
<file path=[Content_Types].xml><?xml version="1.0" encoding="utf-8"?>
<Types xmlns="http://schemas.openxmlformats.org/package/2006/content-types">
  <Default Extension="glb" ContentType="model/gltf.binary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</p:sldIdLst>
  <p:sldSz cx="12188825" cy="6858000"/>
  <p:notesSz cx="6858000" cy="9144000"/>
  <p:defaultTextStyle>
    <a:defPPr rtl="0"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2" d="100"/>
          <a:sy n="82" d="100"/>
        </p:scale>
        <p:origin x="648" y="6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414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objekt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D77BB6B-D241-4279-821C-AAC4240E286D}" type="datetime1">
              <a:rPr lang="sk-SK" smtClean="0"/>
              <a:t>21. 4. 2022</a:t>
            </a:fld>
            <a:endParaRPr lang="sk-SK" dirty="0"/>
          </a:p>
        </p:txBody>
      </p:sp>
      <p:sp>
        <p:nvSpPr>
          <p:cNvPr id="4" name="Zástupný objekt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sk-SK" noProof="0" dirty="0"/>
          </a:p>
        </p:txBody>
      </p:sp>
      <p:sp>
        <p:nvSpPr>
          <p:cNvPr id="3" name="Zástupný objekt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94124281-F2D0-4FC4-95C0-AF0A4B69AF81}" type="datetime1">
              <a:rPr lang="sk-SK" noProof="0" smtClean="0"/>
              <a:t>21. 4. 2022</a:t>
            </a:fld>
            <a:endParaRPr lang="sk-SK" noProof="0" dirty="0"/>
          </a:p>
        </p:txBody>
      </p:sp>
      <p:sp>
        <p:nvSpPr>
          <p:cNvPr id="4" name="Zástupný objekt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 dirty="0"/>
          </a:p>
        </p:txBody>
      </p:sp>
      <p:sp>
        <p:nvSpPr>
          <p:cNvPr id="5" name="Zástupný objekt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sk-SK" noProof="0" dirty="0"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sk-SK" smtClean="0"/>
              <a:pPr rtl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40956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sk-SK" smtClean="0"/>
              <a:pPr rtl="0"/>
              <a:t>10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56027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sk-SK" smtClean="0"/>
              <a:pPr rtl="0"/>
              <a:t>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44135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sk-SK" smtClean="0"/>
              <a:pPr rtl="0"/>
              <a:t>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37959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sk-SK" smtClean="0"/>
              <a:pPr rtl="0"/>
              <a:t>4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52001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sk-SK" smtClean="0"/>
              <a:pPr rtl="0"/>
              <a:t>5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74404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sk-SK" smtClean="0"/>
              <a:pPr rtl="0"/>
              <a:t>6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42848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sk-SK" smtClean="0"/>
              <a:pPr rtl="0"/>
              <a:t>7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59085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sk-SK" smtClean="0"/>
              <a:pPr rtl="0"/>
              <a:t>8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23171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sk-SK" smtClean="0"/>
              <a:pPr rtl="0"/>
              <a:t>9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9241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sk-SK" noProof="0" dirty="0"/>
          </a:p>
        </p:txBody>
      </p:sp>
      <p:sp>
        <p:nvSpPr>
          <p:cNvPr id="9" name="Obdĺžnik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sk-SK" noProof="0" dirty="0"/>
          </a:p>
        </p:txBody>
      </p:sp>
      <p:sp>
        <p:nvSpPr>
          <p:cNvPr id="10" name="Obdĺžnik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sk-SK" noProof="0" dirty="0"/>
          </a:p>
        </p:txBody>
      </p:sp>
      <p:sp>
        <p:nvSpPr>
          <p:cNvPr id="11" name="Obdĺžnik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sk-SK" noProof="0" dirty="0"/>
          </a:p>
        </p:txBody>
      </p:sp>
      <p:sp>
        <p:nvSpPr>
          <p:cNvPr id="12" name="Obdĺžnik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sk-SK" noProof="0" dirty="0"/>
          </a:p>
        </p:txBody>
      </p:sp>
      <p:cxnSp>
        <p:nvCxnSpPr>
          <p:cNvPr id="13" name="Priama spojnica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dĺžnik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sk-SK" noProof="0" dirty="0"/>
          </a:p>
        </p:txBody>
      </p:sp>
      <p:cxnSp>
        <p:nvCxnSpPr>
          <p:cNvPr id="15" name="Priama spojnica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iama spojnica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í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sk-SK" noProof="0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Kliknutím upravte štýl predlohy podnadpisu</a:t>
            </a:r>
            <a:endParaRPr lang="sk-SK" noProof="0" dirty="0"/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0C8D8062-6064-4C6C-9C97-8F4ABE5B5A5A}" type="datetime1">
              <a:rPr lang="sk-SK" noProof="0" smtClean="0"/>
              <a:t>21. 4. 2022</a:t>
            </a:fld>
            <a:endParaRPr lang="sk-SK" noProof="0" dirty="0"/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 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828D24-FA54-4EE2-9F08-0FC26C6E51B3}" type="datetime1">
              <a:rPr lang="sk-SK" noProof="0" smtClean="0"/>
              <a:t>21. 4. 2022</a:t>
            </a:fld>
            <a:endParaRPr lang="sk-SK" noProof="0" dirty="0"/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 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sk-SK" noProof="0" dirty="0"/>
          </a:p>
        </p:txBody>
      </p:sp>
      <p:sp>
        <p:nvSpPr>
          <p:cNvPr id="8" name="Obdĺžnik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sk-SK" noProof="0" dirty="0"/>
          </a:p>
        </p:txBody>
      </p:sp>
      <p:sp>
        <p:nvSpPr>
          <p:cNvPr id="9" name="Obdĺžnik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sk-SK" noProof="0" dirty="0"/>
          </a:p>
        </p:txBody>
      </p:sp>
      <p:sp>
        <p:nvSpPr>
          <p:cNvPr id="10" name="Obdĺžnik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noProof="0" dirty="0"/>
          </a:p>
        </p:txBody>
      </p:sp>
      <p:cxnSp>
        <p:nvCxnSpPr>
          <p:cNvPr id="11" name="Priama spojnica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riama spojnica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í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sk-SK" noProof="0" dirty="0"/>
          </a:p>
        </p:txBody>
      </p:sp>
      <p:cxnSp>
        <p:nvCxnSpPr>
          <p:cNvPr id="14" name="Priama spojnica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zvislého textu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45D272-C3FD-4658-8E10-C59517B33BD2}" type="datetime1">
              <a:rPr lang="sk-SK" noProof="0" smtClean="0"/>
              <a:t>21. 4. 2022</a:t>
            </a:fld>
            <a:endParaRPr lang="sk-SK" noProof="0" dirty="0"/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obsah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D6B2BD-4195-4BDD-AA0C-2A96D4B98BE2}" type="datetime1">
              <a:rPr lang="sk-SK" noProof="0" smtClean="0"/>
              <a:t>21. 4. 2022</a:t>
            </a:fld>
            <a:endParaRPr lang="sk-SK" noProof="0" dirty="0"/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dĺžnik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sk-SK" noProof="0" dirty="0"/>
          </a:p>
        </p:txBody>
      </p:sp>
      <p:sp>
        <p:nvSpPr>
          <p:cNvPr id="20" name="Obdĺžnik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sk-SK" noProof="0" dirty="0"/>
          </a:p>
        </p:txBody>
      </p:sp>
      <p:sp>
        <p:nvSpPr>
          <p:cNvPr id="24" name="Obdĺžnik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sk-SK" noProof="0" dirty="0"/>
          </a:p>
        </p:txBody>
      </p:sp>
      <p:sp>
        <p:nvSpPr>
          <p:cNvPr id="21" name="Obdĺžnik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sk-SK" noProof="0" dirty="0"/>
          </a:p>
        </p:txBody>
      </p:sp>
      <p:cxnSp>
        <p:nvCxnSpPr>
          <p:cNvPr id="22" name="Priama spojnica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dĺžnik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sk-SK" noProof="0" dirty="0"/>
          </a:p>
        </p:txBody>
      </p:sp>
      <p:sp>
        <p:nvSpPr>
          <p:cNvPr id="18" name="Pí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sk-SK" noProof="0" dirty="0"/>
          </a:p>
        </p:txBody>
      </p:sp>
      <p:cxnSp>
        <p:nvCxnSpPr>
          <p:cNvPr id="23" name="Priama spojnica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dĺžnik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sk-SK" noProof="0" dirty="0"/>
          </a:p>
        </p:txBody>
      </p:sp>
      <p:sp>
        <p:nvSpPr>
          <p:cNvPr id="27" name="Obdĺžnik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sk-SK" noProof="0" dirty="0"/>
          </a:p>
        </p:txBody>
      </p:sp>
      <p:sp>
        <p:nvSpPr>
          <p:cNvPr id="28" name="Obdĺžnik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sk-SK" noProof="0" dirty="0"/>
          </a:p>
        </p:txBody>
      </p:sp>
      <p:sp>
        <p:nvSpPr>
          <p:cNvPr id="29" name="Obdĺžnik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sk-SK" noProof="0" dirty="0"/>
          </a:p>
        </p:txBody>
      </p:sp>
      <p:sp>
        <p:nvSpPr>
          <p:cNvPr id="30" name="Obdĺžnik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sk-SK" noProof="0" dirty="0"/>
          </a:p>
        </p:txBody>
      </p:sp>
      <p:cxnSp>
        <p:nvCxnSpPr>
          <p:cNvPr id="31" name="Priama spojnica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bdĺžnik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sk-SK" noProof="0" dirty="0"/>
          </a:p>
        </p:txBody>
      </p:sp>
      <p:cxnSp>
        <p:nvCxnSpPr>
          <p:cNvPr id="33" name="Priama spojnica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1A4C8482-E2B7-4447-83A8-F9C786C65897}" type="datetime1">
              <a:rPr lang="sk-SK" noProof="0" smtClean="0"/>
              <a:t>21. 4. 2022</a:t>
            </a:fld>
            <a:endParaRPr lang="sk-SK" noProof="0" dirty="0"/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obsahu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objekt obsahu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objekt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AB4A8D-ACBC-4F71-B856-F65DA4B3726F}" type="datetime1">
              <a:rPr lang="sk-SK" noProof="0" smtClean="0"/>
              <a:t>21. 4. 2022</a:t>
            </a:fld>
            <a:endParaRPr lang="sk-SK" noProof="0" dirty="0"/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objekt obsahu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objekt textu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6" name="Zástupný objekt obsahu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7" name="Zástupný objekt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26BE61-EBD9-4F40-8275-E837340DBD97}" type="datetime1">
              <a:rPr lang="sk-SK" noProof="0" smtClean="0"/>
              <a:t>21. 4. 2022</a:t>
            </a:fld>
            <a:endParaRPr lang="sk-SK" noProof="0" dirty="0"/>
          </a:p>
        </p:txBody>
      </p:sp>
      <p:sp>
        <p:nvSpPr>
          <p:cNvPr id="8" name="Zástupný objekt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9" name="Zástupný objekt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2E15DD-F33E-48B7-A53A-518C0519D996}" type="datetime1">
              <a:rPr lang="sk-SK" noProof="0" smtClean="0"/>
              <a:t>21. 4. 2022</a:t>
            </a:fld>
            <a:endParaRPr lang="sk-SK" noProof="0" dirty="0"/>
          </a:p>
        </p:txBody>
      </p:sp>
      <p:sp>
        <p:nvSpPr>
          <p:cNvPr id="4" name="Zástupný objekt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sk-SK" noProof="0" dirty="0"/>
          </a:p>
        </p:txBody>
      </p:sp>
      <p:sp>
        <p:nvSpPr>
          <p:cNvPr id="6" name="Obdĺžnik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sk-SK" noProof="0" dirty="0"/>
          </a:p>
        </p:txBody>
      </p:sp>
      <p:cxnSp>
        <p:nvCxnSpPr>
          <p:cNvPr id="7" name="Priama spojnica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ĺžnik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sk-SK" noProof="0" dirty="0"/>
          </a:p>
        </p:txBody>
      </p:sp>
      <p:sp>
        <p:nvSpPr>
          <p:cNvPr id="9" name="Obdĺžnik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sk-SK" noProof="0" dirty="0"/>
          </a:p>
        </p:txBody>
      </p:sp>
      <p:sp>
        <p:nvSpPr>
          <p:cNvPr id="2" name="Zástupný objekt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BB8403-7BFF-4B8A-824C-9FC8F4C88003}" type="datetime1">
              <a:rPr lang="sk-SK" noProof="0" smtClean="0"/>
              <a:t>21. 4. 2022</a:t>
            </a:fld>
            <a:endParaRPr lang="sk-SK" noProof="0" dirty="0"/>
          </a:p>
        </p:txBody>
      </p:sp>
      <p:sp>
        <p:nvSpPr>
          <p:cNvPr id="3" name="Zástupný objekt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4" name="Zástupný objekt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sk-SK" noProof="0" dirty="0"/>
          </a:p>
        </p:txBody>
      </p:sp>
      <p:sp>
        <p:nvSpPr>
          <p:cNvPr id="9" name="Obdĺžnik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sk-SK" noProof="0" dirty="0"/>
          </a:p>
        </p:txBody>
      </p:sp>
      <p:cxnSp>
        <p:nvCxnSpPr>
          <p:cNvPr id="10" name="Priama spojnica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dĺžnik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sk-SK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obsahu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objekt textu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objekt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BF3296-C3B6-4491-B584-012758652443}" type="datetime1">
              <a:rPr lang="sk-SK" noProof="0" smtClean="0"/>
              <a:t>21. 4. 2022</a:t>
            </a:fld>
            <a:endParaRPr lang="sk-SK" noProof="0" dirty="0"/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ĺžnik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sk-SK" noProof="0" dirty="0"/>
          </a:p>
        </p:txBody>
      </p:sp>
      <p:sp>
        <p:nvSpPr>
          <p:cNvPr id="8" name="Obdĺžnik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sk-SK" noProof="0" dirty="0"/>
          </a:p>
        </p:txBody>
      </p:sp>
      <p:sp>
        <p:nvSpPr>
          <p:cNvPr id="9" name="Obdĺžnik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sk-SK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obrázka 2" descr="Prázdny zástupný objekt na pridanie obrázka. Kliknite na zástupný objekt a vyberte obrázok, ktorý chcete pridať.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objekt textu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objekt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3898898-4DA7-42D2-8068-1814EC35455A}" type="datetime1">
              <a:rPr lang="sk-SK" noProof="0" smtClean="0"/>
              <a:t>21. 4. 2022</a:t>
            </a:fld>
            <a:endParaRPr lang="sk-SK" noProof="0" dirty="0"/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sk-SK" noProof="0" smtClean="0"/>
              <a:pPr/>
              <a:t>‹#›</a:t>
            </a:fld>
            <a:endParaRPr lang="sk-SK" noProof="0" dirty="0"/>
          </a:p>
        </p:txBody>
      </p:sp>
      <p:cxnSp>
        <p:nvCxnSpPr>
          <p:cNvPr id="10" name="Priama spojnica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sk-SK" noProof="0" dirty="0"/>
          </a:p>
        </p:txBody>
      </p:sp>
      <p:sp>
        <p:nvSpPr>
          <p:cNvPr id="8" name="Obdĺžnik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sk-SK" noProof="0" dirty="0"/>
          </a:p>
        </p:txBody>
      </p:sp>
      <p:sp>
        <p:nvSpPr>
          <p:cNvPr id="9" name="Obdĺžnik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sk-SK" noProof="0" dirty="0"/>
          </a:p>
        </p:txBody>
      </p:sp>
      <p:sp>
        <p:nvSpPr>
          <p:cNvPr id="13" name="Obdĺžnik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noProof="0" dirty="0"/>
          </a:p>
        </p:txBody>
      </p:sp>
      <p:cxnSp>
        <p:nvCxnSpPr>
          <p:cNvPr id="14" name="Priama spojnica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riama spojnica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í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sk-SK" noProof="0" dirty="0"/>
          </a:p>
        </p:txBody>
      </p:sp>
      <p:cxnSp>
        <p:nvCxnSpPr>
          <p:cNvPr id="16" name="Priama spojnica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ástupný objekt nadpisu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k-SK" noProof="0" dirty="0"/>
              <a:t>Kliknite sem a upravte štýl predlohy nadpisov</a:t>
            </a:r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5589E7A6-5E4A-43D8-BD66-1DC5A04F1487}" type="datetime1">
              <a:rPr lang="sk-SK" noProof="0" smtClean="0"/>
              <a:t>21. 4. 2022</a:t>
            </a:fld>
            <a:endParaRPr lang="sk-SK" noProof="0" dirty="0"/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17/06/relationships/model3d" Target="../media/model3d2.glb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578902" y="620688"/>
            <a:ext cx="8329031" cy="2680127"/>
          </a:xfrm>
        </p:spPr>
        <p:txBody>
          <a:bodyPr rtlCol="0"/>
          <a:lstStyle/>
          <a:p>
            <a:pPr algn="ctr" rtl="0"/>
            <a:r>
              <a:rPr lang="sk-SK" b="1" dirty="0">
                <a:solidFill>
                  <a:srgbClr val="0070C0"/>
                </a:solidFill>
              </a:rPr>
              <a:t>Obvod obsah – kružnica, kruh, kruhový výsek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854052" y="4293096"/>
            <a:ext cx="7516442" cy="1116085"/>
          </a:xfrm>
        </p:spPr>
        <p:txBody>
          <a:bodyPr rtlCol="0"/>
          <a:lstStyle/>
          <a:p>
            <a:pPr algn="ctr" rtl="0"/>
            <a:r>
              <a:rPr lang="sk-SK" dirty="0">
                <a:solidFill>
                  <a:srgbClr val="002060"/>
                </a:solidFill>
              </a:rPr>
              <a:t>Slovné úlohy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B6E6CA44-E965-4193-914E-D1964197BB49}"/>
              </a:ext>
            </a:extLst>
          </p:cNvPr>
          <p:cNvSpPr txBox="1"/>
          <p:nvPr/>
        </p:nvSpPr>
        <p:spPr>
          <a:xfrm>
            <a:off x="1773932" y="6511792"/>
            <a:ext cx="314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RNDr. Anna Slovenkaiová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93436" y="159139"/>
            <a:ext cx="9782801" cy="1239837"/>
          </a:xfrm>
        </p:spPr>
        <p:txBody>
          <a:bodyPr rtlCol="0"/>
          <a:lstStyle/>
          <a:p>
            <a:r>
              <a:rPr lang="sk-SK" sz="4400" dirty="0"/>
              <a:t>Úloha č. 8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10AF5E3-0DB3-4230-97ED-A674C5107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10117600" cy="4572000"/>
          </a:xfrm>
        </p:spPr>
        <p:txBody>
          <a:bodyPr/>
          <a:lstStyle/>
          <a:p>
            <a:pPr marL="0" indent="0" algn="just">
              <a:buNone/>
            </a:pPr>
            <a:r>
              <a:rPr lang="sk-SK" sz="3600" b="1" dirty="0">
                <a:solidFill>
                  <a:srgbClr val="7030A0"/>
                </a:solidFill>
              </a:rPr>
              <a:t>Vypočítaj obsah kruhového výseku kruhu             K(O, 189m), ktorý prislúcha stredovému uhlu 110°. Vypočítajte dĺžku kruhového oblúka PR, ktorý prislúcha stredovému uhlu POR.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8" name="Usmiata tvár 7">
            <a:hlinkClick r:id="rId3" action="ppaction://hlinksldjump"/>
            <a:extLst>
              <a:ext uri="{FF2B5EF4-FFF2-40B4-BE49-F238E27FC236}">
                <a16:creationId xmlns:a16="http://schemas.microsoft.com/office/drawing/2014/main" id="{64BB6A16-74A1-469F-A58B-CCAB7D91F359}"/>
              </a:ext>
            </a:extLst>
          </p:cNvPr>
          <p:cNvSpPr/>
          <p:nvPr/>
        </p:nvSpPr>
        <p:spPr>
          <a:xfrm>
            <a:off x="11206980" y="491024"/>
            <a:ext cx="576064" cy="57606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B98185E5-A78F-4FD4-8796-5BC39D542066}"/>
              </a:ext>
            </a:extLst>
          </p:cNvPr>
          <p:cNvGrpSpPr/>
          <p:nvPr/>
        </p:nvGrpSpPr>
        <p:grpSpPr>
          <a:xfrm>
            <a:off x="4582244" y="4223161"/>
            <a:ext cx="2664296" cy="2475700"/>
            <a:chOff x="1845940" y="3203082"/>
            <a:chExt cx="2664296" cy="2475700"/>
          </a:xfrm>
        </p:grpSpPr>
        <p:sp>
          <p:nvSpPr>
            <p:cNvPr id="3" name="Ovál 2">
              <a:extLst>
                <a:ext uri="{FF2B5EF4-FFF2-40B4-BE49-F238E27FC236}">
                  <a16:creationId xmlns:a16="http://schemas.microsoft.com/office/drawing/2014/main" id="{24459DDA-CE60-4655-90D4-131F182800B0}"/>
                </a:ext>
              </a:extLst>
            </p:cNvPr>
            <p:cNvSpPr/>
            <p:nvPr/>
          </p:nvSpPr>
          <p:spPr>
            <a:xfrm>
              <a:off x="1845940" y="3212976"/>
              <a:ext cx="2664296" cy="24658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4000" b="1" dirty="0"/>
            </a:p>
          </p:txBody>
        </p:sp>
        <p:cxnSp>
          <p:nvCxnSpPr>
            <p:cNvPr id="11" name="Rovná spojnica 10">
              <a:extLst>
                <a:ext uri="{FF2B5EF4-FFF2-40B4-BE49-F238E27FC236}">
                  <a16:creationId xmlns:a16="http://schemas.microsoft.com/office/drawing/2014/main" id="{0529C411-101D-48AF-BC99-3BA29AB1FA3A}"/>
                </a:ext>
              </a:extLst>
            </p:cNvPr>
            <p:cNvCxnSpPr/>
            <p:nvPr/>
          </p:nvCxnSpPr>
          <p:spPr>
            <a:xfrm>
              <a:off x="3178088" y="3203082"/>
              <a:ext cx="0" cy="129614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Rovná spojnica 11">
              <a:extLst>
                <a:ext uri="{FF2B5EF4-FFF2-40B4-BE49-F238E27FC236}">
                  <a16:creationId xmlns:a16="http://schemas.microsoft.com/office/drawing/2014/main" id="{5CEEBB23-09DF-4E0C-9D7B-734E54D362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8088" y="4499226"/>
              <a:ext cx="756084" cy="96240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BlokTextu 15">
            <a:extLst>
              <a:ext uri="{FF2B5EF4-FFF2-40B4-BE49-F238E27FC236}">
                <a16:creationId xmlns:a16="http://schemas.microsoft.com/office/drawing/2014/main" id="{75A25E4D-BBA7-43E5-808A-6D4CCA5F740F}"/>
              </a:ext>
            </a:extLst>
          </p:cNvPr>
          <p:cNvSpPr txBox="1"/>
          <p:nvPr/>
        </p:nvSpPr>
        <p:spPr>
          <a:xfrm>
            <a:off x="5539637" y="5334639"/>
            <a:ext cx="32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EA2E5BD9-22BB-4C05-8658-FE10E6B2A7C9}"/>
              </a:ext>
            </a:extLst>
          </p:cNvPr>
          <p:cNvSpPr txBox="1"/>
          <p:nvPr/>
        </p:nvSpPr>
        <p:spPr>
          <a:xfrm>
            <a:off x="6652236" y="6405620"/>
            <a:ext cx="25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</a:t>
            </a: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3C66CE93-4728-4915-9DDE-1733091DAB01}"/>
              </a:ext>
            </a:extLst>
          </p:cNvPr>
          <p:cNvSpPr txBox="1"/>
          <p:nvPr/>
        </p:nvSpPr>
        <p:spPr>
          <a:xfrm>
            <a:off x="5701644" y="3886200"/>
            <a:ext cx="25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50861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" name="3D model 1" descr="Red Sphere">
                <a:extLst>
                  <a:ext uri="{FF2B5EF4-FFF2-40B4-BE49-F238E27FC236}">
                    <a16:creationId xmlns:a16="http://schemas.microsoft.com/office/drawing/2014/main" id="{4DEC2048-AFED-4ED6-AA35-F075F434F3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5768284"/>
                  </p:ext>
                </p:extLst>
              </p:nvPr>
            </p:nvGraphicFramePr>
            <p:xfrm>
              <a:off x="2205980" y="908720"/>
              <a:ext cx="3037090" cy="303709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037090" cy="303709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725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" name="3D model 1" descr="Red Sphere">
                <a:extLst>
                  <a:ext uri="{FF2B5EF4-FFF2-40B4-BE49-F238E27FC236}">
                    <a16:creationId xmlns:a16="http://schemas.microsoft.com/office/drawing/2014/main" id="{4DEC2048-AFED-4ED6-AA35-F075F434F3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5980" y="908720"/>
                <a:ext cx="3037090" cy="3037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" name="3D model 2" descr="Light Gray Torus">
                <a:extLst>
                  <a:ext uri="{FF2B5EF4-FFF2-40B4-BE49-F238E27FC236}">
                    <a16:creationId xmlns:a16="http://schemas.microsoft.com/office/drawing/2014/main" id="{21B07E4D-306F-4FF8-97B9-F1FAFA7040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6894271"/>
                  </p:ext>
                </p:extLst>
              </p:nvPr>
            </p:nvGraphicFramePr>
            <p:xfrm>
              <a:off x="6238427" y="2799969"/>
              <a:ext cx="3589290" cy="3608331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3589290" cy="3608331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</am3d:spPr>
                  <am3d:camera>
                    <am3d:pos x="0" y="0" z="674690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999400" d="1000000"/>
                    <am3d:preTrans dx="-3" dy="-4317043" dz="-4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541725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" name="3D model 2" descr="Light Gray Torus">
                <a:extLst>
                  <a:ext uri="{FF2B5EF4-FFF2-40B4-BE49-F238E27FC236}">
                    <a16:creationId xmlns:a16="http://schemas.microsoft.com/office/drawing/2014/main" id="{21B07E4D-306F-4FF8-97B9-F1FAFA7040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38427" y="2799969"/>
                <a:ext cx="3589290" cy="3608331"/>
              </a:xfrm>
              <a:prstGeom prst="rect">
                <a:avLst/>
              </a:prstGeom>
              <a:solidFill>
                <a:srgbClr val="00B0F0"/>
              </a:solidFill>
            </p:spPr>
          </p:pic>
        </mc:Fallback>
      </mc:AlternateContent>
      <p:sp>
        <p:nvSpPr>
          <p:cNvPr id="4" name="BlokTextu 3">
            <a:extLst>
              <a:ext uri="{FF2B5EF4-FFF2-40B4-BE49-F238E27FC236}">
                <a16:creationId xmlns:a16="http://schemas.microsoft.com/office/drawing/2014/main" id="{4405A743-EFEA-42FD-8A01-809F74010084}"/>
              </a:ext>
            </a:extLst>
          </p:cNvPr>
          <p:cNvSpPr txBox="1"/>
          <p:nvPr/>
        </p:nvSpPr>
        <p:spPr>
          <a:xfrm>
            <a:off x="5734372" y="1196752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/>
              <a:t>Teším sa na </a:t>
            </a:r>
            <a:r>
              <a:rPr lang="sk-SK" sz="3600" b="1"/>
              <a:t>zajtrajšiu previerku.</a:t>
            </a:r>
            <a:endParaRPr lang="sk-SK" sz="3600" b="1" dirty="0"/>
          </a:p>
        </p:txBody>
      </p:sp>
    </p:spTree>
    <p:extLst>
      <p:ext uri="{BB962C8B-B14F-4D97-AF65-F5344CB8AC3E}">
        <p14:creationId xmlns:p14="http://schemas.microsoft.com/office/powerpoint/2010/main" val="131131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b="1" dirty="0">
                <a:solidFill>
                  <a:srgbClr val="7030A0"/>
                </a:solidFill>
              </a:rPr>
              <a:t>Zadania slovných úloh</a:t>
            </a:r>
          </a:p>
        </p:txBody>
      </p:sp>
      <p:sp>
        <p:nvSpPr>
          <p:cNvPr id="14" name="Zástupný objekt obsah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sk-SK" dirty="0">
                <a:solidFill>
                  <a:srgbClr val="00206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Úloha č. 1</a:t>
            </a:r>
            <a:endParaRPr lang="sk-SK" dirty="0">
              <a:solidFill>
                <a:srgbClr val="002060"/>
              </a:solidFill>
            </a:endParaRPr>
          </a:p>
          <a:p>
            <a:pPr rtl="0"/>
            <a:r>
              <a:rPr lang="sk-SK" dirty="0">
                <a:solidFill>
                  <a:srgbClr val="002060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Úloha č. 2</a:t>
            </a:r>
            <a:endParaRPr lang="sk-SK" dirty="0">
              <a:solidFill>
                <a:srgbClr val="002060"/>
              </a:solidFill>
            </a:endParaRPr>
          </a:p>
          <a:p>
            <a:r>
              <a:rPr lang="sk-SK" dirty="0">
                <a:solidFill>
                  <a:srgbClr val="002060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Úloha č. 3</a:t>
            </a:r>
            <a:endParaRPr lang="sk-SK" dirty="0">
              <a:solidFill>
                <a:srgbClr val="002060"/>
              </a:solidFill>
            </a:endParaRPr>
          </a:p>
          <a:p>
            <a:r>
              <a:rPr lang="sk-SK" dirty="0">
                <a:solidFill>
                  <a:srgbClr val="002060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Úloha č. 4</a:t>
            </a:r>
            <a:endParaRPr lang="sk-SK" dirty="0">
              <a:solidFill>
                <a:srgbClr val="002060"/>
              </a:solidFill>
            </a:endParaRPr>
          </a:p>
          <a:p>
            <a:r>
              <a:rPr lang="sk-SK" dirty="0">
                <a:solidFill>
                  <a:srgbClr val="002060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Úloha č. 5</a:t>
            </a:r>
            <a:endParaRPr lang="sk-SK" dirty="0">
              <a:solidFill>
                <a:srgbClr val="002060"/>
              </a:solidFill>
            </a:endParaRPr>
          </a:p>
          <a:p>
            <a:r>
              <a:rPr lang="sk-SK" dirty="0">
                <a:solidFill>
                  <a:srgbClr val="002060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Úloha č. 6</a:t>
            </a:r>
            <a:endParaRPr lang="sk-SK" dirty="0">
              <a:solidFill>
                <a:srgbClr val="002060"/>
              </a:solidFill>
            </a:endParaRPr>
          </a:p>
          <a:p>
            <a:r>
              <a:rPr lang="sk-SK" dirty="0">
                <a:solidFill>
                  <a:srgbClr val="002060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Úloha č. 7</a:t>
            </a:r>
            <a:endParaRPr lang="sk-SK" dirty="0">
              <a:solidFill>
                <a:srgbClr val="002060"/>
              </a:solidFill>
            </a:endParaRPr>
          </a:p>
          <a:p>
            <a:r>
              <a:rPr lang="sk-SK" dirty="0">
                <a:solidFill>
                  <a:srgbClr val="002060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Úloha č. 8</a:t>
            </a:r>
            <a:endParaRPr lang="sk-SK" dirty="0">
              <a:solidFill>
                <a:srgbClr val="002060"/>
              </a:solidFill>
            </a:endParaRPr>
          </a:p>
          <a:p>
            <a:pPr marL="0" indent="0" rtl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93436" y="159138"/>
            <a:ext cx="9782801" cy="1239837"/>
          </a:xfrm>
        </p:spPr>
        <p:txBody>
          <a:bodyPr rtlCol="0">
            <a:normAutofit/>
          </a:bodyPr>
          <a:lstStyle/>
          <a:p>
            <a:r>
              <a:rPr lang="sk-SK" sz="4400" dirty="0"/>
              <a:t>Úloha č. 1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10AF5E3-0DB3-4230-97ED-A674C5107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sz="3600" b="1" dirty="0">
                <a:solidFill>
                  <a:srgbClr val="7030A0"/>
                </a:solidFill>
              </a:rPr>
              <a:t>Vypočítaj dĺžku </a:t>
            </a:r>
            <a:r>
              <a:rPr lang="sk-SK" sz="3600" b="1" dirty="0" err="1">
                <a:solidFill>
                  <a:srgbClr val="7030A0"/>
                </a:solidFill>
              </a:rPr>
              <a:t>polkružnice</a:t>
            </a:r>
            <a:r>
              <a:rPr lang="sk-SK" sz="3600" b="1" dirty="0">
                <a:solidFill>
                  <a:srgbClr val="7030A0"/>
                </a:solidFill>
              </a:rPr>
              <a:t> s polomerom 6 cm.</a:t>
            </a:r>
          </a:p>
          <a:p>
            <a:pPr marL="0" indent="0">
              <a:buNone/>
            </a:pPr>
            <a:endParaRPr lang="sk-SK" sz="4000" dirty="0"/>
          </a:p>
          <a:p>
            <a:pPr marL="0" indent="0">
              <a:buNone/>
            </a:pPr>
            <a:r>
              <a:rPr lang="sk-SK" sz="4000" u="sng" dirty="0"/>
              <a:t>Riešenie:             </a:t>
            </a:r>
          </a:p>
          <a:p>
            <a:pPr marL="0" indent="0">
              <a:buNone/>
            </a:pPr>
            <a:r>
              <a:rPr lang="sk-SK" sz="4000" dirty="0"/>
              <a:t>r = 6cm</a:t>
            </a:r>
          </a:p>
          <a:p>
            <a:pPr marL="0" indent="0">
              <a:buNone/>
            </a:pPr>
            <a:r>
              <a:rPr lang="sk-SK" sz="4000" dirty="0"/>
              <a:t>O = 2</a:t>
            </a:r>
            <a:r>
              <a:rPr lang="sk-SK" sz="4000" dirty="0">
                <a:sym typeface="Symbol" panose="05050102010706020507" pitchFamily="18" charset="2"/>
              </a:rPr>
              <a:t>r cm</a:t>
            </a:r>
            <a:endParaRPr lang="sk-SK" dirty="0"/>
          </a:p>
        </p:txBody>
      </p:sp>
      <p:sp>
        <p:nvSpPr>
          <p:cNvPr id="5" name="Usmiata tvár 4">
            <a:hlinkClick r:id="rId3" action="ppaction://hlinksldjump"/>
            <a:extLst>
              <a:ext uri="{FF2B5EF4-FFF2-40B4-BE49-F238E27FC236}">
                <a16:creationId xmlns:a16="http://schemas.microsoft.com/office/drawing/2014/main" id="{65A4DD4E-938F-407A-AA07-1DFBBB03981D}"/>
              </a:ext>
            </a:extLst>
          </p:cNvPr>
          <p:cNvSpPr/>
          <p:nvPr/>
        </p:nvSpPr>
        <p:spPr>
          <a:xfrm>
            <a:off x="11206980" y="491024"/>
            <a:ext cx="576064" cy="57606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z="4400" dirty="0"/>
              <a:t>Úloha č. 2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10AF5E3-0DB3-4230-97ED-A674C5107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sk-SK" sz="3600" b="1" dirty="0">
                <a:solidFill>
                  <a:srgbClr val="7030A0"/>
                </a:solidFill>
              </a:rPr>
              <a:t>Akú veľkú plochu zavlaží kruhový </a:t>
            </a:r>
            <a:r>
              <a:rPr lang="sk-SK" sz="3600" b="1" dirty="0" err="1">
                <a:solidFill>
                  <a:srgbClr val="7030A0"/>
                </a:solidFill>
              </a:rPr>
              <a:t>zavlažovač</a:t>
            </a:r>
            <a:r>
              <a:rPr lang="sk-SK" sz="3600" b="1" dirty="0">
                <a:solidFill>
                  <a:srgbClr val="7030A0"/>
                </a:solidFill>
              </a:rPr>
              <a:t>         s </a:t>
            </a:r>
            <a:r>
              <a:rPr lang="sk-SK" sz="3600" b="1" dirty="0" err="1">
                <a:solidFill>
                  <a:srgbClr val="7030A0"/>
                </a:solidFill>
              </a:rPr>
              <a:t>dostrekom</a:t>
            </a:r>
            <a:r>
              <a:rPr lang="sk-SK" sz="3600" b="1" dirty="0">
                <a:solidFill>
                  <a:srgbClr val="7030A0"/>
                </a:solidFill>
              </a:rPr>
              <a:t> 5m?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u="sng" dirty="0"/>
              <a:t>Riešenie:</a:t>
            </a:r>
          </a:p>
          <a:p>
            <a:pPr marL="0" indent="0">
              <a:buNone/>
            </a:pPr>
            <a:r>
              <a:rPr lang="sk-SK" dirty="0"/>
              <a:t>r = 5m</a:t>
            </a:r>
          </a:p>
          <a:p>
            <a:pPr marL="0" indent="0">
              <a:buNone/>
            </a:pPr>
            <a:r>
              <a:rPr lang="sk-SK" dirty="0"/>
              <a:t>S = </a:t>
            </a:r>
            <a:r>
              <a:rPr lang="sk-SK" dirty="0">
                <a:sym typeface="Symbol" panose="05050102010706020507" pitchFamily="18" charset="2"/>
              </a:rPr>
              <a:t>r</a:t>
            </a:r>
            <a:r>
              <a:rPr lang="sk-SK" baseline="30000" dirty="0">
                <a:sym typeface="Symbol" panose="05050102010706020507" pitchFamily="18" charset="2"/>
              </a:rPr>
              <a:t>2 </a:t>
            </a:r>
            <a:r>
              <a:rPr lang="sk-SK" dirty="0">
                <a:sym typeface="Symbol" panose="05050102010706020507" pitchFamily="18" charset="2"/>
              </a:rPr>
              <a:t>m</a:t>
            </a:r>
            <a:r>
              <a:rPr lang="sk-SK" baseline="30000" dirty="0">
                <a:sym typeface="Symbol" panose="05050102010706020507" pitchFamily="18" charset="2"/>
              </a:rPr>
              <a:t>2</a:t>
            </a:r>
            <a:endParaRPr lang="sk-SK" dirty="0"/>
          </a:p>
        </p:txBody>
      </p:sp>
      <p:sp>
        <p:nvSpPr>
          <p:cNvPr id="5" name="Usmiata tvár 4">
            <a:hlinkClick r:id="rId3" action="ppaction://hlinksldjump"/>
            <a:extLst>
              <a:ext uri="{FF2B5EF4-FFF2-40B4-BE49-F238E27FC236}">
                <a16:creationId xmlns:a16="http://schemas.microsoft.com/office/drawing/2014/main" id="{1FEC910F-4FAF-4759-8962-5E4F011E8145}"/>
              </a:ext>
            </a:extLst>
          </p:cNvPr>
          <p:cNvSpPr/>
          <p:nvPr/>
        </p:nvSpPr>
        <p:spPr>
          <a:xfrm>
            <a:off x="11206980" y="491024"/>
            <a:ext cx="576064" cy="57606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408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z="4400" dirty="0"/>
              <a:t>Úloha č. 3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10AF5E3-0DB3-4230-97ED-A674C5107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sk-SK" sz="3600" b="1" dirty="0">
                <a:solidFill>
                  <a:srgbClr val="7030A0"/>
                </a:solidFill>
              </a:rPr>
              <a:t>Kruhový park má rozlohu 31 400 </a:t>
            </a:r>
            <a:r>
              <a:rPr lang="sk-SK" sz="3600" b="1" dirty="0">
                <a:solidFill>
                  <a:srgbClr val="7030A0"/>
                </a:solidFill>
                <a:sym typeface="Symbol" panose="05050102010706020507" pitchFamily="18" charset="2"/>
              </a:rPr>
              <a:t>m</a:t>
            </a:r>
            <a:r>
              <a:rPr lang="sk-SK" sz="3600" b="1" baseline="30000" dirty="0">
                <a:solidFill>
                  <a:srgbClr val="7030A0"/>
                </a:solidFill>
                <a:sym typeface="Symbol" panose="05050102010706020507" pitchFamily="18" charset="2"/>
              </a:rPr>
              <a:t>2</a:t>
            </a:r>
            <a:r>
              <a:rPr lang="sk-SK" sz="3600" b="1" dirty="0">
                <a:solidFill>
                  <a:srgbClr val="7030A0"/>
                </a:solidFill>
                <a:sym typeface="Symbol" panose="05050102010706020507" pitchFamily="18" charset="2"/>
              </a:rPr>
              <a:t>. Naprieč cez stred parku vedie chodník. Aký je dlhý</a:t>
            </a:r>
            <a:r>
              <a:rPr lang="sk-SK" sz="3600" b="1" dirty="0">
                <a:solidFill>
                  <a:srgbClr val="7030A0"/>
                </a:solidFill>
              </a:rPr>
              <a:t>?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u="sng" dirty="0"/>
              <a:t>Riešenie:</a:t>
            </a:r>
          </a:p>
          <a:p>
            <a:pPr marL="0" indent="0">
              <a:buNone/>
            </a:pPr>
            <a:r>
              <a:rPr lang="sk-SK" dirty="0"/>
              <a:t>S = </a:t>
            </a:r>
            <a:r>
              <a:rPr lang="sk-SK" dirty="0">
                <a:sym typeface="Symbol" panose="05050102010706020507" pitchFamily="18" charset="2"/>
              </a:rPr>
              <a:t>31 400 m</a:t>
            </a:r>
            <a:r>
              <a:rPr lang="sk-SK" baseline="30000" dirty="0">
                <a:sym typeface="Symbol" panose="05050102010706020507" pitchFamily="18" charset="2"/>
              </a:rPr>
              <a:t>2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d=  x m</a:t>
            </a:r>
          </a:p>
        </p:txBody>
      </p:sp>
      <p:sp>
        <p:nvSpPr>
          <p:cNvPr id="3" name="Ovál 2">
            <a:extLst>
              <a:ext uri="{FF2B5EF4-FFF2-40B4-BE49-F238E27FC236}">
                <a16:creationId xmlns:a16="http://schemas.microsoft.com/office/drawing/2014/main" id="{FCBFEB43-79C0-4B99-9161-6E504162F374}"/>
              </a:ext>
            </a:extLst>
          </p:cNvPr>
          <p:cNvSpPr/>
          <p:nvPr/>
        </p:nvSpPr>
        <p:spPr>
          <a:xfrm>
            <a:off x="6410380" y="3573016"/>
            <a:ext cx="2448272" cy="244827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E06A08A6-9846-437F-8F1B-F845B37730A4}"/>
              </a:ext>
            </a:extLst>
          </p:cNvPr>
          <p:cNvSpPr/>
          <p:nvPr/>
        </p:nvSpPr>
        <p:spPr>
          <a:xfrm>
            <a:off x="7543397" y="3573016"/>
            <a:ext cx="144016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Usmiata tvár 5">
            <a:hlinkClick r:id="rId3" action="ppaction://hlinksldjump"/>
            <a:extLst>
              <a:ext uri="{FF2B5EF4-FFF2-40B4-BE49-F238E27FC236}">
                <a16:creationId xmlns:a16="http://schemas.microsoft.com/office/drawing/2014/main" id="{32F4571C-DCE7-4CF0-AE3E-65E698BE0FEE}"/>
              </a:ext>
            </a:extLst>
          </p:cNvPr>
          <p:cNvSpPr/>
          <p:nvPr/>
        </p:nvSpPr>
        <p:spPr>
          <a:xfrm>
            <a:off x="11206980" y="491024"/>
            <a:ext cx="576064" cy="57606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391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z="4400" dirty="0"/>
              <a:t>Úloha č. 4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10AF5E3-0DB3-4230-97ED-A674C5107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sk-SK" sz="3600" b="1" dirty="0">
                <a:solidFill>
                  <a:srgbClr val="7030A0"/>
                </a:solidFill>
              </a:rPr>
              <a:t>Na kruhový stôl s priemerom 78 cm treba ušiť obrus, ktorý dookola má presahovať stôl o 10 cm. Koľko cm stuhy treba kúpiť na obrúbenie obrusa?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5" name="Usmiata tvár 4">
            <a:hlinkClick r:id="rId3" action="ppaction://hlinksldjump"/>
            <a:extLst>
              <a:ext uri="{FF2B5EF4-FFF2-40B4-BE49-F238E27FC236}">
                <a16:creationId xmlns:a16="http://schemas.microsoft.com/office/drawing/2014/main" id="{C4BBC73D-B4F5-4715-9F4C-6B838D29F9D4}"/>
              </a:ext>
            </a:extLst>
          </p:cNvPr>
          <p:cNvSpPr/>
          <p:nvPr/>
        </p:nvSpPr>
        <p:spPr>
          <a:xfrm>
            <a:off x="11206980" y="491024"/>
            <a:ext cx="576064" cy="57606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36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93435" y="93807"/>
            <a:ext cx="9782801" cy="1239837"/>
          </a:xfrm>
        </p:spPr>
        <p:txBody>
          <a:bodyPr rtlCol="0">
            <a:normAutofit/>
          </a:bodyPr>
          <a:lstStyle/>
          <a:p>
            <a:r>
              <a:rPr lang="sk-SK" sz="4400" dirty="0"/>
              <a:t>Úloha č. 5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10AF5E3-0DB3-4230-97ED-A674C5107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sk-SK" sz="3600" b="1" dirty="0">
                <a:solidFill>
                  <a:srgbClr val="7030A0"/>
                </a:solidFill>
              </a:rPr>
              <a:t>Kruh má polomer 1,5 cm. Koľkokrát sa zväčší obsah kruhu, ak jeho polomer zväčšíme dvakrát?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5" name="Usmiata tvár 4">
            <a:hlinkClick r:id="rId3" action="ppaction://hlinksldjump"/>
            <a:extLst>
              <a:ext uri="{FF2B5EF4-FFF2-40B4-BE49-F238E27FC236}">
                <a16:creationId xmlns:a16="http://schemas.microsoft.com/office/drawing/2014/main" id="{12BB259F-B618-407F-BB46-8F22A667C3F3}"/>
              </a:ext>
            </a:extLst>
          </p:cNvPr>
          <p:cNvSpPr/>
          <p:nvPr/>
        </p:nvSpPr>
        <p:spPr>
          <a:xfrm>
            <a:off x="11206980" y="491024"/>
            <a:ext cx="576064" cy="57606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483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z="4400" dirty="0"/>
              <a:t>Úloha č. 6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10AF5E3-0DB3-4230-97ED-A674C5107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sk-SK" sz="3600" b="1" dirty="0">
                <a:solidFill>
                  <a:srgbClr val="7030A0"/>
                </a:solidFill>
              </a:rPr>
              <a:t>Okolo kruhového záhona s polomerom 2 m je chodník široký 80 cm. Koľko m</a:t>
            </a:r>
            <a:r>
              <a:rPr lang="sk-SK" sz="3600" b="1" baseline="30000" dirty="0">
                <a:solidFill>
                  <a:srgbClr val="7030A0"/>
                </a:solidFill>
              </a:rPr>
              <a:t>2 </a:t>
            </a:r>
            <a:r>
              <a:rPr lang="sk-SK" sz="3600" b="1" dirty="0">
                <a:solidFill>
                  <a:srgbClr val="7030A0"/>
                </a:solidFill>
              </a:rPr>
              <a:t>má chodník?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3" name="Ovál 2">
            <a:extLst>
              <a:ext uri="{FF2B5EF4-FFF2-40B4-BE49-F238E27FC236}">
                <a16:creationId xmlns:a16="http://schemas.microsoft.com/office/drawing/2014/main" id="{24459DDA-CE60-4655-90D4-131F182800B0}"/>
              </a:ext>
            </a:extLst>
          </p:cNvPr>
          <p:cNvSpPr/>
          <p:nvPr/>
        </p:nvSpPr>
        <p:spPr>
          <a:xfrm>
            <a:off x="2782044" y="3020658"/>
            <a:ext cx="3888432" cy="3666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vál 4">
            <a:extLst>
              <a:ext uri="{FF2B5EF4-FFF2-40B4-BE49-F238E27FC236}">
                <a16:creationId xmlns:a16="http://schemas.microsoft.com/office/drawing/2014/main" id="{6BA053CD-7594-47FB-96F0-C04A50807658}"/>
              </a:ext>
            </a:extLst>
          </p:cNvPr>
          <p:cNvSpPr/>
          <p:nvPr/>
        </p:nvSpPr>
        <p:spPr>
          <a:xfrm>
            <a:off x="3438500" y="3581400"/>
            <a:ext cx="2520280" cy="23762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Usmiata tvár 36">
            <a:hlinkClick r:id="rId3" action="ppaction://hlinksldjump"/>
            <a:extLst>
              <a:ext uri="{FF2B5EF4-FFF2-40B4-BE49-F238E27FC236}">
                <a16:creationId xmlns:a16="http://schemas.microsoft.com/office/drawing/2014/main" id="{E3DD685B-02F6-4D4A-B60D-0D12AB2203D9}"/>
              </a:ext>
            </a:extLst>
          </p:cNvPr>
          <p:cNvSpPr/>
          <p:nvPr/>
        </p:nvSpPr>
        <p:spPr>
          <a:xfrm>
            <a:off x="11206980" y="491024"/>
            <a:ext cx="576064" cy="57606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550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93436" y="159139"/>
            <a:ext cx="9782801" cy="1239837"/>
          </a:xfrm>
        </p:spPr>
        <p:txBody>
          <a:bodyPr rtlCol="0"/>
          <a:lstStyle/>
          <a:p>
            <a:r>
              <a:rPr lang="sk-SK" sz="4400" dirty="0"/>
              <a:t>Úloha č. 7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10AF5E3-0DB3-4230-97ED-A674C5107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sk-SK" sz="3600" b="1" dirty="0">
                <a:solidFill>
                  <a:srgbClr val="7030A0"/>
                </a:solidFill>
              </a:rPr>
              <a:t>Kruh má taký istý obsah ako štvorec, ktorého obvod je 338,4 m. Vypočítajte priemer kruhu?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3" name="Ovál 2">
            <a:extLst>
              <a:ext uri="{FF2B5EF4-FFF2-40B4-BE49-F238E27FC236}">
                <a16:creationId xmlns:a16="http://schemas.microsoft.com/office/drawing/2014/main" id="{24459DDA-CE60-4655-90D4-131F182800B0}"/>
              </a:ext>
            </a:extLst>
          </p:cNvPr>
          <p:cNvSpPr/>
          <p:nvPr/>
        </p:nvSpPr>
        <p:spPr>
          <a:xfrm>
            <a:off x="1845940" y="3212976"/>
            <a:ext cx="2664296" cy="2465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/>
              <a:t>S = S1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C05073ED-BBE7-4D1F-A99B-37829BE090F4}"/>
              </a:ext>
            </a:extLst>
          </p:cNvPr>
          <p:cNvSpPr/>
          <p:nvPr/>
        </p:nvSpPr>
        <p:spPr>
          <a:xfrm flipH="1">
            <a:off x="6454452" y="3434739"/>
            <a:ext cx="1488784" cy="1488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85BC2D91-7D56-434D-B0D1-156075019EA5}"/>
              </a:ext>
            </a:extLst>
          </p:cNvPr>
          <p:cNvSpPr txBox="1"/>
          <p:nvPr/>
        </p:nvSpPr>
        <p:spPr>
          <a:xfrm>
            <a:off x="6437719" y="3789040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 = 338,4 m</a:t>
            </a:r>
          </a:p>
          <a:p>
            <a:endParaRPr lang="sk-SK" dirty="0"/>
          </a:p>
          <a:p>
            <a:r>
              <a:rPr lang="sk-SK" dirty="0"/>
              <a:t>S1 =     m</a:t>
            </a:r>
            <a:r>
              <a:rPr lang="sk-SK" baseline="30000" dirty="0"/>
              <a:t>2</a:t>
            </a:r>
          </a:p>
        </p:txBody>
      </p:sp>
      <p:sp>
        <p:nvSpPr>
          <p:cNvPr id="8" name="Usmiata tvár 7">
            <a:hlinkClick r:id="rId3" action="ppaction://hlinksldjump"/>
            <a:extLst>
              <a:ext uri="{FF2B5EF4-FFF2-40B4-BE49-F238E27FC236}">
                <a16:creationId xmlns:a16="http://schemas.microsoft.com/office/drawing/2014/main" id="{64BB6A16-74A1-469F-A58B-CCAB7D91F359}"/>
              </a:ext>
            </a:extLst>
          </p:cNvPr>
          <p:cNvSpPr/>
          <p:nvPr/>
        </p:nvSpPr>
        <p:spPr>
          <a:xfrm>
            <a:off x="11206980" y="491024"/>
            <a:ext cx="576064" cy="57606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258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Matematika 16 x 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84_TF02787947" id="{CEC2443D-6CF7-48DD-B9C7-FF1CA95DB676}" vid="{BF418BCE-846D-489F-8D29-7F536266FF03}"/>
    </a:ext>
  </a:extLst>
</a:theme>
</file>

<file path=ppt/theme/theme2.xml><?xml version="1.0" encoding="utf-8"?>
<a:theme xmlns:a="http://schemas.openxmlformats.org/drawingml/2006/main" name="Motív balíka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balíka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292</Words>
  <Application>Microsoft Office PowerPoint</Application>
  <PresentationFormat>Vlastná</PresentationFormat>
  <Paragraphs>58</Paragraphs>
  <Slides>11</Slides>
  <Notes>10</Notes>
  <HiddenSlides>8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Arial</vt:lpstr>
      <vt:lpstr>Euphemia</vt:lpstr>
      <vt:lpstr>Franklin Gothic Book</vt:lpstr>
      <vt:lpstr>Franklin Gothic Medium</vt:lpstr>
      <vt:lpstr>Matematika 16 x 9</vt:lpstr>
      <vt:lpstr>Obvod obsah – kružnica, kruh, kruhový výsek</vt:lpstr>
      <vt:lpstr>Zadania slovných úloh</vt:lpstr>
      <vt:lpstr>Úloha č. 1</vt:lpstr>
      <vt:lpstr>Úloha č. 2</vt:lpstr>
      <vt:lpstr>Úloha č. 3</vt:lpstr>
      <vt:lpstr>Úloha č. 4</vt:lpstr>
      <vt:lpstr>Úloha č. 5</vt:lpstr>
      <vt:lpstr>Úloha č. 6</vt:lpstr>
      <vt:lpstr>Úloha č. 7</vt:lpstr>
      <vt:lpstr>Úloha č. 8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Obvod obsah – kružnica, kruh, kruhový výsek</dc:title>
  <dc:creator>Slovenkaiová</dc:creator>
  <cp:lastModifiedBy>Slovenkaiová</cp:lastModifiedBy>
  <cp:revision>17</cp:revision>
  <dcterms:created xsi:type="dcterms:W3CDTF">2022-04-20T15:09:30Z</dcterms:created>
  <dcterms:modified xsi:type="dcterms:W3CDTF">2022-04-21T08:20:45Z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