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6" r:id="rId4"/>
    <p:sldId id="258" r:id="rId5"/>
    <p:sldId id="259" r:id="rId6"/>
    <p:sldId id="266" r:id="rId7"/>
    <p:sldId id="273" r:id="rId8"/>
    <p:sldId id="274" r:id="rId9"/>
    <p:sldId id="267" r:id="rId10"/>
    <p:sldId id="268" r:id="rId11"/>
    <p:sldId id="261" r:id="rId12"/>
    <p:sldId id="260" r:id="rId13"/>
    <p:sldId id="272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1184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3311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2764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sZP - Úvodná snímka (farebená)">
    <p:bg>
      <p:bgPr>
        <a:gradFill>
          <a:gsLst>
            <a:gs pos="0">
              <a:srgbClr val="049FC2"/>
            </a:gs>
            <a:gs pos="100000">
              <a:srgbClr val="02C6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58EB831B-58F7-0A44-B438-6B4F992B88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04139" y="5447886"/>
            <a:ext cx="4452138" cy="468646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xmlns="" id="{FD20DC42-E6D5-EC4F-9794-D9F39BD88E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10000"/>
          </a:blip>
          <a:stretch>
            <a:fillRect/>
          </a:stretch>
        </p:blipFill>
        <p:spPr>
          <a:xfrm>
            <a:off x="854806" y="1420083"/>
            <a:ext cx="3683729" cy="3041218"/>
          </a:xfrm>
          <a:prstGeom prst="rect">
            <a:avLst/>
          </a:prstGeom>
        </p:spPr>
      </p:pic>
      <p:sp>
        <p:nvSpPr>
          <p:cNvPr id="23" name="Pravouholník 22">
            <a:extLst>
              <a:ext uri="{FF2B5EF4-FFF2-40B4-BE49-F238E27FC236}">
                <a16:creationId xmlns:a16="http://schemas.microsoft.com/office/drawing/2014/main" xmlns="" id="{987D7353-F0E6-954A-9821-6465288082EC}"/>
              </a:ext>
            </a:extLst>
          </p:cNvPr>
          <p:cNvSpPr/>
          <p:nvPr userDrawn="1"/>
        </p:nvSpPr>
        <p:spPr>
          <a:xfrm>
            <a:off x="0" y="6611815"/>
            <a:ext cx="12192000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5B0D887-06E1-1A41-9AEC-CE7837476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594" y="2479027"/>
            <a:ext cx="10515600" cy="923330"/>
          </a:xfrm>
          <a:noFill/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1" i="0" u="none" strike="noStrike" kern="1200" cap="all" spc="-150" normalizeH="0" baseline="0" noProof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STATION PRESENTASION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xmlns="" id="{E12529A4-1390-3543-8AD5-11E09A4F72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8122" y="3408836"/>
            <a:ext cx="6675755" cy="284597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algn="ctr"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bg1"/>
                </a:solidFill>
                <a:latin typeface="Myriad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 Consectetur Adipiscing Elit. Nunc Enim Sem.</a:t>
            </a:r>
          </a:p>
        </p:txBody>
      </p:sp>
      <p:sp>
        <p:nvSpPr>
          <p:cNvPr id="14" name="Zástupný text 5">
            <a:extLst>
              <a:ext uri="{FF2B5EF4-FFF2-40B4-BE49-F238E27FC236}">
                <a16:creationId xmlns:a16="http://schemas.microsoft.com/office/drawing/2014/main" xmlns="" id="{0476CE55-7367-6A4F-A15B-7AF0F52430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5722" y="5518081"/>
            <a:ext cx="3683729" cy="36933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</a:t>
            </a: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9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5540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5955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926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391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210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365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71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79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12D0-9388-4BDF-A7E6-11BD29EB0904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9892-DFD7-47AC-AAB4-B23847D15C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1582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9FC2"/>
            </a:gs>
            <a:gs pos="100000">
              <a:srgbClr val="02C6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3D41F9B-3E2F-E74B-9B36-3FB84FB8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94" y="1648031"/>
            <a:ext cx="10515600" cy="2585323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ZDRAVOTNÉ POISTENIE </a:t>
            </a:r>
            <a:b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NA SLOVENSKU </a:t>
            </a:r>
            <a:b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A V ZAHRANIČÍ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763C53ED-6A44-B541-83F4-515BC8152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1492" y="5444190"/>
            <a:ext cx="4197959" cy="523220"/>
          </a:xfrm>
        </p:spPr>
        <p:txBody>
          <a:bodyPr/>
          <a:lstStyle/>
          <a:p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xmlns="" val="13189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199" y="226277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MOBILNÁ APLIKÁCIA VŠZP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706582" y="1149607"/>
            <a:ext cx="10989425" cy="436847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pre našich poistencov od 15 rokov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elektronický preukaz poistenca, COVID </a:t>
            </a:r>
            <a:r>
              <a:rPr lang="sk-SK" b="1" dirty="0" err="1">
                <a:solidFill>
                  <a:schemeClr val="tx1"/>
                </a:solidFill>
                <a:cs typeface="Arial" panose="020B0604020202020204" pitchFamily="34" charset="0"/>
              </a:rPr>
              <a:t>pass</a:t>
            </a:r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možnosť vidieť výkony u lekárov za posledných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12 mesiacov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elektronické recepty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príležitosť ohodnotiť návštevu lekára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možnosť platiť si zdravotné poistenie, prípadne 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nahlásiť nového platiteľa poistného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Benefitný program: PEŇAŽENKA ZDRAVIA</a:t>
            </a:r>
          </a:p>
          <a:p>
            <a:pPr marL="457200" indent="-457200">
              <a:buFontTx/>
              <a:buChar char="-"/>
            </a:pPr>
            <a:endParaRPr lang="sk-SK" dirty="0">
              <a:cs typeface="Arial" panose="020B0604020202020204" pitchFamily="34" charset="0"/>
            </a:endParaRP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1175" y="1114717"/>
            <a:ext cx="7281989" cy="45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75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2636" y="132387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PEŇAŽENKA ZDRAVIA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6417425" y="997528"/>
            <a:ext cx="5453150" cy="437249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Súčasťou mobilnej aplikácie od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01.01.2021</a:t>
            </a:r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Až 100€ pre poistenca na kalendárny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rok</a:t>
            </a:r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Peňaženka zdravia MINI a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MAXI</a:t>
            </a:r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Možnosť preplatiť si zubné ošetrenia, dentálne hygieny, doplatky za lieky, okuliarové šošovky a mnoho ďalšieho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2517" y="997528"/>
            <a:ext cx="4375028" cy="4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77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6103" y="160700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PRIESTOR NA VAŠE OTÁZKY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86" y="1147845"/>
            <a:ext cx="5327633" cy="3995725"/>
          </a:xfrm>
        </p:spPr>
      </p:pic>
      <p:pic>
        <p:nvPicPr>
          <p:cNvPr id="5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9289" y="1155667"/>
            <a:ext cx="5233424" cy="3925068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4579" y="1102879"/>
            <a:ext cx="5002844" cy="40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2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6780" y="292780"/>
            <a:ext cx="10515600" cy="92333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426740" y="2620962"/>
            <a:ext cx="11405062" cy="4361730"/>
          </a:xfrm>
        </p:spPr>
        <p:txBody>
          <a:bodyPr>
            <a:noAutofit/>
          </a:bodyPr>
          <a:lstStyle/>
          <a:p>
            <a:pPr algn="ctr"/>
            <a:r>
              <a:rPr lang="sk-SK" sz="5400" b="1" dirty="0">
                <a:solidFill>
                  <a:schemeClr val="tx1"/>
                </a:solidFill>
                <a:cs typeface="Arial" panose="020B0604020202020204" pitchFamily="34" charset="0"/>
              </a:rPr>
              <a:t>ĎAKUJEME ZA POZORNOSŤ </a:t>
            </a:r>
            <a:r>
              <a:rPr lang="sk-SK" sz="5400" b="1" dirty="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sk-SK" sz="5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4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7310" y="132663"/>
            <a:ext cx="10917380" cy="1754326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ZDRAVOTNÉ POISTENIE </a:t>
            </a:r>
            <a:b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NA SLOVENSKU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637310" y="1886988"/>
            <a:ext cx="5771518" cy="4056611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sk-SK" b="1" dirty="0">
                <a:solidFill>
                  <a:schemeClr val="tx1"/>
                </a:solidFill>
              </a:rPr>
              <a:t>Štúdium</a:t>
            </a:r>
            <a:br>
              <a:rPr lang="sk-SK" b="1" dirty="0">
                <a:solidFill>
                  <a:schemeClr val="tx1"/>
                </a:solidFill>
              </a:rPr>
            </a:br>
            <a:r>
              <a:rPr lang="sk-SK" b="1" dirty="0">
                <a:solidFill>
                  <a:schemeClr val="tx1"/>
                </a:solidFill>
              </a:rPr>
              <a:t>na vysokej škole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tx1"/>
                </a:solidFill>
              </a:rPr>
              <a:t>Zamestnanie</a:t>
            </a:r>
            <a:endParaRPr lang="sk-SK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tx1"/>
                </a:solidFill>
              </a:rPr>
              <a:t>Evidencia </a:t>
            </a:r>
            <a:r>
              <a:rPr lang="sk-SK" b="1" dirty="0">
                <a:solidFill>
                  <a:schemeClr val="tx1"/>
                </a:solidFill>
              </a:rPr>
              <a:t/>
            </a:r>
            <a:br>
              <a:rPr lang="sk-SK" b="1" dirty="0">
                <a:solidFill>
                  <a:schemeClr val="tx1"/>
                </a:solidFill>
              </a:rPr>
            </a:br>
            <a:r>
              <a:rPr lang="sk-SK" b="1" dirty="0">
                <a:solidFill>
                  <a:schemeClr val="tx1"/>
                </a:solidFill>
              </a:rPr>
              <a:t>na úrade práce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tx1"/>
                </a:solidFill>
              </a:rPr>
              <a:t>Samoplatiteľ</a:t>
            </a:r>
            <a:r>
              <a:rPr lang="sk-SK" b="1" dirty="0">
                <a:solidFill>
                  <a:schemeClr val="tx1"/>
                </a:solidFill>
              </a:rPr>
              <a:t/>
            </a:r>
            <a:br>
              <a:rPr lang="sk-SK" b="1" dirty="0">
                <a:solidFill>
                  <a:schemeClr val="tx1"/>
                </a:solidFill>
              </a:rPr>
            </a:br>
            <a:r>
              <a:rPr lang="sk-SK" b="1" dirty="0">
                <a:solidFill>
                  <a:schemeClr val="tx1"/>
                </a:solidFill>
              </a:rPr>
              <a:t>zdrav. </a:t>
            </a:r>
            <a:r>
              <a:rPr lang="sk-SK" b="1" dirty="0" smtClean="0">
                <a:solidFill>
                  <a:schemeClr val="tx1"/>
                </a:solidFill>
              </a:rPr>
              <a:t>poistenia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208" y="2008857"/>
            <a:ext cx="4563686" cy="30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90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199" y="139310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ŠTÚDIUM NA VYSOKEJ ŠKOLE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5286895" y="1230284"/>
            <a:ext cx="6309359" cy="439743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b="1" dirty="0">
                <a:solidFill>
                  <a:schemeClr val="tx1"/>
                </a:solidFill>
              </a:rPr>
              <a:t>Poistné za študenta platí štát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b="1" dirty="0" smtClean="0">
                <a:solidFill>
                  <a:schemeClr val="tx1"/>
                </a:solidFill>
              </a:rPr>
              <a:t>Štúdium </a:t>
            </a:r>
            <a:r>
              <a:rPr lang="sk-SK" b="1" dirty="0">
                <a:solidFill>
                  <a:schemeClr val="tx1"/>
                </a:solidFill>
              </a:rPr>
              <a:t>nám elektronicky oznamuje príslušná VŠ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b="1" dirty="0" smtClean="0">
                <a:solidFill>
                  <a:schemeClr val="tx1"/>
                </a:solidFill>
              </a:rPr>
              <a:t>Do </a:t>
            </a:r>
            <a:r>
              <a:rPr lang="sk-SK" b="1" dirty="0">
                <a:solidFill>
                  <a:schemeClr val="tx1"/>
                </a:solidFill>
              </a:rPr>
              <a:t>26 rokov neskúmame dĺžku ani formu štúdia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sk-SK" b="1" dirty="0" smtClean="0">
                <a:solidFill>
                  <a:schemeClr val="tx1"/>
                </a:solidFill>
              </a:rPr>
              <a:t>Študent </a:t>
            </a:r>
            <a:r>
              <a:rPr lang="sk-SK" b="1" dirty="0">
                <a:solidFill>
                  <a:schemeClr val="tx1"/>
                </a:solidFill>
              </a:rPr>
              <a:t>I., II. alebo III. stupňa VŠ maximálne do 30 rokov veku.</a:t>
            </a:r>
          </a:p>
          <a:p>
            <a:pPr marL="457200" indent="-457200" algn="just">
              <a:buFontTx/>
              <a:buChar char="-"/>
            </a:pPr>
            <a:endParaRPr lang="sk-SK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3972" y="1787237"/>
            <a:ext cx="4113788" cy="26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38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199" y="139310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ZAMESTNANIE NA SLOVENSKU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614705" y="1345272"/>
            <a:ext cx="11206917" cy="4455441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Oznámenie 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o vzniku pracovného pomeru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oznámi zamestnávateľ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Poistné platí zamestnávateľ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aj zamestnanec z príjmu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10% a 4%</a:t>
            </a:r>
          </a:p>
          <a:p>
            <a:pPr algn="just"/>
            <a:endParaRPr lang="sk-SK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159" y="1454727"/>
            <a:ext cx="5447640" cy="36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0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4631" y="206090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EVIDENCIA NA ÚRADE PRÁCE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7439891" y="1280160"/>
            <a:ext cx="4334097" cy="4237921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Poistné </a:t>
            </a: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platí štát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Evidenciu </a:t>
            </a: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oznamuje úrad práce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dirty="0">
              <a:cs typeface="Arial" panose="020B0604020202020204" pitchFamily="34" charset="0"/>
            </a:endParaRP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>
          <a:xfrm>
            <a:off x="754631" y="5518081"/>
            <a:ext cx="5415260" cy="400110"/>
          </a:xfrm>
        </p:spPr>
        <p:txBody>
          <a:bodyPr/>
          <a:lstStyle/>
          <a:p>
            <a:endParaRPr lang="sk-SK" sz="2000" b="1" dirty="0">
              <a:solidFill>
                <a:schemeClr val="tx1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80160"/>
            <a:ext cx="6652757" cy="37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8927" y="144601"/>
            <a:ext cx="10515600" cy="1754326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SAMOPLATITEĽ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Zdravotného 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POISTENIA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490450" y="1898927"/>
            <a:ext cx="6898782" cy="3728789"/>
          </a:xfrm>
        </p:spPr>
        <p:txBody>
          <a:bodyPr>
            <a:noAutofit/>
          </a:bodyPr>
          <a:lstStyle/>
          <a:p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Poistné si platí fyzická osoba sama</a:t>
            </a:r>
          </a:p>
          <a:p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Minimálny mesačný preddavok na rok 2022 je 79,31€</a:t>
            </a:r>
          </a:p>
          <a:p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Splatné do 8. dňa nasledujúceho mesiaca</a:t>
            </a:r>
          </a:p>
          <a:p>
            <a:endParaRPr lang="sk-SK" sz="24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Možnosti platby:</a:t>
            </a:r>
          </a:p>
          <a:p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prostredníctvom MA VšZP</a:t>
            </a:r>
            <a:b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prevodom na účet</a:t>
            </a:r>
            <a:b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platba v hotovosti alebo kartou na pobočke</a:t>
            </a:r>
            <a:b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poštovou poukážkou</a:t>
            </a:r>
          </a:p>
          <a:p>
            <a:pPr>
              <a:lnSpc>
                <a:spcPct val="120000"/>
              </a:lnSpc>
            </a:pPr>
            <a:endParaRPr lang="sk-SK" sz="2400" dirty="0">
              <a:cs typeface="Arial" panose="020B0604020202020204" pitchFamily="34" charset="0"/>
            </a:endParaRP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232" y="2277687"/>
            <a:ext cx="3982296" cy="28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26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9322" y="193165"/>
            <a:ext cx="10515600" cy="1754326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ZDRAVOTNÉ POISTENIE </a:t>
            </a:r>
            <a:b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V EÚ A V ZAHRANIČÍ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929322" y="1829481"/>
            <a:ext cx="5166677" cy="3806611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Štúdium v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EÚ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Zamestnanie v EÚ alebo v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zahraničí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Živnosť v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EÚ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Dovolenka</a:t>
            </a:r>
          </a:p>
          <a:p>
            <a:pPr algn="just"/>
            <a:endParaRPr lang="sk-SK" dirty="0">
              <a:cs typeface="Arial" panose="020B0604020202020204" pitchFamily="34" charset="0"/>
            </a:endParaRP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116" y="1947491"/>
            <a:ext cx="5863439" cy="32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36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04721" y="241190"/>
            <a:ext cx="10515600" cy="923330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ŠTÚDIUM V EÚ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6492240" y="1097280"/>
            <a:ext cx="4928080" cy="4420801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Ekvivalencia štúdia (rovnocennosť so štúdiom na Slovensku) – vystavuje MŠ SR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Študent v EÚ ostáva slovenským poistencom</a:t>
            </a:r>
          </a:p>
          <a:p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V EÚ komerčné poistenie alebo EHIC</a:t>
            </a:r>
          </a:p>
          <a:p>
            <a:endParaRPr lang="sk-SK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sk-SK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sk-SK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096" y="1321132"/>
            <a:ext cx="5616203" cy="36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06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4825" y="161226"/>
            <a:ext cx="10515600" cy="1754326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ZAMESTNANIE ALEBO SZČO </a:t>
            </a:r>
            <a:b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V EÚ ALEBO V ZAHRANIČÍ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>
          <a:xfrm>
            <a:off x="507078" y="1922296"/>
            <a:ext cx="5976850" cy="3595785"/>
          </a:xfrm>
        </p:spPr>
        <p:txBody>
          <a:bodyPr>
            <a:noAutofit/>
          </a:bodyPr>
          <a:lstStyle/>
          <a:p>
            <a:pPr algn="just"/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Zo </a:t>
            </a: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zdravotnej poisťovne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je potrebné sa odhlásiť</a:t>
            </a:r>
          </a:p>
          <a:p>
            <a:pPr algn="just"/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Pre </a:t>
            </a: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odhlásenie je potrebné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predložiť pracovnú zmluvu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alebo doklad o vzniku SZČO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v </a:t>
            </a:r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zahraničí</a:t>
            </a:r>
            <a:endParaRPr lang="sk-SK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/>
            <a:r>
              <a:rPr lang="sk-SK" b="1" dirty="0" smtClean="0">
                <a:solidFill>
                  <a:schemeClr val="tx1"/>
                </a:solidFill>
                <a:cs typeface="Arial" panose="020B0604020202020204" pitchFamily="34" charset="0"/>
              </a:rPr>
              <a:t>- Zamestnávateľ </a:t>
            </a: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(príp. odvody)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platí zdrav. poistenie do</a:t>
            </a:r>
            <a:b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sk-SK" b="1" dirty="0">
                <a:solidFill>
                  <a:schemeClr val="tx1"/>
                </a:solidFill>
                <a:cs typeface="Arial" panose="020B0604020202020204" pitchFamily="34" charset="0"/>
              </a:rPr>
              <a:t>zahraničnej zdrav. poisťovne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2777" y="2310938"/>
            <a:ext cx="4693173" cy="2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03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211</Words>
  <Application>Microsoft Office PowerPoint</Application>
  <PresentationFormat>Vlastná</PresentationFormat>
  <Paragraphs>62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balíka Office</vt:lpstr>
      <vt:lpstr>ZDRAVOTNÉ POISTENIE  NA SLOVENSKU  A V ZAHRANIČÍ</vt:lpstr>
      <vt:lpstr>ZDRAVOTNÉ POISTENIE  NA SLOVENSKU</vt:lpstr>
      <vt:lpstr>ŠTÚDIUM NA VYSOKEJ ŠKOLE</vt:lpstr>
      <vt:lpstr>ZAMESTNANIE NA SLOVENSKU</vt:lpstr>
      <vt:lpstr>EVIDENCIA NA ÚRADE PRÁCE</vt:lpstr>
      <vt:lpstr>SAMOPLATITEĽ Zdravotného POISTENIA</vt:lpstr>
      <vt:lpstr>ZDRAVOTNÉ POISTENIE  V EÚ A V ZAHRANIČÍ</vt:lpstr>
      <vt:lpstr>ŠTÚDIUM V EÚ</vt:lpstr>
      <vt:lpstr>ZAMESTNANIE ALEBO SZČO  V EÚ ALEBO V ZAHRANIČÍ</vt:lpstr>
      <vt:lpstr>MOBILNÁ APLIKÁCIA VŠZP</vt:lpstr>
      <vt:lpstr>PEŇAŽENKA ZDRAVIA</vt:lpstr>
      <vt:lpstr>PRIESTOR NA VAŠE OTÁZKY</vt:lpstr>
      <vt:lpstr>Snímka 13</vt:lpstr>
    </vt:vector>
  </TitlesOfParts>
  <Company>VšZP a.s.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Odmeňovací  systém   a  naše  ciele</dc:title>
  <dc:creator>Slivka Dávid, Ing.</dc:creator>
  <cp:lastModifiedBy>user</cp:lastModifiedBy>
  <cp:revision>64</cp:revision>
  <dcterms:created xsi:type="dcterms:W3CDTF">2021-02-16T07:18:02Z</dcterms:created>
  <dcterms:modified xsi:type="dcterms:W3CDTF">2022-04-20T18:35:27Z</dcterms:modified>
</cp:coreProperties>
</file>