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AV" ContentType="audio/x-wav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10"/>
  </p:notesMasterIdLst>
  <p:sldIdLst>
    <p:sldId id="256" r:id="rId2"/>
    <p:sldId id="258" r:id="rId3"/>
    <p:sldId id="274" r:id="rId4"/>
    <p:sldId id="275" r:id="rId5"/>
    <p:sldId id="270" r:id="rId6"/>
    <p:sldId id="271" r:id="rId7"/>
    <p:sldId id="273" r:id="rId8"/>
    <p:sldId id="272" r:id="rId9"/>
  </p:sldIdLst>
  <p:sldSz cx="9144000" cy="6858000" type="screen4x3"/>
  <p:notesSz cx="6858000" cy="9144000"/>
  <p:defaultTextStyle>
    <a:defPPr>
      <a:defRPr lang="sk-SK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FF3399"/>
    <a:srgbClr val="C0C0C0"/>
    <a:srgbClr val="FF0066"/>
    <a:srgbClr val="006600"/>
    <a:srgbClr val="000099"/>
    <a:srgbClr val="CC00CC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328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765F2E-ECB8-4A33-901B-6B63FEDC5F7E}" type="datetimeFigureOut">
              <a:rPr lang="sk-SK" smtClean="0"/>
              <a:t>19. 11. 2021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A87714-665B-4E7C-9DC7-4619D30F670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4522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0E11E-E1A8-402D-9124-C09D9F4D009F}" type="slidenum">
              <a:rPr lang="cs-CZ" smtClean="0"/>
              <a:pPr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65363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DD4E9-0C5E-40E2-ABE6-AD2FAE8BD290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06959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4B65A-0A40-43ED-8AC1-F5F3D2891D3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75516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4B65A-0A40-43ED-8AC1-F5F3D2891D31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313915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4B65A-0A40-43ED-8AC1-F5F3D2891D3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166762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 ponu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4B65A-0A40-43ED-8AC1-F5F3D2891D31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711473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alebo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4B65A-0A40-43ED-8AC1-F5F3D2891D3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76166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02AAF-4959-42AA-8121-FEC667630725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697742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E810-3B69-4E6E-B4E8-DC0500F8E5AA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715954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Nadpis a štyri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sz="quarter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9163"/>
          </a:xfrm>
        </p:spPr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3"/>
          </p:nvPr>
        </p:nvSpPr>
        <p:spPr>
          <a:xfrm>
            <a:off x="457200" y="3941763"/>
            <a:ext cx="4038600" cy="2189162"/>
          </a:xfrm>
        </p:spPr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706B21-5700-4955-B4E2-8E4B332B417F}" type="slidenum">
              <a:rPr lang="sk-SK" altLang="en-US"/>
              <a:pPr>
                <a:defRPr/>
              </a:pPr>
              <a:t>‹#›</a:t>
            </a:fld>
            <a:endParaRPr lang="sk-SK" altLang="en-US"/>
          </a:p>
        </p:txBody>
      </p:sp>
    </p:spTree>
    <p:extLst>
      <p:ext uri="{BB962C8B-B14F-4D97-AF65-F5344CB8AC3E}">
        <p14:creationId xmlns:p14="http://schemas.microsoft.com/office/powerpoint/2010/main" val="2891524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4B65A-0A40-43ED-8AC1-F5F3D2891D3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67541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1B6BF-3948-44DA-B628-8E91BB673D9D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70773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7959-AD93-4EA2-ACCA-8DBF9F3FECB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90283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33B2D-4169-4914-81B2-95D5E42457A2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20233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F3E56-8316-45B8-B91B-53A7815ACE2A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02870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5EAD8-AA39-40A3-B6DD-0259C9028125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32921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428B6-7AE4-454D-97FB-74DCD71C4532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53238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5575A-821F-4B26-9925-89FAC87E849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26314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BF4B65A-0A40-43ED-8AC1-F5F3D2891D3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20276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  <p:sldLayoutId id="214748368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WordArt 4"/>
          <p:cNvSpPr>
            <a:spLocks noChangeArrowheads="1" noChangeShapeType="1" noTextEdit="1"/>
          </p:cNvSpPr>
          <p:nvPr/>
        </p:nvSpPr>
        <p:spPr bwMode="auto">
          <a:xfrm>
            <a:off x="971551" y="1844675"/>
            <a:ext cx="5976713" cy="194436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sk-SK" sz="3600" b="1" kern="10" dirty="0">
                <a:ln w="38100">
                  <a:solidFill>
                    <a:schemeClr val="tx1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DDEBCF"/>
                    </a:gs>
                    <a:gs pos="50000">
                      <a:srgbClr val="9CB86E"/>
                    </a:gs>
                    <a:gs pos="100000">
                      <a:srgbClr val="156B13"/>
                    </a:gs>
                  </a:gsLst>
                  <a:path path="rect">
                    <a:fillToRect r="100000" b="100000"/>
                  </a:path>
                </a:gradFill>
                <a:effectLst>
                  <a:outerShdw dist="35921" dir="2700000" sy="50000" kx="2115830" algn="bl" rotWithShape="0">
                    <a:srgbClr val="C0C0C0">
                      <a:alpha val="80000"/>
                    </a:srgbClr>
                  </a:outerShdw>
                </a:effectLst>
                <a:latin typeface="Book Antiqua" panose="02040602050305030304" pitchFamily="18" charset="0"/>
              </a:rPr>
              <a:t>Desatinné čísla</a:t>
            </a:r>
          </a:p>
        </p:txBody>
      </p:sp>
      <p:sp>
        <p:nvSpPr>
          <p:cNvPr id="2" name="BlokTextu 1"/>
          <p:cNvSpPr txBox="1"/>
          <p:nvPr/>
        </p:nvSpPr>
        <p:spPr>
          <a:xfrm>
            <a:off x="2051720" y="4293096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/>
              <a:t>6.ročník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56017"/>
            <a:ext cx="7342188" cy="971550"/>
          </a:xfrm>
        </p:spPr>
        <p:txBody>
          <a:bodyPr>
            <a:normAutofit/>
          </a:bodyPr>
          <a:lstStyle/>
          <a:p>
            <a:pPr marL="838200" indent="-838200"/>
            <a:r>
              <a:rPr lang="sk-SK" sz="4000" b="1" dirty="0">
                <a:solidFill>
                  <a:srgbClr val="00CC00"/>
                </a:solidFill>
              </a:rPr>
              <a:t>Desatinné </a:t>
            </a:r>
            <a:r>
              <a:rPr lang="sk-SK" sz="4000" b="1" dirty="0" smtClean="0">
                <a:solidFill>
                  <a:srgbClr val="00CC00"/>
                </a:solidFill>
              </a:rPr>
              <a:t>číslo –zopakujme si </a:t>
            </a:r>
            <a:endParaRPr lang="sk-SK" sz="4000" b="1" dirty="0">
              <a:solidFill>
                <a:srgbClr val="00CC00"/>
              </a:solidFill>
            </a:endParaRPr>
          </a:p>
        </p:txBody>
      </p:sp>
      <p:sp>
        <p:nvSpPr>
          <p:cNvPr id="11268" name="Line 4"/>
          <p:cNvSpPr>
            <a:spLocks noChangeShapeType="1"/>
          </p:cNvSpPr>
          <p:nvPr/>
        </p:nvSpPr>
        <p:spPr bwMode="auto">
          <a:xfrm flipV="1">
            <a:off x="1988788" y="2996484"/>
            <a:ext cx="923081" cy="49162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11271" name="Line 7"/>
          <p:cNvSpPr>
            <a:spLocks noChangeShapeType="1"/>
          </p:cNvSpPr>
          <p:nvPr/>
        </p:nvSpPr>
        <p:spPr bwMode="auto">
          <a:xfrm flipV="1">
            <a:off x="3191890" y="3178456"/>
            <a:ext cx="287338" cy="1655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11272" name="Line 8"/>
          <p:cNvSpPr>
            <a:spLocks noChangeShapeType="1"/>
          </p:cNvSpPr>
          <p:nvPr/>
        </p:nvSpPr>
        <p:spPr bwMode="auto">
          <a:xfrm flipV="1">
            <a:off x="2641197" y="3077578"/>
            <a:ext cx="586412" cy="114350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11273" name="Line 9"/>
          <p:cNvSpPr>
            <a:spLocks noChangeShapeType="1"/>
          </p:cNvSpPr>
          <p:nvPr/>
        </p:nvSpPr>
        <p:spPr bwMode="auto">
          <a:xfrm flipH="1" flipV="1">
            <a:off x="4473563" y="3094261"/>
            <a:ext cx="356841" cy="68824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11274" name="Line 10"/>
          <p:cNvSpPr>
            <a:spLocks noChangeShapeType="1"/>
          </p:cNvSpPr>
          <p:nvPr/>
        </p:nvSpPr>
        <p:spPr bwMode="auto">
          <a:xfrm flipH="1" flipV="1">
            <a:off x="4239957" y="3158918"/>
            <a:ext cx="375800" cy="135195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11275" name="Line 11"/>
          <p:cNvSpPr>
            <a:spLocks noChangeShapeType="1"/>
          </p:cNvSpPr>
          <p:nvPr/>
        </p:nvSpPr>
        <p:spPr bwMode="auto">
          <a:xfrm flipH="1" flipV="1">
            <a:off x="4798637" y="2996484"/>
            <a:ext cx="443547" cy="3819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11276" name="Line 12"/>
          <p:cNvSpPr>
            <a:spLocks noChangeShapeType="1"/>
          </p:cNvSpPr>
          <p:nvPr/>
        </p:nvSpPr>
        <p:spPr bwMode="auto">
          <a:xfrm flipH="1">
            <a:off x="3995936" y="2285300"/>
            <a:ext cx="47725" cy="561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11277" name="Line 13"/>
          <p:cNvSpPr>
            <a:spLocks noChangeShapeType="1"/>
          </p:cNvSpPr>
          <p:nvPr/>
        </p:nvSpPr>
        <p:spPr bwMode="auto">
          <a:xfrm flipH="1" flipV="1">
            <a:off x="3769739" y="3153287"/>
            <a:ext cx="287338" cy="20875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2" name="BlokTextu 1"/>
          <p:cNvSpPr txBox="1"/>
          <p:nvPr/>
        </p:nvSpPr>
        <p:spPr>
          <a:xfrm>
            <a:off x="5349330" y="3229007"/>
            <a:ext cx="9573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tisíciny</a:t>
            </a:r>
          </a:p>
          <a:p>
            <a:endParaRPr lang="sk-SK" dirty="0"/>
          </a:p>
        </p:txBody>
      </p:sp>
      <p:sp>
        <p:nvSpPr>
          <p:cNvPr id="3" name="BlokTextu 2"/>
          <p:cNvSpPr txBox="1"/>
          <p:nvPr/>
        </p:nvSpPr>
        <p:spPr>
          <a:xfrm>
            <a:off x="3479228" y="1817154"/>
            <a:ext cx="1955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desatinná čiarka</a:t>
            </a:r>
          </a:p>
          <a:p>
            <a:endParaRPr lang="sk-SK" dirty="0"/>
          </a:p>
        </p:txBody>
      </p:sp>
      <p:sp>
        <p:nvSpPr>
          <p:cNvPr id="4" name="BlokTextu 3"/>
          <p:cNvSpPr txBox="1"/>
          <p:nvPr/>
        </p:nvSpPr>
        <p:spPr>
          <a:xfrm>
            <a:off x="4106001" y="4463731"/>
            <a:ext cx="10919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desatiny</a:t>
            </a:r>
          </a:p>
          <a:p>
            <a:endParaRPr lang="sk-SK" dirty="0"/>
          </a:p>
        </p:txBody>
      </p:sp>
      <p:sp>
        <p:nvSpPr>
          <p:cNvPr id="5" name="BlokTextu 4"/>
          <p:cNvSpPr txBox="1"/>
          <p:nvPr/>
        </p:nvSpPr>
        <p:spPr>
          <a:xfrm>
            <a:off x="3782234" y="5366975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jednotky</a:t>
            </a:r>
          </a:p>
        </p:txBody>
      </p:sp>
      <p:sp>
        <p:nvSpPr>
          <p:cNvPr id="6" name="BlokTextu 5"/>
          <p:cNvSpPr txBox="1"/>
          <p:nvPr/>
        </p:nvSpPr>
        <p:spPr>
          <a:xfrm>
            <a:off x="325877" y="3452456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	tisícky	</a:t>
            </a:r>
          </a:p>
        </p:txBody>
      </p:sp>
      <p:sp>
        <p:nvSpPr>
          <p:cNvPr id="7" name="BlokTextu 6"/>
          <p:cNvSpPr txBox="1"/>
          <p:nvPr/>
        </p:nvSpPr>
        <p:spPr>
          <a:xfrm>
            <a:off x="2007740" y="4161987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stovky</a:t>
            </a:r>
          </a:p>
        </p:txBody>
      </p:sp>
      <p:sp>
        <p:nvSpPr>
          <p:cNvPr id="8" name="BlokTextu 7"/>
          <p:cNvSpPr txBox="1"/>
          <p:nvPr/>
        </p:nvSpPr>
        <p:spPr>
          <a:xfrm>
            <a:off x="2589111" y="4871518"/>
            <a:ext cx="1096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desiatky</a:t>
            </a:r>
          </a:p>
        </p:txBody>
      </p:sp>
      <p:sp>
        <p:nvSpPr>
          <p:cNvPr id="9" name="BlokTextu 8"/>
          <p:cNvSpPr txBox="1"/>
          <p:nvPr/>
        </p:nvSpPr>
        <p:spPr>
          <a:xfrm>
            <a:off x="3790015" y="3817400"/>
            <a:ext cx="18646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	stotiny</a:t>
            </a:r>
          </a:p>
          <a:p>
            <a:endParaRPr lang="sk-SK" dirty="0"/>
          </a:p>
        </p:txBody>
      </p:sp>
      <p:sp>
        <p:nvSpPr>
          <p:cNvPr id="13" name="Obdĺžnik 12"/>
          <p:cNvSpPr/>
          <p:nvPr/>
        </p:nvSpPr>
        <p:spPr>
          <a:xfrm>
            <a:off x="2873332" y="2708247"/>
            <a:ext cx="2954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4 7 8 1 , 2 1 4 </a:t>
            </a:r>
            <a:r>
              <a:rPr lang="sk-SK" dirty="0"/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1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1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1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/>
      <p:bldP spid="11268" grpId="0" animBg="1"/>
      <p:bldP spid="11271" grpId="0" animBg="1"/>
      <p:bldP spid="11272" grpId="0" animBg="1"/>
      <p:bldP spid="11273" grpId="0" animBg="1"/>
      <p:bldP spid="11274" grpId="0" animBg="1"/>
      <p:bldP spid="11275" grpId="0" animBg="1"/>
      <p:bldP spid="11276" grpId="0" animBg="1"/>
      <p:bldP spid="11277" grpId="0" animBg="1"/>
      <p:bldP spid="2" grpId="0"/>
      <p:bldP spid="3" grpId="0"/>
      <p:bldP spid="4" grpId="0"/>
      <p:bldP spid="5" grpId="0"/>
      <p:bldP spid="6" grpId="0"/>
      <p:bldP spid="7" grpId="0"/>
      <p:bldP spid="8" grpId="0"/>
      <p:bldP spid="9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sk-SK" altLang="sk-SK" dirty="0" smtClean="0"/>
          </a:p>
          <a:p>
            <a:pPr eaLnBrk="1" hangingPunct="1"/>
            <a:endParaRPr lang="sk-SK" altLang="sk-SK" dirty="0" smtClean="0"/>
          </a:p>
          <a:p>
            <a:pPr eaLnBrk="1" hangingPunct="1"/>
            <a:endParaRPr lang="sk-SK" altLang="sk-SK" dirty="0" smtClean="0"/>
          </a:p>
        </p:txBody>
      </p:sp>
      <p:sp>
        <p:nvSpPr>
          <p:cNvPr id="80411" name="Rectangle 539"/>
          <p:cNvSpPr>
            <a:spLocks noChangeArrowheads="1"/>
          </p:cNvSpPr>
          <p:nvPr/>
        </p:nvSpPr>
        <p:spPr bwMode="auto">
          <a:xfrm>
            <a:off x="684213" y="908050"/>
            <a:ext cx="7993062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sk-SK" altLang="sk-SK" sz="3800" b="1" dirty="0">
                <a:solidFill>
                  <a:schemeClr val="tx2"/>
                </a:solidFill>
                <a:latin typeface="Garamond" panose="02020404030301010803" pitchFamily="18" charset="0"/>
              </a:rPr>
              <a:t>      </a:t>
            </a:r>
            <a:r>
              <a:rPr lang="sk-SK" altLang="sk-SK" sz="3800" b="1" dirty="0" smtClean="0">
                <a:latin typeface="Garamond" panose="02020404030301010803" pitchFamily="18" charset="0"/>
              </a:rPr>
              <a:t>6  5    9  3  2   </a:t>
            </a:r>
            <a:r>
              <a:rPr lang="sk-SK" altLang="sk-SK" sz="3800" b="1" dirty="0">
                <a:latin typeface="Garamond" panose="02020404030301010803" pitchFamily="18" charset="0"/>
              </a:rPr>
              <a:t>,   </a:t>
            </a:r>
            <a:r>
              <a:rPr lang="sk-SK" altLang="sk-SK" sz="3800" b="1" dirty="0" smtClean="0">
                <a:latin typeface="Garamond" panose="02020404030301010803" pitchFamily="18" charset="0"/>
              </a:rPr>
              <a:t>5  3  6    1  2</a:t>
            </a:r>
            <a:endParaRPr lang="sk-SK" altLang="sk-SK" sz="3800" b="1" dirty="0">
              <a:latin typeface="Garamond" panose="02020404030301010803" pitchFamily="18" charset="0"/>
            </a:endParaRPr>
          </a:p>
        </p:txBody>
      </p:sp>
      <p:sp>
        <p:nvSpPr>
          <p:cNvPr id="12319" name="Rectangle 550"/>
          <p:cNvSpPr>
            <a:spLocks noChangeArrowheads="1"/>
          </p:cNvSpPr>
          <p:nvPr/>
        </p:nvSpPr>
        <p:spPr bwMode="auto">
          <a:xfrm>
            <a:off x="358775" y="188913"/>
            <a:ext cx="8785225" cy="703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sk-SK" altLang="sk-SK" sz="3800" dirty="0" smtClean="0">
                <a:solidFill>
                  <a:schemeClr val="tx2"/>
                </a:solidFill>
                <a:latin typeface="Garamond" panose="02020404030301010803" pitchFamily="18" charset="0"/>
              </a:rPr>
              <a:t>Povedz koľko má nasledujúce číslo:</a:t>
            </a:r>
            <a:endParaRPr lang="sk-SK" altLang="sk-SK" sz="3800" dirty="0">
              <a:solidFill>
                <a:schemeClr val="tx2"/>
              </a:solidFill>
              <a:latin typeface="Garamond" panose="02020404030301010803" pitchFamily="18" charset="0"/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34315" y="1772816"/>
            <a:ext cx="8229600" cy="4104456"/>
          </a:xfrm>
        </p:spPr>
        <p:txBody>
          <a:bodyPr>
            <a:normAutofit fontScale="9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sk-SK" dirty="0" smtClean="0"/>
              <a:t>Desiatok?</a:t>
            </a:r>
            <a:br>
              <a:rPr lang="sk-SK" dirty="0" smtClean="0"/>
            </a:br>
            <a:r>
              <a:rPr lang="sk-SK" dirty="0" smtClean="0"/>
              <a:t>Desatín?</a:t>
            </a:r>
            <a:br>
              <a:rPr lang="sk-SK" dirty="0" smtClean="0"/>
            </a:br>
            <a:r>
              <a:rPr lang="sk-SK" dirty="0" smtClean="0"/>
              <a:t>Stoviek?</a:t>
            </a:r>
            <a:br>
              <a:rPr lang="sk-SK" dirty="0" smtClean="0"/>
            </a:br>
            <a:r>
              <a:rPr lang="sk-SK" dirty="0" smtClean="0"/>
              <a:t>Stotín?</a:t>
            </a:r>
            <a:br>
              <a:rPr lang="sk-SK" dirty="0" smtClean="0"/>
            </a:br>
            <a:r>
              <a:rPr lang="sk-SK" dirty="0" smtClean="0"/>
              <a:t>Tisícok?</a:t>
            </a:r>
            <a:br>
              <a:rPr lang="sk-SK" dirty="0" smtClean="0"/>
            </a:br>
            <a:r>
              <a:rPr lang="sk-SK" dirty="0" smtClean="0"/>
              <a:t>Tisícin?</a:t>
            </a:r>
            <a:br>
              <a:rPr lang="sk-SK" dirty="0" smtClean="0"/>
            </a:br>
            <a:r>
              <a:rPr lang="sk-SK" dirty="0" smtClean="0"/>
              <a:t/>
            </a:r>
            <a:br>
              <a:rPr lang="sk-SK" dirty="0" smtClean="0"/>
            </a:b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247186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04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04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04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4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 sz="quarter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sk-SK" altLang="sk-SK" sz="3800" smtClean="0"/>
              <a:t>Prečítajte nasledujúce čísla:</a:t>
            </a:r>
            <a:br>
              <a:rPr lang="sk-SK" altLang="sk-SK" sz="3800" smtClean="0"/>
            </a:br>
            <a:r>
              <a:rPr lang="sk-SK" altLang="sk-SK" sz="3800" smtClean="0"/>
              <a:t>			</a:t>
            </a:r>
            <a:r>
              <a:rPr lang="sk-SK" altLang="sk-SK" sz="2800" smtClean="0"/>
              <a:t>Najprv určte počet desatinných miest</a:t>
            </a:r>
          </a:p>
        </p:txBody>
      </p:sp>
      <p:pic>
        <p:nvPicPr>
          <p:cNvPr id="14339" name="Picture 11" descr="BS00559A"/>
          <p:cNvPicPr>
            <a:picLocks noChangeAspect="1" noChangeArrowheads="1"/>
          </p:cNvPicPr>
          <p:nvPr/>
        </p:nvPicPr>
        <p:blipFill>
          <a:blip r:embed="rId4">
            <a:lum bright="12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4213" y="1052513"/>
            <a:ext cx="2233612" cy="127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053" name="Picture 13">
            <a:hlinkClick r:id="" action="ppaction://media"/>
          </p:cNvPr>
          <p:cNvPicPr>
            <a:picLocks noGrp="1" noChangeAspect="1" noChangeArrowheads="1"/>
          </p:cNvPicPr>
          <p:nvPr>
            <p:ph sz="quarter" idx="4"/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027988" y="549275"/>
            <a:ext cx="304800" cy="304800"/>
          </a:xfrm>
        </p:spPr>
      </p:pic>
      <p:sp>
        <p:nvSpPr>
          <p:cNvPr id="87055" name="Rectangle 15"/>
          <p:cNvSpPr>
            <a:spLocks noChangeArrowheads="1"/>
          </p:cNvSpPr>
          <p:nvPr/>
        </p:nvSpPr>
        <p:spPr bwMode="auto">
          <a:xfrm>
            <a:off x="395288" y="2636838"/>
            <a:ext cx="1584325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chemeClr val="tx2"/>
              </a:buClr>
            </a:pPr>
            <a:r>
              <a:rPr lang="sk-SK" altLang="sk-SK" sz="2800" dirty="0" smtClean="0"/>
              <a:t>1,59</a:t>
            </a:r>
            <a:r>
              <a:rPr lang="sk-SK" altLang="sk-SK" sz="2800" dirty="0"/>
              <a:t>		</a:t>
            </a:r>
          </a:p>
        </p:txBody>
      </p:sp>
      <p:sp>
        <p:nvSpPr>
          <p:cNvPr id="87056" name="Rectangle 16"/>
          <p:cNvSpPr>
            <a:spLocks noChangeArrowheads="1"/>
          </p:cNvSpPr>
          <p:nvPr/>
        </p:nvSpPr>
        <p:spPr bwMode="auto">
          <a:xfrm>
            <a:off x="4284663" y="3933825"/>
            <a:ext cx="158432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chemeClr val="tx2"/>
              </a:buClr>
            </a:pPr>
            <a:r>
              <a:rPr lang="sk-SK" altLang="sk-SK" sz="2800"/>
              <a:t>25,4</a:t>
            </a:r>
          </a:p>
        </p:txBody>
      </p:sp>
      <p:sp>
        <p:nvSpPr>
          <p:cNvPr id="87057" name="Rectangle 17"/>
          <p:cNvSpPr>
            <a:spLocks noChangeArrowheads="1"/>
          </p:cNvSpPr>
          <p:nvPr/>
        </p:nvSpPr>
        <p:spPr bwMode="auto">
          <a:xfrm>
            <a:off x="4716463" y="1989138"/>
            <a:ext cx="1584325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chemeClr val="tx2"/>
              </a:buClr>
            </a:pPr>
            <a:r>
              <a:rPr lang="sk-SK" altLang="sk-SK" sz="2800"/>
              <a:t>582,6</a:t>
            </a:r>
          </a:p>
        </p:txBody>
      </p:sp>
      <p:sp>
        <p:nvSpPr>
          <p:cNvPr id="87058" name="Rectangle 18"/>
          <p:cNvSpPr>
            <a:spLocks noChangeArrowheads="1"/>
          </p:cNvSpPr>
          <p:nvPr/>
        </p:nvSpPr>
        <p:spPr bwMode="auto">
          <a:xfrm>
            <a:off x="755650" y="4941888"/>
            <a:ext cx="1584325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chemeClr val="tx2"/>
              </a:buClr>
            </a:pPr>
            <a:r>
              <a:rPr lang="sk-SK" altLang="sk-SK" sz="2800"/>
              <a:t>2,657</a:t>
            </a:r>
          </a:p>
        </p:txBody>
      </p:sp>
      <p:sp>
        <p:nvSpPr>
          <p:cNvPr id="87059" name="Rectangle 19"/>
          <p:cNvSpPr>
            <a:spLocks noChangeArrowheads="1"/>
          </p:cNvSpPr>
          <p:nvPr/>
        </p:nvSpPr>
        <p:spPr bwMode="auto">
          <a:xfrm>
            <a:off x="6516688" y="2924175"/>
            <a:ext cx="201612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chemeClr val="tx2"/>
              </a:buClr>
            </a:pPr>
            <a:r>
              <a:rPr lang="sk-SK" altLang="sk-SK" sz="2800"/>
              <a:t>154,01</a:t>
            </a:r>
          </a:p>
        </p:txBody>
      </p:sp>
      <p:sp>
        <p:nvSpPr>
          <p:cNvPr id="87060" name="Rectangle 20"/>
          <p:cNvSpPr>
            <a:spLocks noChangeArrowheads="1"/>
          </p:cNvSpPr>
          <p:nvPr/>
        </p:nvSpPr>
        <p:spPr bwMode="auto">
          <a:xfrm>
            <a:off x="2700338" y="2924175"/>
            <a:ext cx="158432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chemeClr val="tx2"/>
              </a:buClr>
            </a:pPr>
            <a:r>
              <a:rPr lang="sk-SK" altLang="sk-SK" sz="2800"/>
              <a:t>5,08</a:t>
            </a:r>
          </a:p>
        </p:txBody>
      </p:sp>
      <p:sp>
        <p:nvSpPr>
          <p:cNvPr id="87061" name="Rectangle 21"/>
          <p:cNvSpPr>
            <a:spLocks noChangeArrowheads="1"/>
          </p:cNvSpPr>
          <p:nvPr/>
        </p:nvSpPr>
        <p:spPr bwMode="auto">
          <a:xfrm>
            <a:off x="7343775" y="5661025"/>
            <a:ext cx="180022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chemeClr val="tx2"/>
              </a:buClr>
            </a:pPr>
            <a:r>
              <a:rPr lang="sk-SK" altLang="sk-SK" sz="2800"/>
              <a:t>19,127</a:t>
            </a:r>
          </a:p>
        </p:txBody>
      </p:sp>
      <p:sp>
        <p:nvSpPr>
          <p:cNvPr id="87062" name="Rectangle 22"/>
          <p:cNvSpPr>
            <a:spLocks noChangeArrowheads="1"/>
          </p:cNvSpPr>
          <p:nvPr/>
        </p:nvSpPr>
        <p:spPr bwMode="auto">
          <a:xfrm>
            <a:off x="1042988" y="3789363"/>
            <a:ext cx="1728787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chemeClr val="tx2"/>
              </a:buClr>
            </a:pPr>
            <a:r>
              <a:rPr lang="sk-SK" altLang="sk-SK" sz="2800" dirty="0" smtClean="0"/>
              <a:t>26,302</a:t>
            </a:r>
            <a:endParaRPr lang="sk-SK" altLang="sk-SK" sz="2800" dirty="0"/>
          </a:p>
        </p:txBody>
      </p:sp>
      <p:sp>
        <p:nvSpPr>
          <p:cNvPr id="87063" name="Rectangle 23"/>
          <p:cNvSpPr>
            <a:spLocks noChangeArrowheads="1"/>
          </p:cNvSpPr>
          <p:nvPr/>
        </p:nvSpPr>
        <p:spPr bwMode="auto">
          <a:xfrm>
            <a:off x="2771775" y="5445125"/>
            <a:ext cx="158432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chemeClr val="tx2"/>
              </a:buClr>
            </a:pPr>
            <a:r>
              <a:rPr lang="sk-SK" altLang="sk-SK" sz="2800"/>
              <a:t>50,0</a:t>
            </a:r>
          </a:p>
        </p:txBody>
      </p:sp>
      <p:sp>
        <p:nvSpPr>
          <p:cNvPr id="87064" name="Rectangle 24"/>
          <p:cNvSpPr>
            <a:spLocks noChangeArrowheads="1"/>
          </p:cNvSpPr>
          <p:nvPr/>
        </p:nvSpPr>
        <p:spPr bwMode="auto">
          <a:xfrm>
            <a:off x="6443663" y="4149725"/>
            <a:ext cx="158432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chemeClr val="tx2"/>
              </a:buClr>
            </a:pPr>
            <a:r>
              <a:rPr lang="sk-SK" altLang="sk-SK" sz="2800" dirty="0"/>
              <a:t>0,823</a:t>
            </a:r>
          </a:p>
        </p:txBody>
      </p:sp>
      <p:sp>
        <p:nvSpPr>
          <p:cNvPr id="87065" name="Rectangle 25"/>
          <p:cNvSpPr>
            <a:spLocks noChangeArrowheads="1"/>
          </p:cNvSpPr>
          <p:nvPr/>
        </p:nvSpPr>
        <p:spPr bwMode="auto">
          <a:xfrm>
            <a:off x="7235825" y="1916113"/>
            <a:ext cx="1584325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chemeClr val="tx2"/>
              </a:buClr>
            </a:pPr>
            <a:r>
              <a:rPr lang="sk-SK" altLang="sk-SK" sz="2800" dirty="0" smtClean="0"/>
              <a:t>4,011</a:t>
            </a:r>
            <a:endParaRPr lang="sk-SK" altLang="sk-SK" sz="2800" dirty="0"/>
          </a:p>
        </p:txBody>
      </p:sp>
      <p:sp>
        <p:nvSpPr>
          <p:cNvPr id="87066" name="Rectangle 26"/>
          <p:cNvSpPr>
            <a:spLocks noChangeArrowheads="1"/>
          </p:cNvSpPr>
          <p:nvPr/>
        </p:nvSpPr>
        <p:spPr bwMode="auto">
          <a:xfrm>
            <a:off x="4787900" y="5013325"/>
            <a:ext cx="1871663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chemeClr val="tx2"/>
              </a:buClr>
            </a:pPr>
            <a:r>
              <a:rPr lang="sk-SK" altLang="sk-SK" sz="2800"/>
              <a:t>43,023</a:t>
            </a:r>
          </a:p>
        </p:txBody>
      </p:sp>
    </p:spTree>
    <p:extLst>
      <p:ext uri="{BB962C8B-B14F-4D97-AF65-F5344CB8AC3E}">
        <p14:creationId xmlns:p14="http://schemas.microsoft.com/office/powerpoint/2010/main" val="213750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70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70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70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70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70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70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70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70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70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70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70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70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70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70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870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870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870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870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870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870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870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870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870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870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5" restart="whenNotActive" fill="hold" evtFilter="cancelBubble" nodeType="interactiveSeq">
                <p:stCondLst>
                  <p:cond evt="onClick" delay="0">
                    <p:tgtEl>
                      <p:spTgt spid="8705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6" fill="hold" nodeType="clickPar">
                      <p:stCondLst>
                        <p:cond delay="0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79" dur="4745" fill="hold"/>
                                        <p:tgtEl>
                                          <p:spTgt spid="8705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7053"/>
                  </p:tgtEl>
                </p:cond>
              </p:nextCondLst>
            </p:seq>
            <p:audio>
              <p:cMediaNode>
                <p:cTn id="80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7053"/>
                </p:tgtEl>
              </p:cMediaNode>
            </p:audio>
          </p:childTnLst>
        </p:cTn>
      </p:par>
    </p:tnLst>
    <p:bldLst>
      <p:bldP spid="87055" grpId="0"/>
      <p:bldP spid="87056" grpId="0"/>
      <p:bldP spid="87057" grpId="0"/>
      <p:bldP spid="87058" grpId="0"/>
      <p:bldP spid="87059" grpId="0"/>
      <p:bldP spid="87060" grpId="0"/>
      <p:bldP spid="87061" grpId="0"/>
      <p:bldP spid="87062" grpId="0"/>
      <p:bldP spid="87063" grpId="0"/>
      <p:bldP spid="87064" grpId="0"/>
      <p:bldP spid="87065" grpId="0"/>
      <p:bldP spid="8706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342188" cy="1600200"/>
          </a:xfrm>
        </p:spPr>
        <p:txBody>
          <a:bodyPr/>
          <a:lstStyle/>
          <a:p>
            <a:pPr marL="838200" indent="-838200"/>
            <a:r>
              <a:rPr lang="sk-SK" sz="4000" b="1" dirty="0" smtClean="0">
                <a:solidFill>
                  <a:srgbClr val="00CC00"/>
                </a:solidFill>
              </a:rPr>
              <a:t>Desatinný rozvoj – zápis v desiatkovej sústave</a:t>
            </a:r>
            <a:endParaRPr lang="sk-SK" sz="4000" b="1" dirty="0">
              <a:solidFill>
                <a:srgbClr val="00CC00"/>
              </a:solidFill>
            </a:endParaRPr>
          </a:p>
        </p:txBody>
      </p:sp>
      <p:sp>
        <p:nvSpPr>
          <p:cNvPr id="12" name="Zástupný symbol obsahu 11"/>
          <p:cNvSpPr>
            <a:spLocks noGrp="1"/>
          </p:cNvSpPr>
          <p:nvPr>
            <p:ph idx="1"/>
          </p:nvPr>
        </p:nvSpPr>
        <p:spPr>
          <a:xfrm>
            <a:off x="251520" y="1844824"/>
            <a:ext cx="1944216" cy="72008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sk-SK" sz="4800" b="1" dirty="0" smtClean="0">
                <a:solidFill>
                  <a:srgbClr val="C00000"/>
                </a:solidFill>
              </a:rPr>
              <a:t>6</a:t>
            </a:r>
            <a:r>
              <a:rPr lang="sk-SK" sz="4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3</a:t>
            </a:r>
            <a:r>
              <a:rPr lang="sk-SK" sz="4800" b="1" dirty="0" smtClean="0">
                <a:solidFill>
                  <a:srgbClr val="FFFF00"/>
                </a:solidFill>
              </a:rPr>
              <a:t>1</a:t>
            </a:r>
            <a:r>
              <a:rPr lang="sk-SK" sz="4800" b="1" dirty="0" smtClean="0">
                <a:solidFill>
                  <a:schemeClr val="accent6">
                    <a:lumMod val="75000"/>
                  </a:schemeClr>
                </a:solidFill>
              </a:rPr>
              <a:t> =  </a:t>
            </a:r>
            <a:endParaRPr lang="sk-SK" sz="4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BlokTextu 12"/>
          <p:cNvSpPr txBox="1"/>
          <p:nvPr/>
        </p:nvSpPr>
        <p:spPr>
          <a:xfrm>
            <a:off x="2055184" y="1785699"/>
            <a:ext cx="51139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4800" b="1" dirty="0" smtClean="0"/>
              <a:t>6.</a:t>
            </a:r>
            <a:r>
              <a:rPr lang="sk-SK" sz="4800" b="1" dirty="0" smtClean="0">
                <a:solidFill>
                  <a:srgbClr val="C00000"/>
                </a:solidFill>
              </a:rPr>
              <a:t>100</a:t>
            </a:r>
            <a:r>
              <a:rPr lang="sk-SK" sz="4800" b="1" dirty="0" smtClean="0"/>
              <a:t>+3.</a:t>
            </a:r>
            <a:r>
              <a:rPr lang="sk-SK" sz="4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10</a:t>
            </a:r>
            <a:r>
              <a:rPr lang="sk-SK" sz="4800" b="1" dirty="0" smtClean="0"/>
              <a:t>+</a:t>
            </a:r>
            <a:r>
              <a:rPr lang="sk-SK" sz="4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1.</a:t>
            </a:r>
            <a:r>
              <a:rPr lang="sk-SK" sz="4800" b="1" dirty="0" smtClean="0">
                <a:solidFill>
                  <a:srgbClr val="FFFF00"/>
                </a:solidFill>
              </a:rPr>
              <a:t>1</a:t>
            </a:r>
            <a:endParaRPr lang="sk-SK" sz="4800" b="1" dirty="0">
              <a:solidFill>
                <a:srgbClr val="FFFF00"/>
              </a:solidFill>
            </a:endParaRPr>
          </a:p>
        </p:txBody>
      </p:sp>
      <p:sp>
        <p:nvSpPr>
          <p:cNvPr id="14" name="Zástupný symbol obsahu 11"/>
          <p:cNvSpPr txBox="1">
            <a:spLocks/>
          </p:cNvSpPr>
          <p:nvPr/>
        </p:nvSpPr>
        <p:spPr bwMode="auto">
          <a:xfrm>
            <a:off x="395536" y="2924944"/>
            <a:ext cx="2232248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7</a:t>
            </a:r>
            <a:r>
              <a:rPr kumimoji="0" lang="sk-SK" sz="48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sk-SK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</a:t>
            </a:r>
            <a:r>
              <a:rPr kumimoji="0" lang="sk-SK" sz="48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</a:t>
            </a:r>
            <a:endParaRPr kumimoji="0" lang="sk-SK" sz="4800" b="1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BlokTextu 14"/>
          <p:cNvSpPr txBox="1"/>
          <p:nvPr/>
        </p:nvSpPr>
        <p:spPr>
          <a:xfrm>
            <a:off x="2171736" y="2958043"/>
            <a:ext cx="37737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4800" b="1" dirty="0"/>
              <a:t>7</a:t>
            </a:r>
            <a:r>
              <a:rPr lang="sk-SK" sz="4800" b="1" dirty="0" smtClean="0"/>
              <a:t>.</a:t>
            </a:r>
            <a:r>
              <a:rPr lang="sk-SK" sz="4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1</a:t>
            </a:r>
            <a:r>
              <a:rPr lang="sk-SK" sz="4800" b="1" dirty="0" smtClean="0"/>
              <a:t> + 5.</a:t>
            </a:r>
            <a:r>
              <a:rPr lang="sk-SK" sz="4800" b="1" dirty="0" smtClean="0">
                <a:solidFill>
                  <a:srgbClr val="00B050"/>
                </a:solidFill>
              </a:rPr>
              <a:t>0,1</a:t>
            </a:r>
            <a:endParaRPr lang="sk-SK" sz="4800" b="1" dirty="0">
              <a:solidFill>
                <a:srgbClr val="00B050"/>
              </a:solidFill>
            </a:endParaRPr>
          </a:p>
        </p:txBody>
      </p:sp>
      <p:sp>
        <p:nvSpPr>
          <p:cNvPr id="16" name="Zástupný symbol obsahu 11"/>
          <p:cNvSpPr txBox="1">
            <a:spLocks/>
          </p:cNvSpPr>
          <p:nvPr/>
        </p:nvSpPr>
        <p:spPr bwMode="auto">
          <a:xfrm>
            <a:off x="137224" y="3855413"/>
            <a:ext cx="3828992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sk-SK" sz="4000" b="1" kern="0" dirty="0" smtClean="0">
                <a:solidFill>
                  <a:srgbClr val="FFC000"/>
                </a:solidFill>
                <a:latin typeface="+mn-lt"/>
              </a:rPr>
              <a:t>9</a:t>
            </a:r>
            <a:r>
              <a:rPr lang="sk-SK" sz="4000" b="1" kern="0" dirty="0">
                <a:solidFill>
                  <a:srgbClr val="C00000"/>
                </a:solidFill>
                <a:latin typeface="+mn-lt"/>
              </a:rPr>
              <a:t>2</a:t>
            </a:r>
            <a:r>
              <a:rPr kumimoji="0" lang="sk-SK" sz="4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</a:t>
            </a:r>
            <a:r>
              <a:rPr kumimoji="0" lang="sk-SK" sz="40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sk-SK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</a:t>
            </a:r>
            <a:r>
              <a:rPr kumimoji="0" lang="sk-SK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sk-SK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</a:t>
            </a:r>
            <a:r>
              <a:rPr kumimoji="0" lang="sk-SK" sz="48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</a:t>
            </a:r>
            <a:endParaRPr kumimoji="0" lang="sk-SK" sz="4800" b="1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BlokTextu 16"/>
          <p:cNvSpPr txBox="1"/>
          <p:nvPr/>
        </p:nvSpPr>
        <p:spPr>
          <a:xfrm>
            <a:off x="3203848" y="3956103"/>
            <a:ext cx="61926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4000" b="1" dirty="0" smtClean="0"/>
              <a:t>9.</a:t>
            </a:r>
            <a:r>
              <a:rPr lang="sk-SK" sz="4000" b="1" dirty="0" smtClean="0">
                <a:solidFill>
                  <a:srgbClr val="FFC000"/>
                </a:solidFill>
              </a:rPr>
              <a:t>100</a:t>
            </a:r>
            <a:r>
              <a:rPr lang="sk-SK" sz="4000" b="1" dirty="0" smtClean="0"/>
              <a:t>+2.</a:t>
            </a:r>
            <a:r>
              <a:rPr lang="sk-SK" sz="4000" b="1" dirty="0" smtClean="0">
                <a:solidFill>
                  <a:srgbClr val="C00000"/>
                </a:solidFill>
              </a:rPr>
              <a:t>10</a:t>
            </a:r>
            <a:r>
              <a:rPr lang="sk-SK" sz="4000" b="1" dirty="0" smtClean="0"/>
              <a:t>+4.</a:t>
            </a:r>
            <a:r>
              <a:rPr lang="sk-SK" sz="4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1</a:t>
            </a:r>
            <a:r>
              <a:rPr lang="sk-SK" sz="4000" b="1" dirty="0" smtClean="0"/>
              <a:t> + 5.</a:t>
            </a:r>
            <a:r>
              <a:rPr lang="sk-SK" sz="4000" b="1" dirty="0" smtClean="0">
                <a:solidFill>
                  <a:srgbClr val="00B050"/>
                </a:solidFill>
              </a:rPr>
              <a:t>0,1</a:t>
            </a:r>
            <a:r>
              <a:rPr lang="sk-SK" sz="4000" b="1" dirty="0" smtClean="0"/>
              <a:t>+0.</a:t>
            </a:r>
            <a:r>
              <a:rPr lang="sk-SK" sz="4000" b="1" dirty="0" smtClean="0">
                <a:solidFill>
                  <a:srgbClr val="FF00FF"/>
                </a:solidFill>
              </a:rPr>
              <a:t>0,01</a:t>
            </a:r>
            <a:r>
              <a:rPr lang="sk-SK" sz="4000" b="1" dirty="0" smtClean="0"/>
              <a:t>+4.</a:t>
            </a:r>
            <a:r>
              <a:rPr lang="sk-SK" sz="4000" b="1" dirty="0" smtClean="0">
                <a:solidFill>
                  <a:srgbClr val="FF0000"/>
                </a:solidFill>
              </a:rPr>
              <a:t>0,001</a:t>
            </a:r>
            <a:endParaRPr lang="sk-SK" sz="4000" b="1" dirty="0">
              <a:solidFill>
                <a:srgbClr val="FF0000"/>
              </a:solidFill>
            </a:endParaRPr>
          </a:p>
        </p:txBody>
      </p:sp>
      <p:cxnSp>
        <p:nvCxnSpPr>
          <p:cNvPr id="3" name="Rovná spojnica 2"/>
          <p:cNvCxnSpPr/>
          <p:nvPr/>
        </p:nvCxnSpPr>
        <p:spPr>
          <a:xfrm>
            <a:off x="5079126" y="4941168"/>
            <a:ext cx="144016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3263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5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/>
      <p:bldP spid="12" grpId="0" build="p"/>
      <p:bldP spid="13" grpId="0"/>
      <p:bldP spid="14" grpId="0" build="p"/>
      <p:bldP spid="15" grpId="0"/>
      <p:bldP spid="16" grpId="0" build="p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1. Zapíš v desiatkovej sústave</a:t>
            </a:r>
            <a:endParaRPr lang="sk-SK" dirty="0"/>
          </a:p>
        </p:txBody>
      </p:sp>
      <p:sp>
        <p:nvSpPr>
          <p:cNvPr id="4" name="BlokTextu 3"/>
          <p:cNvSpPr txBox="1"/>
          <p:nvPr/>
        </p:nvSpPr>
        <p:spPr>
          <a:xfrm>
            <a:off x="611560" y="2204864"/>
            <a:ext cx="96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/>
              <a:t>0,156 =</a:t>
            </a:r>
            <a:endParaRPr lang="sk-SK" dirty="0"/>
          </a:p>
        </p:txBody>
      </p:sp>
      <p:sp>
        <p:nvSpPr>
          <p:cNvPr id="5" name="BlokTextu 4"/>
          <p:cNvSpPr txBox="1"/>
          <p:nvPr/>
        </p:nvSpPr>
        <p:spPr>
          <a:xfrm>
            <a:off x="1545336" y="2204864"/>
            <a:ext cx="3602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>
                <a:solidFill>
                  <a:srgbClr val="FF0000"/>
                </a:solidFill>
              </a:rPr>
              <a:t>1</a:t>
            </a:r>
            <a:r>
              <a:rPr lang="sk-SK" dirty="0" smtClean="0"/>
              <a:t>. 0,1 + </a:t>
            </a:r>
            <a:r>
              <a:rPr lang="sk-SK" dirty="0" smtClean="0">
                <a:solidFill>
                  <a:srgbClr val="FF0000"/>
                </a:solidFill>
              </a:rPr>
              <a:t>5</a:t>
            </a:r>
            <a:r>
              <a:rPr lang="sk-SK" dirty="0" smtClean="0"/>
              <a:t>.0,01 + </a:t>
            </a:r>
            <a:r>
              <a:rPr lang="sk-SK" dirty="0" smtClean="0">
                <a:solidFill>
                  <a:srgbClr val="FF0000"/>
                </a:solidFill>
              </a:rPr>
              <a:t>6</a:t>
            </a:r>
            <a:r>
              <a:rPr lang="sk-SK" dirty="0" smtClean="0"/>
              <a:t>. 0,001</a:t>
            </a:r>
            <a:endParaRPr lang="sk-SK" dirty="0"/>
          </a:p>
        </p:txBody>
      </p:sp>
      <p:sp>
        <p:nvSpPr>
          <p:cNvPr id="6" name="BlokTextu 5"/>
          <p:cNvSpPr txBox="1"/>
          <p:nvPr/>
        </p:nvSpPr>
        <p:spPr>
          <a:xfrm>
            <a:off x="562952" y="270440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15,302 =</a:t>
            </a:r>
            <a:endParaRPr lang="sk-SK" dirty="0"/>
          </a:p>
        </p:txBody>
      </p:sp>
      <p:sp>
        <p:nvSpPr>
          <p:cNvPr id="7" name="BlokTextu 6"/>
          <p:cNvSpPr txBox="1"/>
          <p:nvPr/>
        </p:nvSpPr>
        <p:spPr>
          <a:xfrm>
            <a:off x="1691680" y="2711584"/>
            <a:ext cx="3905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>
                <a:solidFill>
                  <a:srgbClr val="FF0000"/>
                </a:solidFill>
              </a:rPr>
              <a:t>1</a:t>
            </a:r>
            <a:r>
              <a:rPr lang="sk-SK" dirty="0" smtClean="0"/>
              <a:t>.10 + </a:t>
            </a:r>
            <a:r>
              <a:rPr lang="sk-SK" dirty="0" smtClean="0">
                <a:solidFill>
                  <a:srgbClr val="FF0000"/>
                </a:solidFill>
              </a:rPr>
              <a:t>5</a:t>
            </a:r>
            <a:r>
              <a:rPr lang="sk-SK" dirty="0" smtClean="0"/>
              <a:t>.1 + </a:t>
            </a:r>
            <a:r>
              <a:rPr lang="sk-SK" dirty="0" smtClean="0">
                <a:solidFill>
                  <a:srgbClr val="FF0000"/>
                </a:solidFill>
              </a:rPr>
              <a:t>3</a:t>
            </a:r>
            <a:r>
              <a:rPr lang="sk-SK" dirty="0" smtClean="0"/>
              <a:t>.0,1 + 0.0,01 + </a:t>
            </a:r>
            <a:r>
              <a:rPr lang="sk-SK" dirty="0" smtClean="0">
                <a:solidFill>
                  <a:srgbClr val="FF0000"/>
                </a:solidFill>
              </a:rPr>
              <a:t>2</a:t>
            </a:r>
            <a:r>
              <a:rPr lang="sk-SK" dirty="0" smtClean="0"/>
              <a:t>.0,001</a:t>
            </a:r>
            <a:endParaRPr lang="sk-SK" dirty="0"/>
          </a:p>
        </p:txBody>
      </p:sp>
      <p:cxnSp>
        <p:nvCxnSpPr>
          <p:cNvPr id="13" name="Rovná spojnica 12"/>
          <p:cNvCxnSpPr/>
          <p:nvPr/>
        </p:nvCxnSpPr>
        <p:spPr>
          <a:xfrm flipV="1">
            <a:off x="3707904" y="2889072"/>
            <a:ext cx="648072" cy="16526"/>
          </a:xfrm>
          <a:prstGeom prst="line">
            <a:avLst/>
          </a:prstGeom>
          <a:ln w="28575">
            <a:solidFill>
              <a:srgbClr val="FF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BlokTextu 18"/>
          <p:cNvSpPr txBox="1"/>
          <p:nvPr/>
        </p:nvSpPr>
        <p:spPr>
          <a:xfrm>
            <a:off x="527579" y="3267856"/>
            <a:ext cx="1350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/>
              <a:t>409,003 = </a:t>
            </a:r>
            <a:endParaRPr lang="sk-SK" dirty="0"/>
          </a:p>
        </p:txBody>
      </p:sp>
      <p:sp>
        <p:nvSpPr>
          <p:cNvPr id="20" name="BlokTextu 19"/>
          <p:cNvSpPr txBox="1"/>
          <p:nvPr/>
        </p:nvSpPr>
        <p:spPr>
          <a:xfrm>
            <a:off x="1916847" y="3260726"/>
            <a:ext cx="2428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>
                <a:solidFill>
                  <a:srgbClr val="FF0000"/>
                </a:solidFill>
              </a:rPr>
              <a:t>4</a:t>
            </a:r>
            <a:r>
              <a:rPr lang="sk-SK" dirty="0" smtClean="0"/>
              <a:t>.100 + </a:t>
            </a:r>
            <a:r>
              <a:rPr lang="sk-SK" dirty="0" smtClean="0">
                <a:solidFill>
                  <a:srgbClr val="FF0000"/>
                </a:solidFill>
              </a:rPr>
              <a:t>9</a:t>
            </a:r>
            <a:r>
              <a:rPr lang="sk-SK" dirty="0" smtClean="0"/>
              <a:t>.1 + </a:t>
            </a:r>
            <a:r>
              <a:rPr lang="sk-SK" dirty="0" smtClean="0">
                <a:solidFill>
                  <a:srgbClr val="FF0000"/>
                </a:solidFill>
              </a:rPr>
              <a:t>3</a:t>
            </a:r>
            <a:r>
              <a:rPr lang="sk-SK" dirty="0" smtClean="0"/>
              <a:t>. 0,001</a:t>
            </a:r>
            <a:endParaRPr lang="sk-SK" dirty="0"/>
          </a:p>
        </p:txBody>
      </p:sp>
      <p:sp>
        <p:nvSpPr>
          <p:cNvPr id="21" name="BlokTextu 20"/>
          <p:cNvSpPr txBox="1"/>
          <p:nvPr/>
        </p:nvSpPr>
        <p:spPr>
          <a:xfrm>
            <a:off x="460438" y="3792660"/>
            <a:ext cx="1526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/>
              <a:t>18 000,047=</a:t>
            </a:r>
            <a:endParaRPr lang="sk-SK" dirty="0"/>
          </a:p>
        </p:txBody>
      </p:sp>
      <p:sp>
        <p:nvSpPr>
          <p:cNvPr id="22" name="BlokTextu 21"/>
          <p:cNvSpPr txBox="1"/>
          <p:nvPr/>
        </p:nvSpPr>
        <p:spPr>
          <a:xfrm>
            <a:off x="1946557" y="3809868"/>
            <a:ext cx="4132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>
                <a:solidFill>
                  <a:srgbClr val="FF0000"/>
                </a:solidFill>
              </a:rPr>
              <a:t>1</a:t>
            </a:r>
            <a:r>
              <a:rPr lang="sk-SK" dirty="0" smtClean="0"/>
              <a:t>. 10 000+ </a:t>
            </a:r>
            <a:r>
              <a:rPr lang="sk-SK" dirty="0" smtClean="0">
                <a:solidFill>
                  <a:srgbClr val="FF0000"/>
                </a:solidFill>
              </a:rPr>
              <a:t>8</a:t>
            </a:r>
            <a:r>
              <a:rPr lang="sk-SK" dirty="0" smtClean="0"/>
              <a:t>.1000 + </a:t>
            </a:r>
            <a:r>
              <a:rPr lang="sk-SK" dirty="0" smtClean="0">
                <a:solidFill>
                  <a:srgbClr val="FF0000"/>
                </a:solidFill>
              </a:rPr>
              <a:t>4</a:t>
            </a:r>
            <a:r>
              <a:rPr lang="sk-SK" dirty="0" smtClean="0"/>
              <a:t>. 0,01 + </a:t>
            </a:r>
            <a:r>
              <a:rPr lang="sk-SK" dirty="0" smtClean="0">
                <a:solidFill>
                  <a:srgbClr val="FF0000"/>
                </a:solidFill>
              </a:rPr>
              <a:t>7</a:t>
            </a:r>
            <a:r>
              <a:rPr lang="sk-SK" dirty="0" smtClean="0"/>
              <a:t>. 0,001</a:t>
            </a:r>
            <a:endParaRPr lang="sk-SK" dirty="0"/>
          </a:p>
        </p:txBody>
      </p:sp>
      <p:sp>
        <p:nvSpPr>
          <p:cNvPr id="23" name="BlokTextu 22"/>
          <p:cNvSpPr txBox="1"/>
          <p:nvPr/>
        </p:nvSpPr>
        <p:spPr>
          <a:xfrm>
            <a:off x="460438" y="4317722"/>
            <a:ext cx="1429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0,00 568 =</a:t>
            </a:r>
            <a:endParaRPr lang="sk-SK" dirty="0"/>
          </a:p>
        </p:txBody>
      </p:sp>
      <p:sp>
        <p:nvSpPr>
          <p:cNvPr id="25" name="BlokTextu 24"/>
          <p:cNvSpPr txBox="1"/>
          <p:nvPr/>
        </p:nvSpPr>
        <p:spPr>
          <a:xfrm>
            <a:off x="1916847" y="4293096"/>
            <a:ext cx="3751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>
                <a:solidFill>
                  <a:srgbClr val="FF0000"/>
                </a:solidFill>
              </a:rPr>
              <a:t>5</a:t>
            </a:r>
            <a:r>
              <a:rPr lang="sk-SK" dirty="0" smtClean="0"/>
              <a:t>. 0,001 + </a:t>
            </a:r>
            <a:r>
              <a:rPr lang="sk-SK" dirty="0" smtClean="0">
                <a:solidFill>
                  <a:srgbClr val="FF0000"/>
                </a:solidFill>
              </a:rPr>
              <a:t>6</a:t>
            </a:r>
            <a:r>
              <a:rPr lang="sk-SK" dirty="0" smtClean="0"/>
              <a:t>.0,000 1 + </a:t>
            </a:r>
            <a:r>
              <a:rPr lang="sk-SK" dirty="0" smtClean="0">
                <a:solidFill>
                  <a:srgbClr val="FF0000"/>
                </a:solidFill>
              </a:rPr>
              <a:t>8</a:t>
            </a:r>
            <a:r>
              <a:rPr lang="sk-SK" dirty="0" smtClean="0"/>
              <a:t>. 0,000 01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372540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19" grpId="0"/>
      <p:bldP spid="20" grpId="0"/>
      <p:bldP spid="21" grpId="0"/>
      <p:bldP spid="22" grpId="0"/>
      <p:bldP spid="23" grpId="0"/>
      <p:bldP spid="2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z="4000" dirty="0" smtClean="0"/>
              <a:t>2.Prepíš z desiatkovej sústavy na desatinné číslo</a:t>
            </a:r>
            <a:endParaRPr lang="sk-SK" sz="4000" dirty="0"/>
          </a:p>
        </p:txBody>
      </p:sp>
      <p:sp>
        <p:nvSpPr>
          <p:cNvPr id="4" name="BlokTextu 3"/>
          <p:cNvSpPr txBox="1"/>
          <p:nvPr/>
        </p:nvSpPr>
        <p:spPr>
          <a:xfrm>
            <a:off x="685800" y="2348880"/>
            <a:ext cx="4836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/>
              <a:t>4.100+3.10+5.1+3.0,01+5.0,001+7.0,000 01 =</a:t>
            </a:r>
            <a:endParaRPr lang="sk-SK" dirty="0"/>
          </a:p>
        </p:txBody>
      </p:sp>
      <p:sp>
        <p:nvSpPr>
          <p:cNvPr id="5" name="BlokTextu 4"/>
          <p:cNvSpPr txBox="1"/>
          <p:nvPr/>
        </p:nvSpPr>
        <p:spPr>
          <a:xfrm>
            <a:off x="5510932" y="2348880"/>
            <a:ext cx="1446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>
                <a:solidFill>
                  <a:srgbClr val="FF0000"/>
                </a:solidFill>
              </a:rPr>
              <a:t>435,035 07</a:t>
            </a:r>
            <a:endParaRPr lang="sk-SK" dirty="0">
              <a:solidFill>
                <a:srgbClr val="FF0000"/>
              </a:solidFill>
            </a:endParaRPr>
          </a:p>
        </p:txBody>
      </p:sp>
      <p:sp>
        <p:nvSpPr>
          <p:cNvPr id="6" name="BlokTextu 5"/>
          <p:cNvSpPr txBox="1"/>
          <p:nvPr/>
        </p:nvSpPr>
        <p:spPr>
          <a:xfrm>
            <a:off x="685800" y="2852936"/>
            <a:ext cx="3235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/>
              <a:t>5.100+2.0,1+3.0,01+6.0,001 =</a:t>
            </a:r>
            <a:endParaRPr lang="sk-SK" dirty="0"/>
          </a:p>
        </p:txBody>
      </p:sp>
      <p:sp>
        <p:nvSpPr>
          <p:cNvPr id="7" name="BlokTextu 6"/>
          <p:cNvSpPr txBox="1"/>
          <p:nvPr/>
        </p:nvSpPr>
        <p:spPr>
          <a:xfrm>
            <a:off x="3851920" y="2852936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>
                <a:solidFill>
                  <a:srgbClr val="FF0000"/>
                </a:solidFill>
              </a:rPr>
              <a:t>500,236</a:t>
            </a:r>
            <a:endParaRPr lang="sk-SK" dirty="0">
              <a:solidFill>
                <a:srgbClr val="FF0000"/>
              </a:solidFill>
            </a:endParaRPr>
          </a:p>
        </p:txBody>
      </p:sp>
      <p:sp>
        <p:nvSpPr>
          <p:cNvPr id="8" name="BlokTextu 7"/>
          <p:cNvSpPr txBox="1"/>
          <p:nvPr/>
        </p:nvSpPr>
        <p:spPr>
          <a:xfrm>
            <a:off x="685800" y="3356342"/>
            <a:ext cx="2747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/>
              <a:t>4.10+6.1+9.0,1+8.0,001 =</a:t>
            </a:r>
            <a:endParaRPr lang="sk-SK" dirty="0"/>
          </a:p>
        </p:txBody>
      </p:sp>
      <p:sp>
        <p:nvSpPr>
          <p:cNvPr id="9" name="BlokTextu 8"/>
          <p:cNvSpPr txBox="1"/>
          <p:nvPr/>
        </p:nvSpPr>
        <p:spPr>
          <a:xfrm>
            <a:off x="3454551" y="3388992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>
                <a:solidFill>
                  <a:srgbClr val="FF0000"/>
                </a:solidFill>
              </a:rPr>
              <a:t>46,908</a:t>
            </a:r>
            <a:endParaRPr lang="sk-SK" dirty="0">
              <a:solidFill>
                <a:srgbClr val="FF0000"/>
              </a:solidFill>
            </a:endParaRPr>
          </a:p>
        </p:txBody>
      </p:sp>
      <p:sp>
        <p:nvSpPr>
          <p:cNvPr id="10" name="BlokTextu 9"/>
          <p:cNvSpPr txBox="1"/>
          <p:nvPr/>
        </p:nvSpPr>
        <p:spPr>
          <a:xfrm>
            <a:off x="698424" y="3861048"/>
            <a:ext cx="2684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7.0,1+2.0,01+5.0,0001 =</a:t>
            </a:r>
            <a:endParaRPr lang="sk-SK" dirty="0"/>
          </a:p>
        </p:txBody>
      </p:sp>
      <p:sp>
        <p:nvSpPr>
          <p:cNvPr id="11" name="BlokTextu 10"/>
          <p:cNvSpPr txBox="1"/>
          <p:nvPr/>
        </p:nvSpPr>
        <p:spPr>
          <a:xfrm>
            <a:off x="3454551" y="3837682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>
                <a:solidFill>
                  <a:srgbClr val="FF0000"/>
                </a:solidFill>
              </a:rPr>
              <a:t>0,7205</a:t>
            </a:r>
            <a:endParaRPr lang="sk-SK" dirty="0">
              <a:solidFill>
                <a:srgbClr val="FF0000"/>
              </a:solidFill>
            </a:endParaRPr>
          </a:p>
        </p:txBody>
      </p:sp>
      <p:sp>
        <p:nvSpPr>
          <p:cNvPr id="12" name="BlokTextu 11"/>
          <p:cNvSpPr txBox="1"/>
          <p:nvPr/>
        </p:nvSpPr>
        <p:spPr>
          <a:xfrm>
            <a:off x="698424" y="4341088"/>
            <a:ext cx="3094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9</a:t>
            </a:r>
            <a:r>
              <a:rPr lang="sk-SK" dirty="0" smtClean="0"/>
              <a:t>.10+2.0,1+3.0,01+8.0,001 =</a:t>
            </a:r>
            <a:endParaRPr lang="sk-SK" dirty="0"/>
          </a:p>
        </p:txBody>
      </p:sp>
      <p:sp>
        <p:nvSpPr>
          <p:cNvPr id="13" name="BlokTextu 12"/>
          <p:cNvSpPr txBox="1"/>
          <p:nvPr/>
        </p:nvSpPr>
        <p:spPr>
          <a:xfrm>
            <a:off x="3784647" y="4341088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>
                <a:solidFill>
                  <a:srgbClr val="FF0000"/>
                </a:solidFill>
              </a:rPr>
              <a:t>9</a:t>
            </a:r>
            <a:r>
              <a:rPr lang="sk-SK" dirty="0" smtClean="0">
                <a:solidFill>
                  <a:srgbClr val="FF0000"/>
                </a:solidFill>
              </a:rPr>
              <a:t>0,238</a:t>
            </a:r>
            <a:endParaRPr lang="sk-SK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4736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Koniec prezentácie.</a:t>
            </a:r>
            <a:endParaRPr lang="sk-SK" dirty="0"/>
          </a:p>
        </p:txBody>
      </p:sp>
      <p:pic>
        <p:nvPicPr>
          <p:cNvPr id="3" name="Obrázo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988840"/>
            <a:ext cx="4394449" cy="2835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968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zeta">
  <a:themeElements>
    <a:clrScheme name="Faz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z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z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218</TotalTime>
  <Words>175</Words>
  <Application>Microsoft Office PowerPoint</Application>
  <PresentationFormat>Prezentácia na obrazovke (4:3)</PresentationFormat>
  <Paragraphs>60</Paragraphs>
  <Slides>8</Slides>
  <Notes>1</Notes>
  <HiddenSlides>0</HiddenSlides>
  <MMClips>1</MMClips>
  <ScaleCrop>false</ScaleCrop>
  <HeadingPairs>
    <vt:vector size="6" baseType="variant">
      <vt:variant>
        <vt:lpstr>Použité písma</vt:lpstr>
      </vt:variant>
      <vt:variant>
        <vt:i4>8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8</vt:i4>
      </vt:variant>
    </vt:vector>
  </HeadingPairs>
  <TitlesOfParts>
    <vt:vector size="17" baseType="lpstr">
      <vt:lpstr>Arial</vt:lpstr>
      <vt:lpstr>Book Antiqua</vt:lpstr>
      <vt:lpstr>Calibri</vt:lpstr>
      <vt:lpstr>Comic Sans MS</vt:lpstr>
      <vt:lpstr>Garamond</vt:lpstr>
      <vt:lpstr>Trebuchet MS</vt:lpstr>
      <vt:lpstr>Wingdings</vt:lpstr>
      <vt:lpstr>Wingdings 3</vt:lpstr>
      <vt:lpstr>Fazeta</vt:lpstr>
      <vt:lpstr>Prezentácia programu PowerPoint</vt:lpstr>
      <vt:lpstr>Desatinné číslo –zopakujme si </vt:lpstr>
      <vt:lpstr>Desiatok? Desatín? Stoviek? Stotín? Tisícok? Tisícin?  </vt:lpstr>
      <vt:lpstr>Prečítajte nasledujúce čísla:    Najprv určte počet desatinných miest</vt:lpstr>
      <vt:lpstr>Desatinný rozvoj – zápis v desiatkovej sústave</vt:lpstr>
      <vt:lpstr>1. Zapíš v desiatkovej sústave</vt:lpstr>
      <vt:lpstr>2.Prepíš z desiatkovej sústavy na desatinné číslo</vt:lpstr>
      <vt:lpstr>Koniec prezentácie.</vt:lpstr>
    </vt:vector>
  </TitlesOfParts>
  <Company>Čadca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Snímka 1</dc:title>
  <dc:creator>ZBOJEKOVÁ Gabika</dc:creator>
  <cp:lastModifiedBy>Dušan Andraško</cp:lastModifiedBy>
  <cp:revision>27</cp:revision>
  <dcterms:created xsi:type="dcterms:W3CDTF">2006-02-01T15:24:33Z</dcterms:created>
  <dcterms:modified xsi:type="dcterms:W3CDTF">2021-11-19T05:20:24Z</dcterms:modified>
</cp:coreProperties>
</file>