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840" y="72"/>
      </p:cViewPr>
      <p:guideLst>
        <p:guide orient="horz" pos="2183"/>
        <p:guide pos="2880"/>
        <p:guide orient="horz" pos="2260"/>
        <p:guide pos="2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6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1ABDC-3463-4BBE-BEB9-ADC59548E406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8715-60F3-432A-8E9F-B19B3C658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lock Arc 91"/>
          <p:cNvSpPr/>
          <p:nvPr/>
        </p:nvSpPr>
        <p:spPr>
          <a:xfrm rot="11223864">
            <a:off x="1614760" y="5390773"/>
            <a:ext cx="2342037" cy="914120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Block Arc 90"/>
          <p:cNvSpPr/>
          <p:nvPr/>
        </p:nvSpPr>
        <p:spPr>
          <a:xfrm rot="14371617">
            <a:off x="843313" y="4564310"/>
            <a:ext cx="1311941" cy="1269912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Block Arc 89"/>
          <p:cNvSpPr/>
          <p:nvPr/>
        </p:nvSpPr>
        <p:spPr>
          <a:xfrm>
            <a:off x="996033" y="4248089"/>
            <a:ext cx="3427034" cy="1099582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Block Arc 88"/>
          <p:cNvSpPr/>
          <p:nvPr/>
        </p:nvSpPr>
        <p:spPr>
          <a:xfrm rot="10983899">
            <a:off x="4174176" y="3953781"/>
            <a:ext cx="4211547" cy="1740050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Block Arc 87"/>
          <p:cNvSpPr/>
          <p:nvPr/>
        </p:nvSpPr>
        <p:spPr>
          <a:xfrm rot="4943330">
            <a:off x="7689324" y="3519142"/>
            <a:ext cx="1034460" cy="1667294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Block Arc 86"/>
          <p:cNvSpPr/>
          <p:nvPr/>
        </p:nvSpPr>
        <p:spPr>
          <a:xfrm rot="11075106">
            <a:off x="2357366" y="2793022"/>
            <a:ext cx="5942754" cy="1466793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Block Arc 85"/>
          <p:cNvSpPr/>
          <p:nvPr/>
        </p:nvSpPr>
        <p:spPr>
          <a:xfrm rot="18228707">
            <a:off x="2088422" y="1921689"/>
            <a:ext cx="1547616" cy="1916516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Block Arc 84"/>
          <p:cNvSpPr/>
          <p:nvPr/>
        </p:nvSpPr>
        <p:spPr>
          <a:xfrm rot="10239916">
            <a:off x="3086505" y="587461"/>
            <a:ext cx="5292819" cy="2484914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Block Arc 83"/>
          <p:cNvSpPr/>
          <p:nvPr/>
        </p:nvSpPr>
        <p:spPr>
          <a:xfrm>
            <a:off x="949398" y="345014"/>
            <a:ext cx="7367781" cy="2194823"/>
          </a:xfrm>
          <a:prstGeom prst="blockArc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42479" y="1945373"/>
            <a:ext cx="1468407" cy="1571947"/>
            <a:chOff x="142479" y="1945373"/>
            <a:chExt cx="1468407" cy="1571947"/>
          </a:xfrm>
        </p:grpSpPr>
        <p:sp>
          <p:nvSpPr>
            <p:cNvPr id="4" name="Oval 3"/>
            <p:cNvSpPr/>
            <p:nvPr/>
          </p:nvSpPr>
          <p:spPr>
            <a:xfrm>
              <a:off x="142479" y="1945373"/>
              <a:ext cx="1468407" cy="1571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1318" y="2491591"/>
              <a:ext cx="1033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/>
                <a:t>Štart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1663" y="1249263"/>
            <a:ext cx="670360" cy="685210"/>
            <a:chOff x="1273996" y="801384"/>
            <a:chExt cx="585626" cy="606176"/>
          </a:xfrm>
        </p:grpSpPr>
        <p:sp>
          <p:nvSpPr>
            <p:cNvPr id="6" name="Oval 5"/>
            <p:cNvSpPr/>
            <p:nvPr/>
          </p:nvSpPr>
          <p:spPr>
            <a:xfrm>
              <a:off x="1273996" y="801384"/>
              <a:ext cx="585626" cy="6061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24846" y="953854"/>
              <a:ext cx="328773" cy="307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</a:t>
              </a:r>
            </a:p>
          </p:txBody>
        </p:sp>
      </p:grpSp>
      <p:sp>
        <p:nvSpPr>
          <p:cNvPr id="8" name="Smiley Face 7"/>
          <p:cNvSpPr/>
          <p:nvPr/>
        </p:nvSpPr>
        <p:spPr>
          <a:xfrm>
            <a:off x="1065249" y="486637"/>
            <a:ext cx="797410" cy="6826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5743" y="361580"/>
            <a:ext cx="879984" cy="623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/>
          <p:cNvGrpSpPr/>
          <p:nvPr/>
        </p:nvGrpSpPr>
        <p:grpSpPr>
          <a:xfrm>
            <a:off x="3182100" y="278905"/>
            <a:ext cx="717168" cy="620749"/>
            <a:chOff x="3719245" y="297951"/>
            <a:chExt cx="534256" cy="503433"/>
          </a:xfrm>
        </p:grpSpPr>
        <p:sp>
          <p:nvSpPr>
            <p:cNvPr id="10" name="Oval 9"/>
            <p:cNvSpPr/>
            <p:nvPr/>
          </p:nvSpPr>
          <p:spPr>
            <a:xfrm>
              <a:off x="3719245" y="297951"/>
              <a:ext cx="534256" cy="5034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78362" y="415130"/>
              <a:ext cx="277402" cy="35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4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091408" y="280279"/>
            <a:ext cx="733875" cy="57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9" name="Group 18"/>
          <p:cNvGrpSpPr/>
          <p:nvPr/>
        </p:nvGrpSpPr>
        <p:grpSpPr>
          <a:xfrm>
            <a:off x="4963280" y="345710"/>
            <a:ext cx="666958" cy="580399"/>
            <a:chOff x="5640512" y="365001"/>
            <a:chExt cx="575353" cy="582655"/>
          </a:xfrm>
        </p:grpSpPr>
        <p:sp>
          <p:nvSpPr>
            <p:cNvPr id="15" name="Oval 14"/>
            <p:cNvSpPr/>
            <p:nvPr/>
          </p:nvSpPr>
          <p:spPr>
            <a:xfrm>
              <a:off x="5640512" y="365001"/>
              <a:ext cx="575353" cy="58265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8048" y="446657"/>
              <a:ext cx="260279" cy="378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5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672093" y="345710"/>
            <a:ext cx="847740" cy="675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/>
          <p:cNvGrpSpPr/>
          <p:nvPr/>
        </p:nvGrpSpPr>
        <p:grpSpPr>
          <a:xfrm>
            <a:off x="7994039" y="1406043"/>
            <a:ext cx="749516" cy="714255"/>
            <a:chOff x="7792402" y="1783081"/>
            <a:chExt cx="540068" cy="540068"/>
          </a:xfrm>
        </p:grpSpPr>
        <p:sp>
          <p:nvSpPr>
            <p:cNvPr id="25" name="Oval 24"/>
            <p:cNvSpPr/>
            <p:nvPr/>
          </p:nvSpPr>
          <p:spPr>
            <a:xfrm>
              <a:off x="7792402" y="1783081"/>
              <a:ext cx="540068" cy="54006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99559" y="1914615"/>
              <a:ext cx="43291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53477" y="1989143"/>
            <a:ext cx="790656" cy="698146"/>
            <a:chOff x="7663815" y="2554605"/>
            <a:chExt cx="602218" cy="574358"/>
          </a:xfrm>
        </p:grpSpPr>
        <p:sp>
          <p:nvSpPr>
            <p:cNvPr id="27" name="Oval 26"/>
            <p:cNvSpPr/>
            <p:nvPr/>
          </p:nvSpPr>
          <p:spPr>
            <a:xfrm>
              <a:off x="7663815" y="2554605"/>
              <a:ext cx="561499" cy="5743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42051" y="2657118"/>
              <a:ext cx="523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6398608" y="2220499"/>
            <a:ext cx="873252" cy="63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25149" y="2279185"/>
            <a:ext cx="961089" cy="67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4159169" y="1882625"/>
            <a:ext cx="901385" cy="1000286"/>
            <a:chOff x="4159171" y="2128677"/>
            <a:chExt cx="901385" cy="1000286"/>
          </a:xfrm>
        </p:grpSpPr>
        <p:sp>
          <p:nvSpPr>
            <p:cNvPr id="52" name="Oval 51"/>
            <p:cNvSpPr/>
            <p:nvPr/>
          </p:nvSpPr>
          <p:spPr>
            <a:xfrm>
              <a:off x="4159171" y="2128677"/>
              <a:ext cx="901385" cy="1000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4265614" y="2279185"/>
              <a:ext cx="733875" cy="76959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26630" y="1952903"/>
            <a:ext cx="1020167" cy="857466"/>
            <a:chOff x="2383604" y="2256860"/>
            <a:chExt cx="808015" cy="872103"/>
          </a:xfrm>
        </p:grpSpPr>
        <p:sp>
          <p:nvSpPr>
            <p:cNvPr id="45" name="Oval 44"/>
            <p:cNvSpPr/>
            <p:nvPr/>
          </p:nvSpPr>
          <p:spPr>
            <a:xfrm>
              <a:off x="2383604" y="2256860"/>
              <a:ext cx="808015" cy="8721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ightning Bolt 35"/>
            <p:cNvSpPr/>
            <p:nvPr/>
          </p:nvSpPr>
          <p:spPr>
            <a:xfrm>
              <a:off x="2517169" y="2359373"/>
              <a:ext cx="493159" cy="76959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23577" y="2949232"/>
            <a:ext cx="861382" cy="801385"/>
            <a:chOff x="1863603" y="3197189"/>
            <a:chExt cx="861382" cy="801385"/>
          </a:xfrm>
        </p:grpSpPr>
        <p:sp>
          <p:nvSpPr>
            <p:cNvPr id="37" name="Oval 36"/>
            <p:cNvSpPr/>
            <p:nvPr/>
          </p:nvSpPr>
          <p:spPr>
            <a:xfrm>
              <a:off x="1863603" y="3197189"/>
              <a:ext cx="708917" cy="80138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14348" y="3422545"/>
              <a:ext cx="71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2998775" y="3263084"/>
            <a:ext cx="882240" cy="66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222679" y="3328827"/>
            <a:ext cx="740601" cy="750013"/>
            <a:chOff x="4222679" y="3328827"/>
            <a:chExt cx="740601" cy="750013"/>
          </a:xfrm>
        </p:grpSpPr>
        <p:sp>
          <p:nvSpPr>
            <p:cNvPr id="34" name="Oval 33"/>
            <p:cNvSpPr/>
            <p:nvPr/>
          </p:nvSpPr>
          <p:spPr>
            <a:xfrm>
              <a:off x="4222679" y="3328827"/>
              <a:ext cx="740601" cy="75001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75144" y="3533938"/>
              <a:ext cx="417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</p:grpSp>
      <p:sp>
        <p:nvSpPr>
          <p:cNvPr id="43" name="Oval 42"/>
          <p:cNvSpPr/>
          <p:nvPr/>
        </p:nvSpPr>
        <p:spPr>
          <a:xfrm>
            <a:off x="5208998" y="3503488"/>
            <a:ext cx="811658" cy="7911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03415" y="3718604"/>
            <a:ext cx="43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7635916" y="488098"/>
            <a:ext cx="808015" cy="872103"/>
            <a:chOff x="2383604" y="2256860"/>
            <a:chExt cx="808015" cy="872103"/>
          </a:xfrm>
        </p:grpSpPr>
        <p:sp>
          <p:nvSpPr>
            <p:cNvPr id="48" name="Oval 47"/>
            <p:cNvSpPr/>
            <p:nvPr/>
          </p:nvSpPr>
          <p:spPr>
            <a:xfrm>
              <a:off x="2383604" y="2256860"/>
              <a:ext cx="808015" cy="87210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ghtning Bolt 48"/>
            <p:cNvSpPr/>
            <p:nvPr/>
          </p:nvSpPr>
          <p:spPr>
            <a:xfrm>
              <a:off x="2517169" y="2359373"/>
              <a:ext cx="493159" cy="76959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6373882" y="3649846"/>
            <a:ext cx="923405" cy="64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 rot="10800000">
            <a:off x="7639520" y="3125646"/>
            <a:ext cx="901385" cy="1000286"/>
            <a:chOff x="4159171" y="2128677"/>
            <a:chExt cx="901385" cy="1000286"/>
          </a:xfrm>
        </p:grpSpPr>
        <p:sp>
          <p:nvSpPr>
            <p:cNvPr id="55" name="Oval 54"/>
            <p:cNvSpPr/>
            <p:nvPr/>
          </p:nvSpPr>
          <p:spPr>
            <a:xfrm>
              <a:off x="4159171" y="2128677"/>
              <a:ext cx="901385" cy="1000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4265614" y="2279185"/>
              <a:ext cx="733875" cy="76959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313362" y="5038743"/>
            <a:ext cx="749516" cy="616449"/>
            <a:chOff x="7313362" y="5038743"/>
            <a:chExt cx="749516" cy="616449"/>
          </a:xfrm>
        </p:grpSpPr>
        <p:sp>
          <p:nvSpPr>
            <p:cNvPr id="58" name="Oval 57"/>
            <p:cNvSpPr/>
            <p:nvPr/>
          </p:nvSpPr>
          <p:spPr>
            <a:xfrm>
              <a:off x="7313362" y="5038743"/>
              <a:ext cx="749516" cy="61644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84868" y="5164473"/>
              <a:ext cx="479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24</a:t>
              </a:r>
              <a:endParaRPr lang="en-US" dirty="0"/>
            </a:p>
          </p:txBody>
        </p:sp>
      </p:grpSp>
      <p:sp>
        <p:nvSpPr>
          <p:cNvPr id="60" name="Smiley Face 59"/>
          <p:cNvSpPr/>
          <p:nvPr/>
        </p:nvSpPr>
        <p:spPr>
          <a:xfrm>
            <a:off x="7928553" y="4327117"/>
            <a:ext cx="781638" cy="78098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86237" y="5185315"/>
            <a:ext cx="909725" cy="696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 rot="10800000">
            <a:off x="4181858" y="4400447"/>
            <a:ext cx="901385" cy="1000286"/>
            <a:chOff x="4159171" y="2128677"/>
            <a:chExt cx="901385" cy="1000286"/>
          </a:xfrm>
        </p:grpSpPr>
        <p:sp>
          <p:nvSpPr>
            <p:cNvPr id="64" name="Oval 63"/>
            <p:cNvSpPr/>
            <p:nvPr/>
          </p:nvSpPr>
          <p:spPr>
            <a:xfrm>
              <a:off x="4159171" y="2128677"/>
              <a:ext cx="901385" cy="10002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Down Arrow 64"/>
            <p:cNvSpPr/>
            <p:nvPr/>
          </p:nvSpPr>
          <p:spPr>
            <a:xfrm>
              <a:off x="4265614" y="2279185"/>
              <a:ext cx="733875" cy="76959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/>
          <p:cNvSpPr/>
          <p:nvPr/>
        </p:nvSpPr>
        <p:spPr>
          <a:xfrm>
            <a:off x="5164745" y="4899168"/>
            <a:ext cx="820167" cy="702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331674" y="5065559"/>
            <a:ext cx="42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089832" y="4246759"/>
            <a:ext cx="899789" cy="69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992215" y="4235327"/>
            <a:ext cx="761215" cy="705306"/>
            <a:chOff x="2002533" y="4400447"/>
            <a:chExt cx="761215" cy="705306"/>
          </a:xfrm>
        </p:grpSpPr>
        <p:sp>
          <p:nvSpPr>
            <p:cNvPr id="70" name="Oval 69"/>
            <p:cNvSpPr/>
            <p:nvPr/>
          </p:nvSpPr>
          <p:spPr>
            <a:xfrm>
              <a:off x="2002533" y="4400447"/>
              <a:ext cx="761215" cy="7053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77026" y="4555676"/>
              <a:ext cx="495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29</a:t>
              </a:r>
              <a:endParaRPr lang="en-US" dirty="0"/>
            </a:p>
          </p:txBody>
        </p:sp>
      </p:grpSp>
      <p:sp>
        <p:nvSpPr>
          <p:cNvPr id="73" name="Smiley Face 72"/>
          <p:cNvSpPr/>
          <p:nvPr/>
        </p:nvSpPr>
        <p:spPr>
          <a:xfrm>
            <a:off x="722150" y="4548280"/>
            <a:ext cx="825417" cy="7584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23095" y="5546360"/>
            <a:ext cx="1045123" cy="743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19495" y="5655192"/>
            <a:ext cx="858560" cy="62231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348361" y="5780777"/>
            <a:ext cx="57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3221232" y="5048776"/>
            <a:ext cx="1773240" cy="1764393"/>
            <a:chOff x="3221232" y="5048776"/>
            <a:chExt cx="1773240" cy="1764393"/>
          </a:xfrm>
        </p:grpSpPr>
        <p:sp>
          <p:nvSpPr>
            <p:cNvPr id="77" name="Explosion 1 76"/>
            <p:cNvSpPr/>
            <p:nvPr/>
          </p:nvSpPr>
          <p:spPr>
            <a:xfrm>
              <a:off x="3221232" y="5048776"/>
              <a:ext cx="1773240" cy="1764393"/>
            </a:xfrm>
            <a:prstGeom prst="irregularSeal1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62431" y="5657263"/>
              <a:ext cx="1209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/>
                <a:t>Cie</a:t>
              </a:r>
              <a:r>
                <a:rPr lang="sk-SK" sz="3200" dirty="0" smtClean="0"/>
                <a:t>ľ</a:t>
              </a:r>
              <a:endParaRPr lang="en-US" sz="3200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5731690" y="278905"/>
            <a:ext cx="757782" cy="73530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967000" y="444263"/>
            <a:ext cx="476053" cy="38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6" name="Oval 95"/>
          <p:cNvSpPr/>
          <p:nvPr/>
        </p:nvSpPr>
        <p:spPr>
          <a:xfrm>
            <a:off x="3251903" y="1874443"/>
            <a:ext cx="741857" cy="76194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415300" y="2071551"/>
            <a:ext cx="449299" cy="36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9" name="Down Arrow 98"/>
          <p:cNvSpPr/>
          <p:nvPr/>
        </p:nvSpPr>
        <p:spPr>
          <a:xfrm>
            <a:off x="4497036" y="2887021"/>
            <a:ext cx="201658" cy="410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9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380169" y="5471369"/>
            <a:ext cx="615249" cy="5834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1119961" y="5558543"/>
            <a:ext cx="35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</a:t>
            </a:r>
            <a:r>
              <a:rPr lang="sk-SK" dirty="0" err="1"/>
              <a:t>uň</a:t>
            </a:r>
            <a:r>
              <a:rPr lang="sk-SK" dirty="0"/>
              <a:t> sa </a:t>
            </a:r>
            <a:r>
              <a:rPr lang="sk-SK" dirty="0" smtClean="0"/>
              <a:t>o </a:t>
            </a:r>
            <a:r>
              <a:rPr lang="en-US" dirty="0" smtClean="0"/>
              <a:t>3 pol</a:t>
            </a:r>
            <a:r>
              <a:rPr lang="sk-SK" dirty="0" err="1" smtClean="0"/>
              <a:t>íčka</a:t>
            </a:r>
            <a:r>
              <a:rPr lang="sk-SK" dirty="0" smtClean="0"/>
              <a:t> dopredu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2876" y="4754062"/>
            <a:ext cx="539393" cy="392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995418" y="4654307"/>
            <a:ext cx="806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Potiahni si otázku</a:t>
            </a:r>
            <a:r>
              <a:rPr lang="en-US" dirty="0"/>
              <a:t> </a:t>
            </a:r>
            <a:r>
              <a:rPr lang="sk-SK" dirty="0"/>
              <a:t>(ak neodpovieš správne, posuň sa o </a:t>
            </a:r>
            <a:r>
              <a:rPr lang="en-US" dirty="0"/>
              <a:t>2 </a:t>
            </a:r>
            <a:r>
              <a:rPr lang="sk-SK" dirty="0"/>
              <a:t>políčka naspäť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sk-SK" dirty="0"/>
              <a:t>odpovedal správne, tak sa posuň o </a:t>
            </a:r>
            <a:r>
              <a:rPr lang="en-US" dirty="0"/>
              <a:t>2 </a:t>
            </a:r>
            <a:r>
              <a:rPr lang="sk-SK" dirty="0"/>
              <a:t>políčka</a:t>
            </a:r>
            <a:r>
              <a:rPr lang="en-US" dirty="0"/>
              <a:t> </a:t>
            </a:r>
            <a:r>
              <a:rPr lang="en-US" dirty="0" err="1"/>
              <a:t>dopredu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94804" y="5601330"/>
            <a:ext cx="487380" cy="48794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5806727" y="5601330"/>
            <a:ext cx="47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Klasické hracie políčko bez úlohy</a:t>
            </a:r>
            <a:endParaRPr lang="en-US" dirty="0"/>
          </a:p>
        </p:txBody>
      </p:sp>
      <p:sp>
        <p:nvSpPr>
          <p:cNvPr id="8" name="Lightning Bolt 7"/>
          <p:cNvSpPr/>
          <p:nvPr/>
        </p:nvSpPr>
        <p:spPr>
          <a:xfrm>
            <a:off x="5265619" y="6207596"/>
            <a:ext cx="637640" cy="58905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5985710" y="6262534"/>
            <a:ext cx="344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Udrel ťa blesk, stojíš jedno kolo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18606" y="6262534"/>
            <a:ext cx="551314" cy="53411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0357" y="6344926"/>
            <a:ext cx="46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Posu</a:t>
            </a:r>
            <a:r>
              <a:rPr lang="sk-SK" dirty="0" smtClean="0"/>
              <a:t>ň sa na políčko, na ktoré ukazuje šípka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6813" y="4211736"/>
            <a:ext cx="252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ysvetlivky</a:t>
            </a:r>
            <a:r>
              <a:rPr lang="en-US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754" y="240726"/>
            <a:ext cx="8662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Pravidlá:</a:t>
            </a:r>
          </a:p>
          <a:p>
            <a:r>
              <a:rPr lang="sk-SK" dirty="0" smtClean="0"/>
              <a:t>Hru môžu hrať  minimálne </a:t>
            </a:r>
            <a:r>
              <a:rPr lang="en-US" dirty="0" smtClean="0"/>
              <a:t>2</a:t>
            </a:r>
            <a:r>
              <a:rPr lang="sk-SK" dirty="0" smtClean="0"/>
              <a:t> hráči. </a:t>
            </a:r>
          </a:p>
          <a:p>
            <a:r>
              <a:rPr lang="sk-SK" dirty="0" smtClean="0"/>
              <a:t>Hra obsahuje hraciu plochu, vysvetlivky,  pravidlá a </a:t>
            </a:r>
            <a:r>
              <a:rPr lang="en-US" dirty="0"/>
              <a:t>8</a:t>
            </a:r>
            <a:r>
              <a:rPr lang="en-US" dirty="0" smtClean="0"/>
              <a:t>0 </a:t>
            </a:r>
            <a:r>
              <a:rPr lang="en-US" dirty="0" err="1" smtClean="0"/>
              <a:t>karti</a:t>
            </a:r>
            <a:r>
              <a:rPr lang="sk-SK" dirty="0" smtClean="0"/>
              <a:t>č</a:t>
            </a:r>
            <a:r>
              <a:rPr lang="en-US" dirty="0" err="1" smtClean="0"/>
              <a:t>iek</a:t>
            </a:r>
            <a:r>
              <a:rPr lang="sk-SK" dirty="0" smtClean="0"/>
              <a:t> s otázkami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nastrihanie</a:t>
            </a:r>
            <a:r>
              <a:rPr lang="en-US" dirty="0" smtClean="0"/>
              <a:t>.</a:t>
            </a:r>
            <a:endParaRPr lang="sk-SK" dirty="0" smtClean="0"/>
          </a:p>
          <a:p>
            <a:r>
              <a:rPr lang="sk-SK" dirty="0" smtClean="0"/>
              <a:t>Kartičky treba rozstrihať, položiť na kopu otázkami dolu.</a:t>
            </a:r>
          </a:p>
          <a:p>
            <a:r>
              <a:rPr lang="sk-SK" dirty="0" smtClean="0"/>
              <a:t>Začína sa na políčku štart, postupuje sa podľa toho aké číslo hodí hráč kockou, jednotlivé políčka potom prechádza podľa toho na aký symbol na políčku stúpi.</a:t>
            </a:r>
          </a:p>
          <a:p>
            <a:r>
              <a:rPr lang="sk-SK" dirty="0" smtClean="0"/>
              <a:t>Symboly sú vysvetlené nižšie. Ak hráč stúpi na pole označujúce kartičku, tak mu protihráč vyberie vrchnú kartu a prečíta otázku. Ak odpovie správne (správna odpoveď je uvedená v na kartičke v zátvorke za otázkou), posúva sa o dve políčka dopredu, ak nie, posunie sa naspäť o dve políčka. Karta, ktorá sa prečíta sa dá na spodok kopy.</a:t>
            </a:r>
          </a:p>
          <a:p>
            <a:r>
              <a:rPr lang="sk-SK" dirty="0" smtClean="0"/>
              <a:t>Vyhráva hráč, ktorý príde prvý do cieľa.</a:t>
            </a:r>
          </a:p>
        </p:txBody>
      </p:sp>
    </p:spTree>
    <p:extLst>
      <p:ext uri="{BB962C8B-B14F-4D97-AF65-F5344CB8AC3E}">
        <p14:creationId xmlns:p14="http://schemas.microsoft.com/office/powerpoint/2010/main" val="5903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18003"/>
              </p:ext>
            </p:extLst>
          </p:nvPr>
        </p:nvGraphicFramePr>
        <p:xfrm>
          <a:off x="2" y="2"/>
          <a:ext cx="9144000" cy="694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Ako sa volá základná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stavebná jednotka organizmov?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(bunka)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tor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á bunková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</a:rPr>
                        <a:t>organela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riadi funkciu bunky a nesie genetickú informáciu?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(jadro)</a:t>
                      </a:r>
                      <a:endParaRPr lang="en-US" sz="16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Ako sa volá proces,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ktorý prebieha v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</a:rPr>
                        <a:t>chloroplastoch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(fotosyntéza)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kedy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samec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odlišuje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od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samice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sfarbením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veľkosťou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nazývame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(pohlavná </a:t>
                      </a:r>
                      <a:r>
                        <a:rPr lang="sk-SK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dovjtvarosť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Sliepka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ktorá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sedí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vajciach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volá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(kvočka)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Neplodné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samičky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včiel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volajú</a:t>
                      </a:r>
                      <a:endParaRPr lang="sk-SK" sz="16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(robotnice)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Čím je </a:t>
                      </a:r>
                      <a:r>
                        <a:rPr lang="sk-SK" sz="1600" b="1" dirty="0" err="1" smtClean="0"/>
                        <a:t>pokyté</a:t>
                      </a:r>
                      <a:r>
                        <a:rPr lang="sk-SK" sz="1600" b="1" baseline="0" dirty="0" smtClean="0"/>
                        <a:t> telo svine domácej </a:t>
                      </a:r>
                    </a:p>
                    <a:p>
                      <a:pPr algn="ctr"/>
                      <a:r>
                        <a:rPr lang="sk-SK" sz="1600" b="1" baseline="0" dirty="0" smtClean="0"/>
                        <a:t>(štetinami)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Medzi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akú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hydinu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patrí</a:t>
                      </a:r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kura domáca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(hrabavú)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</a:t>
                      </a:r>
                      <a:r>
                        <a:rPr lang="sk-SK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 volá hmyz, 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ktorý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parazituje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vlasoch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detí</a:t>
                      </a:r>
                      <a:r>
                        <a:rPr lang="sk-SK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(voš detská)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 sa volá</a:t>
                      </a:r>
                      <a:r>
                        <a:rPr lang="sk-SK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ičenie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škodlivého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hmyzu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chemickými</a:t>
                      </a:r>
                      <a:r>
                        <a:rPr lang="sk-SK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prostriedkami</a:t>
                      </a:r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(dezinsekcia)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 sa volá</a:t>
                      </a:r>
                      <a:r>
                        <a:rPr lang="sk-SK" sz="16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hemické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ničenie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nežiadúcich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cicavcov</a:t>
                      </a:r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(deratizácia)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Aké pazúry</a:t>
                      </a:r>
                      <a:r>
                        <a:rPr lang="sk-SK" sz="1600" b="1" baseline="0" dirty="0" smtClean="0"/>
                        <a:t> majú mačky?</a:t>
                      </a:r>
                    </a:p>
                    <a:p>
                      <a:pPr algn="ctr"/>
                      <a:r>
                        <a:rPr lang="sk-SK" sz="1600" b="1" baseline="0" dirty="0" smtClean="0"/>
                        <a:t>(</a:t>
                      </a:r>
                      <a:r>
                        <a:rPr lang="sk-SK" sz="1600" b="1" baseline="0" dirty="0" err="1" smtClean="0"/>
                        <a:t>vtiahnuteľné</a:t>
                      </a:r>
                      <a:r>
                        <a:rPr lang="sk-SK" sz="1600" b="1" baseline="0" dirty="0" smtClean="0"/>
                        <a:t>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Ako</a:t>
                      </a:r>
                      <a:r>
                        <a:rPr lang="sk-SK" sz="1600" b="1" baseline="0" dirty="0" smtClean="0"/>
                        <a:t> sa volá samec kury domácej?</a:t>
                      </a:r>
                    </a:p>
                    <a:p>
                      <a:pPr algn="ctr"/>
                      <a:r>
                        <a:rPr lang="sk-SK" sz="1600" b="1" baseline="0" dirty="0" smtClean="0"/>
                        <a:t>(kohút)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Ako sa volá samica</a:t>
                      </a:r>
                      <a:r>
                        <a:rPr lang="sk-SK" sz="1600" b="1" baseline="0" dirty="0" smtClean="0"/>
                        <a:t> koňa?</a:t>
                      </a:r>
                    </a:p>
                    <a:p>
                      <a:pPr algn="ctr"/>
                      <a:r>
                        <a:rPr lang="sk-SK" sz="1600" b="1" baseline="0" dirty="0" smtClean="0"/>
                        <a:t>(kobyla)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Ako sa volá samec kozy?</a:t>
                      </a:r>
                    </a:p>
                    <a:p>
                      <a:pPr algn="ctr"/>
                      <a:r>
                        <a:rPr lang="sk-SK" sz="1600" b="1" dirty="0" smtClean="0"/>
                        <a:t>(cap)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Kde </a:t>
                      </a:r>
                      <a:r>
                        <a:rPr lang="sk-SK" sz="1600" b="1" dirty="0" err="1" smtClean="0"/>
                        <a:t>parzituje</a:t>
                      </a:r>
                      <a:r>
                        <a:rPr lang="sk-SK" sz="1600" b="1" dirty="0" smtClean="0"/>
                        <a:t> hlísta detská?</a:t>
                      </a:r>
                    </a:p>
                    <a:p>
                      <a:pPr algn="ctr"/>
                      <a:r>
                        <a:rPr lang="sk-SK" sz="1600" b="1" dirty="0" smtClean="0"/>
                        <a:t>(v tenkom čreve)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Čím sa živí</a:t>
                      </a:r>
                      <a:r>
                        <a:rPr lang="sk-SK" sz="1600" b="1" baseline="0" dirty="0" smtClean="0"/>
                        <a:t> šváb obyčajný?</a:t>
                      </a:r>
                    </a:p>
                    <a:p>
                      <a:pPr algn="ctr"/>
                      <a:r>
                        <a:rPr lang="sk-SK" sz="1600" b="1" baseline="0" dirty="0" smtClean="0"/>
                        <a:t>(zvyškami potravy)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Ako sa volá mláďa koňa?(žriebä)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Ako sa volá</a:t>
                      </a:r>
                      <a:r>
                        <a:rPr lang="sk-SK" sz="1600" b="1" baseline="0" dirty="0" smtClean="0"/>
                        <a:t> samec husi?</a:t>
                      </a:r>
                    </a:p>
                    <a:p>
                      <a:pPr algn="ctr"/>
                      <a:r>
                        <a:rPr lang="sk-SK" sz="1600" b="1" baseline="0" dirty="0" smtClean="0"/>
                        <a:t>(gunár)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/>
                        <a:t>Ako sa volá samec kravy?</a:t>
                      </a:r>
                    </a:p>
                    <a:p>
                      <a:pPr algn="ctr"/>
                      <a:r>
                        <a:rPr lang="sk-SK" sz="1600" b="1" dirty="0" smtClean="0"/>
                        <a:t>(býk)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9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64600"/>
              </p:ext>
            </p:extLst>
          </p:nvPr>
        </p:nvGraphicFramePr>
        <p:xfrm>
          <a:off x="2" y="0"/>
          <a:ext cx="9144000" cy="72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Aká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je úloha trúdov?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(oplodniť kráľovnú)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Ako sa volá samica tura,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ktorá ešte nemala mláďa?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(jalovica)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 volá </a:t>
                      </a:r>
                      <a:r>
                        <a:rPr lang="sk-SK" sz="1600" b="1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organela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ktorá je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vyplnená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bunkovou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šťavou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uskladňujú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 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nej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zásobné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látky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(vakuola)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Vymenuj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 rozdiely medzi rastlinnou a živočíšnou bunkou!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(bunková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stena, vakuoly,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</a:rPr>
                        <a:t>chloroplasty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</a:rPr>
                        <a:t>lyzozómy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Ako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vol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á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</a:rPr>
                        <a:t>organela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, ktorá zabezpečuje bunkové dýchanie?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(mitochondria)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Z akého živočícha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je hovädzie mäso?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(tur domáci, krava)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čoho vytárajú včely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bunky plástov?(z vosku)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Z čoho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vytvárajú včely med?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(z nektáru)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Bryndza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žinčica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vyrába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 mlieka akého cicavca?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(ovce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domácej)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Vymenuj 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produkty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pre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ktor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é sa chová ovca!(mäso, mlieko, vlna)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Mlieko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ktorého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cicavca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je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vhodné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alergikov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(kozie)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Mäso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ktorého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cicavca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bolo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vyhlásené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najzdravšie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mäso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vďaka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nízkemu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obsahu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tukov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sk-SK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(králika domáceho)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Ktorý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cicavec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využíva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hipoterapiu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sk-SK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(kôň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domáci)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Ktorý cicavec sa </a:t>
                      </a:r>
                      <a:r>
                        <a:rPr lang="sk-SK" sz="1600" b="1" dirty="0" err="1" smtClean="0">
                          <a:solidFill>
                            <a:schemeClr val="tx1"/>
                          </a:solidFill>
                        </a:rPr>
                        <a:t>vuyžíva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 na </a:t>
                      </a:r>
                      <a:r>
                        <a:rPr lang="sk-SK" sz="1600" b="1" dirty="0" err="1" smtClean="0">
                          <a:solidFill>
                            <a:schemeClr val="tx1"/>
                          </a:solidFill>
                        </a:rPr>
                        <a:t>canisterapiu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(pes)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Vymenuj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aspoň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znak vodnej hydiny! (plávacie blany, mastné perie, plochý zobák)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 sa volá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nežiadúci hmyz, ktorý v</a:t>
                      </a:r>
                      <a:r>
                        <a:rPr lang="es-E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ylieza</a:t>
                      </a:r>
                      <a:r>
                        <a:rPr lang="es-E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 </a:t>
                      </a:r>
                      <a:r>
                        <a:rPr lang="es-E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noci</a:t>
                      </a:r>
                      <a:r>
                        <a:rPr lang="es-E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E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cicia</a:t>
                      </a:r>
                      <a:r>
                        <a:rPr lang="es-E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ľudskú</a:t>
                      </a:r>
                      <a:r>
                        <a:rPr lang="es-E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krv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(ploštica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posteľná)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Kde parazituje pásomnica dlhá?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(v tenkom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čreve)</a:t>
                      </a:r>
                      <a:endParaRPr lang="sk-SK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Larvy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ktorého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nežiadúceho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živočícha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živia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vlnenými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látkami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kožušinami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sk-SK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(moľa šatová)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Ktorý hmyz sa živí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oškami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(lienka)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Ktorý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živočích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živí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odpadom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ľudskej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kože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sk-SK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(roztoč)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0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65189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Akým </a:t>
                      </a:r>
                      <a:r>
                        <a:rPr lang="sk-SK" sz="1600" b="1" dirty="0" err="1" smtClean="0">
                          <a:solidFill>
                            <a:schemeClr val="tx1"/>
                          </a:solidFill>
                        </a:rPr>
                        <a:t>spôpobom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loví mačka?</a:t>
                      </a:r>
                    </a:p>
                    <a:p>
                      <a:pPr algn="ctr"/>
                      <a:r>
                        <a:rPr lang="sk-SK" sz="1600" b="1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sk-SK" sz="1600" b="1" smtClean="0">
                          <a:solidFill>
                            <a:schemeClr val="tx1"/>
                          </a:solidFill>
                        </a:rPr>
                        <a:t>skokom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Akým spôsobom loví pes?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prenasledovaním)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Z akého živočícha pochádza bravčové mäso?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(sviňa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domáca)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Koho mláďa sa volá odstavča?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(svine domácej)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Ako sa volá mláďa ovce?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(jahňa)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nazýva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odvetvie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ľudskej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činnosti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ktoré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zaoberá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chovom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včiel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sk-SK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(včelárstvo)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Aký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význam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majú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včely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kvety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sk-SK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(opeľovanie)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Medzi akú hydinu patrí hus a kačica?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(vodná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hydina)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Aké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sú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mláďatá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kury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podľa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kŕmivosti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sk-SK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sk-SK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nekŕmivé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Ktorý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včelí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využíva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sladenie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sk-SK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(med)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nazývame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chov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rýb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rybníkoch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sk-SK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(rybnikárstvo)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Vymenuj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aspoň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produkty včiel!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(peľ, med, vosk, propolis, jed, včelia kašička)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Ako vidí pes?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(čiernobielo)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Dôležitým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zdrojom akých vitamínov je rybacie mäso?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(D, 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Prečo kura domáca nemotorne lieta?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(má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krátke krídla)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Prečo sa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otkan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hnedý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pohybuje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hlavne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okolo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stien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pevných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predmetov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(zle vidí)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Aký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druh potkana žije v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suchých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teplých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častiach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budov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povalách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(potkan tmavý,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krysa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Ktorý druh potkana žije v kanáloch, vo vlhkých pivniciach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v skladoch? (potkan hnedý)</a:t>
                      </a:r>
                    </a:p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 sa volajú b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aktérie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žijúce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úkor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iných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živých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organizmov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(parazitické)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Vymenuj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aspoň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strukoviny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(hrach, fazuľa, šošovica, bôb)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9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84841"/>
              </p:ext>
            </p:extLst>
          </p:nvPr>
        </p:nvGraphicFramePr>
        <p:xfrm>
          <a:off x="0" y="-2"/>
          <a:ext cx="9144000" cy="696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714501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volaj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baktérie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žijúce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hrubom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čreve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ktoré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napomáhajú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trávení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potravy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6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(rozkladné)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Koľko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matiek-kráľovien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môže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žiť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naraz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úli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(jedna)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akom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orgá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včely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prenášajú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zozbieraný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nektá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r? (medový žalúdok)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Medzi aké plody patrí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jablko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hruška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(malvica)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Medzi akú zeleninu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patria 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ibuľa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cesnak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pór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pažítka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(cibuľovú)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1">
                <a:tc>
                  <a:txBody>
                    <a:bodyPr/>
                    <a:lstStyle/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Ako sa nazýva s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úťaženie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 love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rý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b?</a:t>
                      </a:r>
                    </a:p>
                    <a:p>
                      <a:pPr algn="ctr"/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(športový</a:t>
                      </a:r>
                      <a:r>
                        <a:rPr lang="sk-SK" sz="16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rybolov)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Ako sa volá pleseň, ktorá vytvára zelené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povlaky na chlebe? 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Papleseň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štetkovitá</a:t>
                      </a:r>
                      <a:r>
                        <a:rPr lang="sk-SK" sz="16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Ako sa volá plod egreša?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(bobuľa)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Ako sa volá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plod čerešne?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(kôstkovica)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V akom prostredí sa najviac darí plesniam?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(vlhkom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a teplom)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1"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Aké baktérie sa používajú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pri výrobe jogurtov a tvarohu?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(mliečne)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Ako sa volá veda o ovocných druhoch?</a:t>
                      </a:r>
                    </a:p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(pomológia)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Vymenuj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aspo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ň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vonkajších parazitov!</a:t>
                      </a:r>
                    </a:p>
                    <a:p>
                      <a:pPr algn="ctr"/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(blcha,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</a:rPr>
                        <a:t>vša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</a:rPr>
                        <a:t>ploštica,komár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Vymenuj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aspo</a:t>
                      </a:r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ň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vnútorných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</a:rPr>
                        <a:t>prazitov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! (pásomnica, </a:t>
                      </a:r>
                      <a:r>
                        <a:rPr lang="sk-SK" sz="1600" b="1" baseline="0" dirty="0" err="1" smtClean="0">
                          <a:solidFill>
                            <a:schemeClr val="tx1"/>
                          </a:solidFill>
                        </a:rPr>
                        <a:t>mrla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, hlísta)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b="1" dirty="0" smtClean="0">
                          <a:solidFill>
                            <a:schemeClr val="tx1"/>
                          </a:solidFill>
                        </a:rPr>
                        <a:t>Akú lebku má mačka domáca v porovnaní</a:t>
                      </a:r>
                      <a:r>
                        <a:rPr lang="sk-SK" sz="1600" b="1" baseline="0" dirty="0" smtClean="0">
                          <a:solidFill>
                            <a:schemeClr val="tx1"/>
                          </a:solidFill>
                        </a:rPr>
                        <a:t> so psom? (okrúhlu)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14501"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Larvy ktorého chrobáka by ste hľadali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 v múke?</a:t>
                      </a:r>
                    </a:p>
                    <a:p>
                      <a:pPr algn="ctr"/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(múčiar obyčajný)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Ako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 sa volajú vajíčka vši detskej? (hnidy)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Ako sa nazýva povrch živočíšnej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 bunky? (cytoplazmatická, bunková membrána)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Medzi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aké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druhy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zeleniny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patrí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mrkva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petržlen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?</a:t>
                      </a:r>
                      <a:r>
                        <a:rPr lang="sk-SK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(koreňovú)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b="1" dirty="0" smtClean="0">
                          <a:solidFill>
                            <a:schemeClr val="tx1"/>
                          </a:solidFill>
                        </a:rPr>
                        <a:t>Aké baktérie sa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 nachádzajú na koreňoch strukovín?</a:t>
                      </a:r>
                    </a:p>
                    <a:p>
                      <a:pPr algn="ctr"/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sk-SK" b="1" baseline="0" dirty="0" err="1" smtClean="0">
                          <a:solidFill>
                            <a:schemeClr val="tx1"/>
                          </a:solidFill>
                        </a:rPr>
                        <a:t>hľúzkové</a:t>
                      </a:r>
                      <a:r>
                        <a:rPr lang="sk-SK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</TotalTime>
  <Words>1184</Words>
  <Application>Microsoft Office PowerPoint</Application>
  <PresentationFormat>On-screen Show (4:3)</PresentationFormat>
  <Paragraphs>173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179</cp:revision>
  <dcterms:created xsi:type="dcterms:W3CDTF">2020-12-04T18:30:41Z</dcterms:created>
  <dcterms:modified xsi:type="dcterms:W3CDTF">2020-12-05T18:18:44Z</dcterms:modified>
</cp:coreProperties>
</file>