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76" r:id="rId3"/>
    <p:sldId id="260" r:id="rId4"/>
    <p:sldId id="266" r:id="rId5"/>
    <p:sldId id="265" r:id="rId6"/>
    <p:sldId id="261" r:id="rId7"/>
    <p:sldId id="263" r:id="rId8"/>
    <p:sldId id="272" r:id="rId9"/>
    <p:sldId id="269" r:id="rId10"/>
    <p:sldId id="267" r:id="rId11"/>
    <p:sldId id="268" r:id="rId12"/>
    <p:sldId id="274" r:id="rId13"/>
    <p:sldId id="275" r:id="rId14"/>
    <p:sldId id="277" r:id="rId15"/>
    <p:sldId id="273" r:id="rId16"/>
    <p:sldId id="264" r:id="rId17"/>
  </p:sldIdLst>
  <p:sldSz cx="12192000" cy="6858000"/>
  <p:notesSz cx="6858000" cy="9144000"/>
  <p:defaultTextStyle>
    <a:defPPr rtl="0"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mi Ďurdíková" initials="TĎ" lastIdx="1" clrIdx="0">
    <p:extLst>
      <p:ext uri="{19B8F6BF-5375-455C-9EA6-DF929625EA0E}">
        <p15:presenceInfo xmlns:p15="http://schemas.microsoft.com/office/powerpoint/2012/main" userId="f3b37964ee1c3c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3C9"/>
    <a:srgbClr val="4CE2E6"/>
    <a:srgbClr val="1F06B2"/>
    <a:srgbClr val="E40C97"/>
    <a:srgbClr val="FEA94C"/>
    <a:srgbClr val="26C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5" d="100"/>
          <a:sy n="85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56AFC84-F365-46D1-836B-1D60578D9836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2977E94-A6AB-4E02-8E43-E89F9CF4757F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42583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á hlavič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3" name="Zástupný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856B08-40F1-47CF-ADF0-042AD95229D7}" type="datetime1">
              <a:rPr lang="sk-SK" noProof="0" smtClean="0"/>
              <a:t>7. 2. 2022</a:t>
            </a:fld>
            <a:endParaRPr lang="sk-SK" noProof="0" dirty="0"/>
          </a:p>
        </p:txBody>
      </p:sp>
      <p:sp>
        <p:nvSpPr>
          <p:cNvPr id="4" name="Zástupný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sk-SK" noProof="0" dirty="0"/>
          </a:p>
        </p:txBody>
      </p:sp>
      <p:sp>
        <p:nvSpPr>
          <p:cNvPr id="5" name="Zástupné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sk-SK" noProof="0" dirty="0"/>
              <a:t>Kliknite sem a upravte štýl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sk-SK" noProof="0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ED491D0-8E1B-49C7-849B-A28568D94497}" type="slidenum">
              <a:rPr lang="sk-SK" noProof="0" smtClean="0"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26325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sk-SK" smtClean="0"/>
              <a:t>1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28423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sk-SK" noProof="0" smtClean="0"/>
              <a:t>3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410847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sk-SK" noProof="0" smtClean="0"/>
              <a:t>6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55522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ED491D0-8E1B-49C7-849B-A28568D94497}" type="slidenum">
              <a:rPr lang="sk-SK" noProof="0" smtClean="0"/>
              <a:t>7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173214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2832533" y="1371600"/>
            <a:ext cx="9359467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10" name="Obdĺžnik 9"/>
          <p:cNvSpPr/>
          <p:nvPr/>
        </p:nvSpPr>
        <p:spPr>
          <a:xfrm>
            <a:off x="2832533" y="4462272"/>
            <a:ext cx="9359467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 bwMode="black">
          <a:xfrm>
            <a:off x="3175199" y="1943842"/>
            <a:ext cx="8500062" cy="2387600"/>
          </a:xfrm>
        </p:spPr>
        <p:txBody>
          <a:bodyPr rtlCol="0" anchor="b"/>
          <a:lstStyle>
            <a:lvl1pPr algn="l">
              <a:lnSpc>
                <a:spcPct val="90000"/>
              </a:lnSpc>
              <a:defRPr sz="6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sk-SK" noProof="0"/>
              <a:t>Kliknutím upravte štýl predlohy nadpisu</a:t>
            </a:r>
            <a:endParaRPr lang="sk-SK" noProof="0" dirty="0"/>
          </a:p>
        </p:txBody>
      </p:sp>
      <p:sp>
        <p:nvSpPr>
          <p:cNvPr id="3" name="Podtitul 2"/>
          <p:cNvSpPr>
            <a:spLocks noGrp="1"/>
          </p:cNvSpPr>
          <p:nvPr>
            <p:ph type="subTitle" idx="1"/>
          </p:nvPr>
        </p:nvSpPr>
        <p:spPr>
          <a:xfrm>
            <a:off x="3175199" y="4538659"/>
            <a:ext cx="8500062" cy="865321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sk-SK" noProof="0"/>
              <a:t>Kliknutím upravte štýl predlohy podnadpisu</a:t>
            </a:r>
            <a:endParaRPr lang="sk-SK" noProof="0" dirty="0"/>
          </a:p>
        </p:txBody>
      </p:sp>
      <p:sp>
        <p:nvSpPr>
          <p:cNvPr id="11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5A54BA5B-88F8-4265-B605-474EDBAD2D98}" type="datetime1">
              <a:rPr lang="sk-SK" noProof="0" smtClean="0"/>
              <a:t>7. 2. 2022</a:t>
            </a:fld>
            <a:endParaRPr lang="sk-SK" noProof="0" dirty="0"/>
          </a:p>
        </p:txBody>
      </p:sp>
      <p:sp>
        <p:nvSpPr>
          <p:cNvPr id="12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13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304754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 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D070F1F-1BC5-466C-BC48-D7040A635AFE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6440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 rot="5400000">
            <a:off x="7523375" y="2743540"/>
            <a:ext cx="6857433" cy="1371487"/>
          </a:xfrm>
          <a:prstGeom prst="rect">
            <a:avLst/>
          </a:prstGeom>
        </p:spPr>
      </p:pic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10266348" y="462249"/>
            <a:ext cx="1370886" cy="5714714"/>
          </a:xfrm>
        </p:spPr>
        <p:txBody>
          <a:bodyPr vert="eaVert"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zvislý text 2"/>
          <p:cNvSpPr>
            <a:spLocks noGrp="1"/>
          </p:cNvSpPr>
          <p:nvPr>
            <p:ph type="body" orient="vert" idx="1"/>
          </p:nvPr>
        </p:nvSpPr>
        <p:spPr>
          <a:xfrm>
            <a:off x="378199" y="462249"/>
            <a:ext cx="9693088" cy="5714714"/>
          </a:xfrm>
        </p:spPr>
        <p:txBody>
          <a:bodyPr vert="eaVert"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>
          <a:xfrm>
            <a:off x="378199" y="6356350"/>
            <a:ext cx="1971947" cy="365125"/>
          </a:xfrm>
        </p:spPr>
        <p:txBody>
          <a:bodyPr rtlCol="0"/>
          <a:lstStyle/>
          <a:p>
            <a:pPr rtl="0"/>
            <a:fld id="{C0588E17-624B-481F-B11F-EBA58EC190B7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>
          <a:xfrm>
            <a:off x="2382374" y="6356350"/>
            <a:ext cx="5687786" cy="365125"/>
          </a:xfrm>
        </p:spPr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>
          <a:xfrm>
            <a:off x="8102389" y="6356350"/>
            <a:ext cx="1968898" cy="365125"/>
          </a:xfrm>
        </p:spPr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2941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5B1D12-AB23-4604-820A-39A63103F05B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413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ĺžnik 7"/>
          <p:cNvSpPr/>
          <p:nvPr/>
        </p:nvSpPr>
        <p:spPr>
          <a:xfrm>
            <a:off x="3502152" y="-20637"/>
            <a:ext cx="7315200" cy="434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9" name="Obdĺžnik 8"/>
          <p:cNvSpPr/>
          <p:nvPr/>
        </p:nvSpPr>
        <p:spPr>
          <a:xfrm>
            <a:off x="3502152" y="4462272"/>
            <a:ext cx="7315200" cy="1719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 bwMode="black">
          <a:xfrm>
            <a:off x="3838015" y="658346"/>
            <a:ext cx="6597464" cy="3664417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50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3838014" y="4589463"/>
            <a:ext cx="6597465" cy="1500187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C5F7D382-FD4F-4F82-BBBD-ADB9C87ED8A4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endParaRPr lang="sk-SK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rtl="0"/>
            <a:fld id="{BD266BE7-899D-4075-917F-DBDE33B6B692}" type="slidenum">
              <a:rPr lang="sk-SK" smtClean="0"/>
              <a:pPr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8245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sah 2"/>
          <p:cNvSpPr>
            <a:spLocks noGrp="1"/>
          </p:cNvSpPr>
          <p:nvPr>
            <p:ph sz="half" idx="1"/>
          </p:nvPr>
        </p:nvSpPr>
        <p:spPr>
          <a:xfrm>
            <a:off x="1280160" y="2194560"/>
            <a:ext cx="4489704" cy="3986784"/>
          </a:xfrm>
        </p:spPr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6415368" y="2194560"/>
            <a:ext cx="4493424" cy="3986784"/>
          </a:xfrm>
        </p:spPr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D26431-772D-4C6A-87A0-62E1D069F3DB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0104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80160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/>
          </p:nvPr>
        </p:nvSpPr>
        <p:spPr>
          <a:xfrm>
            <a:off x="1280160" y="2743194"/>
            <a:ext cx="4489704" cy="3433769"/>
          </a:xfrm>
        </p:spPr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/>
          </p:nvPr>
        </p:nvSpPr>
        <p:spPr>
          <a:xfrm>
            <a:off x="6419088" y="1828456"/>
            <a:ext cx="4489704" cy="830695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/>
          </p:nvPr>
        </p:nvSpPr>
        <p:spPr>
          <a:xfrm>
            <a:off x="6419088" y="2743194"/>
            <a:ext cx="4489704" cy="3433769"/>
          </a:xfrm>
        </p:spPr>
        <p:txBody>
          <a:bodyPr rtlCol="0"/>
          <a:lstStyle/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7" name="Zástupný dá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2EB4D-9939-4A2C-9E40-892617D5621F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8" name="Zástupná pät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9" name="Zástupné číslo snímk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26128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ba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dá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F6259D-E983-419A-A25A-2E5B758309C1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4" name="Zástupná pät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5" name="Zástupné číslo snímk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416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dá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221A6E-4071-434C-90F5-8F6913CE3007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3" name="Zástupná pät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4" name="Zástupné číslo snímk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029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 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3" name="Zástupný obsah 3"/>
          <p:cNvSpPr>
            <a:spLocks noGrp="1"/>
          </p:cNvSpPr>
          <p:nvPr>
            <p:ph idx="1"/>
          </p:nvPr>
        </p:nvSpPr>
        <p:spPr>
          <a:xfrm>
            <a:off x="5518897" y="2465294"/>
            <a:ext cx="5174504" cy="3711669"/>
          </a:xfrm>
        </p:spPr>
        <p:txBody>
          <a:bodyPr rtlCol="0"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sk-SK"/>
              <a:t>Kliknite sem a upravte štýly predlohy textu</a:t>
            </a:r>
          </a:p>
          <a:p>
            <a:pPr lvl="1" rtl="0"/>
            <a:r>
              <a:rPr lang="sk-SK"/>
              <a:t>Druhá úroveň</a:t>
            </a:r>
          </a:p>
          <a:p>
            <a:pPr lvl="2" rtl="0"/>
            <a:r>
              <a:rPr lang="sk-SK"/>
              <a:t>Tretia úroveň</a:t>
            </a:r>
          </a:p>
          <a:p>
            <a:pPr lvl="3" rtl="0"/>
            <a:r>
              <a:rPr lang="sk-SK"/>
              <a:t>Štvrtá úroveň</a:t>
            </a:r>
          </a:p>
          <a:p>
            <a:pPr lvl="4" rtl="0"/>
            <a:r>
              <a:rPr lang="sk-SK"/>
              <a:t>Piata úroveň</a:t>
            </a:r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C5679-F0F8-411B-8D12-2C58974DE486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  <p:sp>
        <p:nvSpPr>
          <p:cNvPr id="9" name="Zástupný text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</p:spTree>
    <p:extLst>
      <p:ext uri="{BB962C8B-B14F-4D97-AF65-F5344CB8AC3E}">
        <p14:creationId xmlns:p14="http://schemas.microsoft.com/office/powerpoint/2010/main" val="311474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>
            <a:lvl1pPr>
              <a:defRPr sz="3000"/>
            </a:lvl1pPr>
          </a:lstStyle>
          <a:p>
            <a:pPr rtl="0"/>
            <a:r>
              <a:rPr lang="sk-SK"/>
              <a:t>Kliknutím upravte štýl predlohy nadpisu</a:t>
            </a:r>
            <a:endParaRPr lang="sk-SK" dirty="0"/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/>
          </p:nvPr>
        </p:nvSpPr>
        <p:spPr>
          <a:xfrm>
            <a:off x="1291819" y="2465293"/>
            <a:ext cx="3834874" cy="3711669"/>
          </a:xfrm>
        </p:spPr>
        <p:txBody>
          <a:bodyPr rtlCol="0"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sk-SK"/>
              <a:t>Kliknite sem a upravte štýly predlohy textu</a:t>
            </a:r>
          </a:p>
        </p:txBody>
      </p:sp>
      <p:sp>
        <p:nvSpPr>
          <p:cNvPr id="3" name="Zástupný obrázok 2" descr="Prázdny zástupný objekt na pridanie obrázka. Kliknite na zástupný objekt a vyberte obrázok, ktorý chcete pridať"/>
          <p:cNvSpPr>
            <a:spLocks noGrp="1"/>
          </p:cNvSpPr>
          <p:nvPr>
            <p:ph type="pic" idx="1"/>
          </p:nvPr>
        </p:nvSpPr>
        <p:spPr>
          <a:xfrm>
            <a:off x="5518896" y="1828456"/>
            <a:ext cx="5389895" cy="5029544"/>
          </a:xfrm>
        </p:spPr>
        <p:txBody>
          <a:bodyPr tIns="13716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sk-SK"/>
              <a:t>Kliknutím na ikonu pridáte obrázok</a:t>
            </a:r>
            <a:endParaRPr lang="sk-SK" dirty="0"/>
          </a:p>
        </p:txBody>
      </p:sp>
      <p:sp>
        <p:nvSpPr>
          <p:cNvPr id="5" name="Zástupný dá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A96CB3-5DBC-44C9-8B12-786DC2EDAA2E}" type="datetime1">
              <a:rPr lang="sk-SK" smtClean="0"/>
              <a:t>7. 2. 2022</a:t>
            </a:fld>
            <a:endParaRPr lang="sk-SK" dirty="0"/>
          </a:p>
        </p:txBody>
      </p:sp>
      <p:sp>
        <p:nvSpPr>
          <p:cNvPr id="6" name="Zástupná pät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sk-SK" dirty="0"/>
          </a:p>
        </p:txBody>
      </p:sp>
      <p:sp>
        <p:nvSpPr>
          <p:cNvPr id="7" name="Zástupné číslo snímk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D266BE7-899D-4075-917F-DBDE33B6B692}" type="slidenum">
              <a:rPr lang="sk-SK" smtClean="0"/>
              <a:t>‹#›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6136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ĺžnik 8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k-SK" noProof="0" dirty="0"/>
          </a:p>
        </p:txBody>
      </p:sp>
      <p:pic>
        <p:nvPicPr>
          <p:cNvPr id="8" name="Obrázok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0" y="457200"/>
            <a:ext cx="12188952" cy="1371257"/>
          </a:xfrm>
          <a:prstGeom prst="rect">
            <a:avLst/>
          </a:prstGeom>
        </p:spPr>
      </p:pic>
      <p:sp>
        <p:nvSpPr>
          <p:cNvPr id="2" name="Zástupný nadpis 1"/>
          <p:cNvSpPr>
            <a:spLocks noGrp="1"/>
          </p:cNvSpPr>
          <p:nvPr>
            <p:ph type="title"/>
          </p:nvPr>
        </p:nvSpPr>
        <p:spPr bwMode="black">
          <a:xfrm>
            <a:off x="1280160" y="466343"/>
            <a:ext cx="9628632" cy="1362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sk-SK" noProof="0" dirty="0"/>
              <a:t>Kliknite sem a upravte štýl predlohy nadpisov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sk-SK" noProof="0" dirty="0"/>
              <a:t>Kliknite sem a upravte štýl predlohy textu</a:t>
            </a:r>
          </a:p>
          <a:p>
            <a:pPr lvl="1" rtl="0"/>
            <a:r>
              <a:rPr lang="sk-SK" noProof="0" dirty="0"/>
              <a:t>Druhá úroveň</a:t>
            </a:r>
          </a:p>
          <a:p>
            <a:pPr lvl="2" rtl="0"/>
            <a:r>
              <a:rPr lang="sk-SK" noProof="0" dirty="0"/>
              <a:t>Tretia úroveň</a:t>
            </a:r>
          </a:p>
          <a:p>
            <a:pPr lvl="3" rtl="0"/>
            <a:r>
              <a:rPr lang="sk-SK" noProof="0" dirty="0"/>
              <a:t>Štvrtá úroveň</a:t>
            </a:r>
          </a:p>
          <a:p>
            <a:pPr lvl="4" rtl="0"/>
            <a:r>
              <a:rPr lang="sk-SK" noProof="0" dirty="0"/>
              <a:t>Piata úroveň</a:t>
            </a:r>
          </a:p>
          <a:p>
            <a:pPr lvl="5" rtl="0"/>
            <a:r>
              <a:rPr lang="sk-SK" noProof="0" dirty="0"/>
              <a:t>Šiesta</a:t>
            </a:r>
          </a:p>
          <a:p>
            <a:pPr lvl="6" rtl="0"/>
            <a:r>
              <a:rPr lang="sk-SK" noProof="0" dirty="0"/>
              <a:t>Siedma</a:t>
            </a:r>
          </a:p>
          <a:p>
            <a:pPr lvl="7" rtl="0"/>
            <a:r>
              <a:rPr lang="sk-SK" noProof="0" dirty="0"/>
              <a:t>Ôsma</a:t>
            </a:r>
          </a:p>
          <a:p>
            <a:pPr lvl="8" rtl="0"/>
            <a:r>
              <a:rPr lang="sk-SK" noProof="0" dirty="0"/>
              <a:t>Deviata</a:t>
            </a:r>
          </a:p>
        </p:txBody>
      </p:sp>
      <p:sp>
        <p:nvSpPr>
          <p:cNvPr id="4" name="Zástupný dátum 3"/>
          <p:cNvSpPr>
            <a:spLocks noGrp="1"/>
          </p:cNvSpPr>
          <p:nvPr>
            <p:ph type="dt" sz="half" idx="2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DF98F280-7E25-41F6-876E-F97B6622B37D}" type="datetime1">
              <a:rPr lang="sk-SK" noProof="0" smtClean="0"/>
              <a:t>7. 2. 2022</a:t>
            </a:fld>
            <a:endParaRPr lang="sk-SK" noProof="0" dirty="0"/>
          </a:p>
        </p:txBody>
      </p:sp>
      <p:sp>
        <p:nvSpPr>
          <p:cNvPr id="5" name="Zástupná päta 4"/>
          <p:cNvSpPr>
            <a:spLocks noGrp="1"/>
          </p:cNvSpPr>
          <p:nvPr>
            <p:ph type="ftr" sz="quarter" idx="3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endParaRPr lang="sk-SK" noProof="0" dirty="0"/>
          </a:p>
        </p:txBody>
      </p:sp>
      <p:sp>
        <p:nvSpPr>
          <p:cNvPr id="6" name="Zástupné číslo snímky 5"/>
          <p:cNvSpPr>
            <a:spLocks noGrp="1"/>
          </p:cNvSpPr>
          <p:nvPr>
            <p:ph type="sldNum" sz="quarter" idx="4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pPr rtl="0"/>
            <a:fld id="{BD266BE7-899D-4075-917F-DBDE33B6B692}" type="slidenum">
              <a:rPr lang="sk-SK" noProof="0" smtClean="0"/>
              <a:pPr/>
              <a:t>‹#›</a:t>
            </a:fld>
            <a:endParaRPr lang="sk-SK" noProof="0" dirty="0"/>
          </a:p>
        </p:txBody>
      </p:sp>
    </p:spTree>
    <p:extLst>
      <p:ext uri="{BB962C8B-B14F-4D97-AF65-F5344CB8AC3E}">
        <p14:creationId xmlns:p14="http://schemas.microsoft.com/office/powerpoint/2010/main" val="2871921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500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3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IrqKFnAaY&amp;t=14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unkcie.szm.com/linear.html" TargetMode="External"/><Relationship Id="rId2" Type="http://schemas.openxmlformats.org/officeDocument/2006/relationships/hyperlink" Target="https://pohodovamatematika.sk/linearna-funkcia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belovaskoladoma.estranky.sk/clanky/matika/funkcie-a-linearna-funkcia.html" TargetMode="External"/><Relationship Id="rId4" Type="http://schemas.openxmlformats.org/officeDocument/2006/relationships/hyperlink" Target="https://zsmsudica.webnode.sk/_files/200009316-56b6556b67/MAT%209.A%2029.3.dokument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sk-SK" dirty="0"/>
              <a:t>Lineárna funkcia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Tamara </a:t>
            </a:r>
            <a:r>
              <a:rPr lang="sk-SK" dirty="0"/>
              <a:t>Ďurdíková, 3.A</a:t>
            </a:r>
          </a:p>
        </p:txBody>
      </p:sp>
    </p:spTree>
    <p:extLst>
      <p:ext uri="{BB962C8B-B14F-4D97-AF65-F5344CB8AC3E}">
        <p14:creationId xmlns:p14="http://schemas.microsoft.com/office/powerpoint/2010/main" val="17326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8F4880-8C32-449E-BEC7-DC291EBA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Priesečníky grafu so súradnicovými osami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DFA83BB-A14F-4B74-BB0B-A38BA52B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Graficky</a:t>
            </a:r>
            <a:r>
              <a:rPr lang="sk-SK" dirty="0"/>
              <a:t>- narysujeme graf a určíme súradnice bodov, kde pretína graf y-</a:t>
            </a:r>
            <a:r>
              <a:rPr lang="sk-SK" dirty="0" err="1"/>
              <a:t>ovú</a:t>
            </a:r>
            <a:r>
              <a:rPr lang="sk-SK" dirty="0"/>
              <a:t> os Py a súradnice bodu, kde graf pretína x-</a:t>
            </a:r>
            <a:r>
              <a:rPr lang="sk-SK" dirty="0" err="1"/>
              <a:t>ovú</a:t>
            </a:r>
            <a:r>
              <a:rPr lang="sk-SK" dirty="0"/>
              <a:t> os </a:t>
            </a:r>
            <a:r>
              <a:rPr lang="sk-SK" dirty="0" err="1"/>
              <a:t>Px</a:t>
            </a:r>
            <a:r>
              <a:rPr lang="sk-SK" dirty="0"/>
              <a:t>.</a:t>
            </a:r>
          </a:p>
          <a:p>
            <a:r>
              <a:rPr lang="sk-SK" b="1" dirty="0"/>
              <a:t>Výpočtom</a:t>
            </a:r>
            <a:r>
              <a:rPr lang="sk-SK" dirty="0"/>
              <a:t>- </a:t>
            </a:r>
            <a:r>
              <a:rPr lang="sk-SK" b="0" i="0" dirty="0">
                <a:effectLst/>
              </a:rPr>
              <a:t>Priesečník grafu lineárnej funkcie s osou x určíme tak, že za y dosadíme nulu a vyriešime rovnicu. A priesečník s osou y určíme tak, že za x dosadíme nulu a vyriešime rovnicu.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972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98BE31-8F54-4D31-8825-39329C4C5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Výpočet Px, Py funkcie y=2x+3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439C790-232F-4D32-993B-0C948B59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endParaRPr lang="sk-SK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DF90ADF1-9129-402B-A721-2C2349CDC783}"/>
                  </a:ext>
                </a:extLst>
              </p:cNvPr>
              <p:cNvSpPr/>
              <p:nvPr/>
            </p:nvSpPr>
            <p:spPr>
              <a:xfrm>
                <a:off x="1919878" y="4689664"/>
                <a:ext cx="1400018" cy="57374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Px:[-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, 0]</a:t>
                </a:r>
                <a:endParaRPr lang="sk-SK" dirty="0"/>
              </a:p>
            </p:txBody>
          </p:sp>
        </mc:Choice>
        <mc:Fallback xmlns="">
          <p:sp>
            <p:nvSpPr>
              <p:cNvPr id="9" name="Obdĺžnik 8">
                <a:extLst>
                  <a:ext uri="{FF2B5EF4-FFF2-40B4-BE49-F238E27FC236}">
                    <a16:creationId xmlns:a16="http://schemas.microsoft.com/office/drawing/2014/main" id="{DF90ADF1-9129-402B-A721-2C2349CDC7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878" y="4689664"/>
                <a:ext cx="1400018" cy="573740"/>
              </a:xfrm>
              <a:prstGeom prst="rect">
                <a:avLst/>
              </a:prstGeom>
              <a:blipFill>
                <a:blip r:embed="rId2"/>
                <a:stretch>
                  <a:fillRect l="-6034" r="-5172" b="-1979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dĺžnik 9">
            <a:extLst>
              <a:ext uri="{FF2B5EF4-FFF2-40B4-BE49-F238E27FC236}">
                <a16:creationId xmlns:a16="http://schemas.microsoft.com/office/drawing/2014/main" id="{4883EDE4-34AD-4BBC-B326-55BC654812E7}"/>
              </a:ext>
            </a:extLst>
          </p:cNvPr>
          <p:cNvSpPr/>
          <p:nvPr/>
        </p:nvSpPr>
        <p:spPr>
          <a:xfrm>
            <a:off x="7663300" y="4694856"/>
            <a:ext cx="1400018" cy="573740"/>
          </a:xfrm>
          <a:prstGeom prst="rect">
            <a:avLst/>
          </a:prstGeom>
          <a:solidFill>
            <a:srgbClr val="26CA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sk-SK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Py:[0, </a:t>
            </a:r>
            <a:r>
              <a:rPr lang="sk-SK" sz="2600" dirty="0">
                <a:solidFill>
                  <a:prstClr val="black"/>
                </a:solidFill>
                <a:latin typeface="Calibri" panose="020F0502020204030204"/>
              </a:rPr>
              <a:t>3</a:t>
            </a:r>
            <a:r>
              <a:rPr kumimoji="0" lang="sk-SK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3AB8FD44-CA40-4F12-BF57-31012289C7A8}"/>
                  </a:ext>
                </a:extLst>
              </p:cNvPr>
              <p:cNvSpPr/>
              <p:nvPr/>
            </p:nvSpPr>
            <p:spPr>
              <a:xfrm>
                <a:off x="519675" y="2207277"/>
                <a:ext cx="3584636" cy="184306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sk-SK" sz="2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Px</a:t>
                </a:r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[x, 0]     0=2x+3   /-2x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-2x=3    / : 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</a:t>
                </a:r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-2</a:t>
                </a:r>
                <a:r>
                  <a:rPr kumimoji="0" lang="en-GB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  <a:endParaRPr kumimoji="0" lang="sk-SK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50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None/>
                  <a:tabLst/>
                  <a:defRPr/>
                </a:pPr>
                <a:r>
                  <a:rPr kumimoji="0" lang="sk-SK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   x=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sk-SK" sz="2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endParaRPr lang="sk-SK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1" name="Obdĺžnik 10">
                <a:extLst>
                  <a:ext uri="{FF2B5EF4-FFF2-40B4-BE49-F238E27FC236}">
                    <a16:creationId xmlns:a16="http://schemas.microsoft.com/office/drawing/2014/main" id="{3AB8FD44-CA40-4F12-BF57-31012289C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5" y="2207277"/>
                <a:ext cx="3584636" cy="1843069"/>
              </a:xfrm>
              <a:prstGeom prst="rect">
                <a:avLst/>
              </a:prstGeom>
              <a:blipFill>
                <a:blip r:embed="rId3"/>
                <a:stretch>
                  <a:fillRect l="-3061" t="-2649" r="-2041" b="-3642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dĺžnik 11">
            <a:extLst>
              <a:ext uri="{FF2B5EF4-FFF2-40B4-BE49-F238E27FC236}">
                <a16:creationId xmlns:a16="http://schemas.microsoft.com/office/drawing/2014/main" id="{E40B5F59-157D-40FB-80AB-5945510B0DAE}"/>
              </a:ext>
            </a:extLst>
          </p:cNvPr>
          <p:cNvSpPr/>
          <p:nvPr/>
        </p:nvSpPr>
        <p:spPr>
          <a:xfrm>
            <a:off x="6391837" y="2190405"/>
            <a:ext cx="3112277" cy="21698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Py: [0, y]      y=2.0+3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y=3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sk-SK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38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75C4C-E913-4B77-BBBB-E18BD124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2: Vypočítajte priesečník funkcie f:y=-3x+1,5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051D2A7-1BEA-40AA-9E91-F943C820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endParaRPr lang="sk-SK" dirty="0"/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2329A674-FD39-4A5C-B230-B323AB870FE4}"/>
              </a:ext>
            </a:extLst>
          </p:cNvPr>
          <p:cNvSpPr/>
          <p:nvPr/>
        </p:nvSpPr>
        <p:spPr>
          <a:xfrm>
            <a:off x="851860" y="2366950"/>
            <a:ext cx="3066865" cy="14927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Px:[x,0]   0=-3x+1,5  / +3x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3x=1,5        / :3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x= 0,5 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0FA3582B-C2BC-43A0-A16D-FF34C80D9F17}"/>
              </a:ext>
            </a:extLst>
          </p:cNvPr>
          <p:cNvSpPr/>
          <p:nvPr/>
        </p:nvSpPr>
        <p:spPr>
          <a:xfrm>
            <a:off x="961013" y="4787170"/>
            <a:ext cx="2579617" cy="96180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Py: [0,y]   y= -3.0+1,5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y= 1,5</a:t>
            </a:r>
          </a:p>
        </p:txBody>
      </p:sp>
      <p:sp>
        <p:nvSpPr>
          <p:cNvPr id="8" name="Obdĺžnik 7">
            <a:extLst>
              <a:ext uri="{FF2B5EF4-FFF2-40B4-BE49-F238E27FC236}">
                <a16:creationId xmlns:a16="http://schemas.microsoft.com/office/drawing/2014/main" id="{FF35E2AA-73D7-4A9B-A3CE-FB3DCAE013D4}"/>
              </a:ext>
            </a:extLst>
          </p:cNvPr>
          <p:cNvSpPr/>
          <p:nvPr/>
        </p:nvSpPr>
        <p:spPr>
          <a:xfrm>
            <a:off x="5020235" y="2653553"/>
            <a:ext cx="1479177" cy="654423"/>
          </a:xfrm>
          <a:prstGeom prst="rect">
            <a:avLst/>
          </a:prstGeom>
          <a:solidFill>
            <a:srgbClr val="FEA9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Px:[0,5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; 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0]</a:t>
            </a:r>
            <a:endParaRPr lang="sk-SK" sz="2400" dirty="0"/>
          </a:p>
        </p:txBody>
      </p:sp>
      <p:sp>
        <p:nvSpPr>
          <p:cNvPr id="9" name="Obdĺžnik 8">
            <a:extLst>
              <a:ext uri="{FF2B5EF4-FFF2-40B4-BE49-F238E27FC236}">
                <a16:creationId xmlns:a16="http://schemas.microsoft.com/office/drawing/2014/main" id="{A96920FE-ECE8-4A6D-BF29-07136B36FE67}"/>
              </a:ext>
            </a:extLst>
          </p:cNvPr>
          <p:cNvSpPr/>
          <p:nvPr/>
        </p:nvSpPr>
        <p:spPr>
          <a:xfrm>
            <a:off x="5005945" y="4940859"/>
            <a:ext cx="1479177" cy="654423"/>
          </a:xfrm>
          <a:prstGeom prst="rect">
            <a:avLst/>
          </a:prstGeom>
          <a:solidFill>
            <a:srgbClr val="E40C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Py:[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0; 1,5</a:t>
            </a:r>
            <a:r>
              <a:rPr kumimoji="0" lang="sk-SK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lang="sk-SK" sz="2400" dirty="0"/>
          </a:p>
        </p:txBody>
      </p:sp>
    </p:spTree>
    <p:extLst>
      <p:ext uri="{BB962C8B-B14F-4D97-AF65-F5344CB8AC3E}">
        <p14:creationId xmlns:p14="http://schemas.microsoft.com/office/powerpoint/2010/main" val="18604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EE3871-E7BD-4768-9C9F-1753103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3: Určte lineárnu funkciu, pre ktorú platí: f</a:t>
            </a:r>
            <a:r>
              <a:rPr lang="en-GB" dirty="0"/>
              <a:t>(</a:t>
            </a:r>
            <a:r>
              <a:rPr lang="sk-SK" dirty="0"/>
              <a:t>-2</a:t>
            </a:r>
            <a:r>
              <a:rPr lang="en-GB" dirty="0"/>
              <a:t>)</a:t>
            </a:r>
            <a:r>
              <a:rPr lang="sk-SK" dirty="0"/>
              <a:t>=8, f</a:t>
            </a:r>
            <a:r>
              <a:rPr lang="en-GB" dirty="0"/>
              <a:t>(2)</a:t>
            </a:r>
            <a:r>
              <a:rPr lang="sk-SK" dirty="0"/>
              <a:t>=6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96268F16-7402-490A-8E95-72296F92684A}"/>
              </a:ext>
            </a:extLst>
          </p:cNvPr>
          <p:cNvSpPr/>
          <p:nvPr/>
        </p:nvSpPr>
        <p:spPr>
          <a:xfrm>
            <a:off x="973536" y="2079830"/>
            <a:ext cx="14236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>
                <a:ln w="0"/>
              </a:rPr>
              <a:t>f</a:t>
            </a:r>
            <a:r>
              <a:rPr lang="sk-SK" sz="2800" b="0" cap="none" spc="0" dirty="0">
                <a:ln w="0"/>
                <a:solidFill>
                  <a:schemeClr val="tx1"/>
                </a:solidFill>
              </a:rPr>
              <a:t>:y=ax+b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73EDCAD7-1B2D-4B2C-979F-AC0B44EC454C}"/>
              </a:ext>
            </a:extLst>
          </p:cNvPr>
          <p:cNvSpPr/>
          <p:nvPr/>
        </p:nvSpPr>
        <p:spPr>
          <a:xfrm>
            <a:off x="973536" y="2603050"/>
            <a:ext cx="134524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f: </a:t>
            </a:r>
            <a:r>
              <a:rPr kumimoji="0" lang="en-GB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(-2)</a:t>
            </a:r>
            <a:r>
              <a:rPr kumimoji="0" lang="sk-SK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=8</a:t>
            </a:r>
          </a:p>
        </p:txBody>
      </p:sp>
      <p:sp>
        <p:nvSpPr>
          <p:cNvPr id="7" name="Obdĺžnik 6">
            <a:extLst>
              <a:ext uri="{FF2B5EF4-FFF2-40B4-BE49-F238E27FC236}">
                <a16:creationId xmlns:a16="http://schemas.microsoft.com/office/drawing/2014/main" id="{A17E3AF3-8596-42FB-AF20-46D87BC391A6}"/>
              </a:ext>
            </a:extLst>
          </p:cNvPr>
          <p:cNvSpPr/>
          <p:nvPr/>
        </p:nvSpPr>
        <p:spPr>
          <a:xfrm>
            <a:off x="973535" y="3126270"/>
            <a:ext cx="12346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f:</a:t>
            </a:r>
            <a:r>
              <a:rPr kumimoji="0" lang="en-GB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(</a:t>
            </a:r>
            <a:r>
              <a:rPr kumimoji="0" lang="sk-SK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2</a:t>
            </a:r>
            <a:r>
              <a:rPr kumimoji="0" lang="en-GB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)</a:t>
            </a:r>
            <a:r>
              <a:rPr kumimoji="0" lang="sk-SK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=6</a:t>
            </a:r>
          </a:p>
        </p:txBody>
      </p:sp>
      <p:sp>
        <p:nvSpPr>
          <p:cNvPr id="8" name="Šípka: doprava 7">
            <a:extLst>
              <a:ext uri="{FF2B5EF4-FFF2-40B4-BE49-F238E27FC236}">
                <a16:creationId xmlns:a16="http://schemas.microsoft.com/office/drawing/2014/main" id="{EA878ED0-E9CA-496A-938A-2EA8CBF516D1}"/>
              </a:ext>
            </a:extLst>
          </p:cNvPr>
          <p:cNvSpPr/>
          <p:nvPr/>
        </p:nvSpPr>
        <p:spPr>
          <a:xfrm>
            <a:off x="2318776" y="2762754"/>
            <a:ext cx="525300" cy="183340"/>
          </a:xfrm>
          <a:prstGeom prst="rightArrow">
            <a:avLst/>
          </a:prstGeom>
          <a:solidFill>
            <a:srgbClr val="4CE2E6"/>
          </a:solidFill>
          <a:ln>
            <a:solidFill>
              <a:srgbClr val="4CE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: doprava 8">
            <a:extLst>
              <a:ext uri="{FF2B5EF4-FFF2-40B4-BE49-F238E27FC236}">
                <a16:creationId xmlns:a16="http://schemas.microsoft.com/office/drawing/2014/main" id="{B9197C07-0596-4DC4-9E90-A97A34692C04}"/>
              </a:ext>
            </a:extLst>
          </p:cNvPr>
          <p:cNvSpPr/>
          <p:nvPr/>
        </p:nvSpPr>
        <p:spPr>
          <a:xfrm>
            <a:off x="2318776" y="3204540"/>
            <a:ext cx="525300" cy="183340"/>
          </a:xfrm>
          <a:prstGeom prst="rightArrow">
            <a:avLst/>
          </a:prstGeom>
          <a:solidFill>
            <a:srgbClr val="4CE2E6"/>
          </a:solidFill>
          <a:ln>
            <a:solidFill>
              <a:srgbClr val="4CE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>
            <a:extLst>
              <a:ext uri="{FF2B5EF4-FFF2-40B4-BE49-F238E27FC236}">
                <a16:creationId xmlns:a16="http://schemas.microsoft.com/office/drawing/2014/main" id="{D48CB112-A0E7-42BA-888C-4CB394C221D9}"/>
              </a:ext>
            </a:extLst>
          </p:cNvPr>
          <p:cNvSpPr/>
          <p:nvPr/>
        </p:nvSpPr>
        <p:spPr>
          <a:xfrm>
            <a:off x="2954682" y="2603050"/>
            <a:ext cx="138050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dirty="0">
                <a:ln w="0"/>
              </a:rPr>
              <a:t>8=-2a+b</a:t>
            </a:r>
          </a:p>
          <a:p>
            <a:pPr algn="ctr"/>
            <a:r>
              <a:rPr lang="sk-SK" sz="2800" dirty="0">
                <a:ln w="0"/>
              </a:rPr>
              <a:t>6</a:t>
            </a:r>
            <a:r>
              <a:rPr lang="sk-SK" sz="2800" b="0" cap="none" spc="0" dirty="0">
                <a:ln w="0"/>
                <a:solidFill>
                  <a:schemeClr val="tx1"/>
                </a:solidFill>
              </a:rPr>
              <a:t>=2a+b</a:t>
            </a:r>
          </a:p>
        </p:txBody>
      </p:sp>
      <p:cxnSp>
        <p:nvCxnSpPr>
          <p:cNvPr id="12" name="Rovná spojnica 11">
            <a:extLst>
              <a:ext uri="{FF2B5EF4-FFF2-40B4-BE49-F238E27FC236}">
                <a16:creationId xmlns:a16="http://schemas.microsoft.com/office/drawing/2014/main" id="{27E6B7B4-B7FD-4919-857B-3171220C2E54}"/>
              </a:ext>
            </a:extLst>
          </p:cNvPr>
          <p:cNvCxnSpPr>
            <a:cxnSpLocks/>
          </p:cNvCxnSpPr>
          <p:nvPr/>
        </p:nvCxnSpPr>
        <p:spPr>
          <a:xfrm>
            <a:off x="3039035" y="3557157"/>
            <a:ext cx="12608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ovná spojnica 14">
            <a:extLst>
              <a:ext uri="{FF2B5EF4-FFF2-40B4-BE49-F238E27FC236}">
                <a16:creationId xmlns:a16="http://schemas.microsoft.com/office/drawing/2014/main" id="{B3C02CEE-5B53-471D-9CCA-69E6C6DC0341}"/>
              </a:ext>
            </a:extLst>
          </p:cNvPr>
          <p:cNvCxnSpPr>
            <a:cxnSpLocks/>
          </p:cNvCxnSpPr>
          <p:nvPr/>
        </p:nvCxnSpPr>
        <p:spPr>
          <a:xfrm>
            <a:off x="3543439" y="2717160"/>
            <a:ext cx="241153" cy="29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>
            <a:extLst>
              <a:ext uri="{FF2B5EF4-FFF2-40B4-BE49-F238E27FC236}">
                <a16:creationId xmlns:a16="http://schemas.microsoft.com/office/drawing/2014/main" id="{74D3367E-D187-4439-BCAB-A3F9EA3C16A0}"/>
              </a:ext>
            </a:extLst>
          </p:cNvPr>
          <p:cNvCxnSpPr>
            <a:cxnSpLocks/>
          </p:cNvCxnSpPr>
          <p:nvPr/>
        </p:nvCxnSpPr>
        <p:spPr>
          <a:xfrm>
            <a:off x="3472504" y="3148710"/>
            <a:ext cx="241153" cy="295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dĺžnik 18">
            <a:extLst>
              <a:ext uri="{FF2B5EF4-FFF2-40B4-BE49-F238E27FC236}">
                <a16:creationId xmlns:a16="http://schemas.microsoft.com/office/drawing/2014/main" id="{856D53B8-92E9-4F20-8B91-BC88E719048E}"/>
              </a:ext>
            </a:extLst>
          </p:cNvPr>
          <p:cNvSpPr/>
          <p:nvPr/>
        </p:nvSpPr>
        <p:spPr>
          <a:xfrm>
            <a:off x="2954682" y="3625938"/>
            <a:ext cx="168347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0" cap="none" spc="0" dirty="0">
                <a:ln w="0"/>
                <a:solidFill>
                  <a:schemeClr val="tx1"/>
                </a:solidFill>
              </a:rPr>
              <a:t>14=2b  /:2</a:t>
            </a:r>
          </a:p>
          <a:p>
            <a:pPr algn="ctr"/>
            <a:r>
              <a:rPr lang="sk-SK" sz="2800" dirty="0">
                <a:ln w="0"/>
              </a:rPr>
              <a:t>7=b</a:t>
            </a:r>
            <a:endParaRPr lang="sk-SK" sz="2800" b="0" cap="none" spc="0" dirty="0">
              <a:ln w="0"/>
              <a:solidFill>
                <a:schemeClr val="tx1"/>
              </a:solidFill>
            </a:endParaRPr>
          </a:p>
          <a:p>
            <a:pPr algn="ctr"/>
            <a:endParaRPr lang="sk-SK" sz="28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Obdĺžnik 19">
            <a:extLst>
              <a:ext uri="{FF2B5EF4-FFF2-40B4-BE49-F238E27FC236}">
                <a16:creationId xmlns:a16="http://schemas.microsoft.com/office/drawing/2014/main" id="{90EC6458-3074-408B-A795-7BF88D81E38C}"/>
              </a:ext>
            </a:extLst>
          </p:cNvPr>
          <p:cNvSpPr/>
          <p:nvPr/>
        </p:nvSpPr>
        <p:spPr>
          <a:xfrm>
            <a:off x="5166056" y="2717160"/>
            <a:ext cx="2412840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800" b="0" cap="none" spc="0" dirty="0">
                <a:ln w="0"/>
                <a:solidFill>
                  <a:schemeClr val="tx1"/>
                </a:solidFill>
              </a:rPr>
              <a:t>8=-2a+7</a:t>
            </a:r>
          </a:p>
          <a:p>
            <a:pPr algn="ctr"/>
            <a:r>
              <a:rPr lang="sk-SK" sz="2800" dirty="0">
                <a:ln w="0"/>
              </a:rPr>
              <a:t>      1=-2a /</a:t>
            </a:r>
            <a:r>
              <a:rPr lang="de-DE" sz="2800" dirty="0">
                <a:ln w="0"/>
              </a:rPr>
              <a:t>: </a:t>
            </a:r>
            <a:r>
              <a:rPr lang="en-GB" sz="2800" dirty="0">
                <a:ln w="0"/>
              </a:rPr>
              <a:t>(</a:t>
            </a:r>
            <a:r>
              <a:rPr lang="sk-SK" sz="2800" dirty="0">
                <a:ln w="0"/>
              </a:rPr>
              <a:t>-2</a:t>
            </a:r>
            <a:r>
              <a:rPr lang="en-GB" sz="2800" dirty="0">
                <a:ln w="0"/>
              </a:rPr>
              <a:t>)</a:t>
            </a:r>
            <a:endParaRPr lang="sk-SK" sz="2800" dirty="0">
              <a:ln w="0"/>
            </a:endParaRPr>
          </a:p>
          <a:p>
            <a:pPr algn="ctr"/>
            <a:r>
              <a:rPr lang="sk-SK" sz="2800" dirty="0">
                <a:ln w="0"/>
              </a:rPr>
              <a:t>a= -0,5</a:t>
            </a:r>
          </a:p>
          <a:p>
            <a:pPr algn="ctr"/>
            <a:endParaRPr lang="sk-SK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Obdĺžnik 20">
            <a:extLst>
              <a:ext uri="{FF2B5EF4-FFF2-40B4-BE49-F238E27FC236}">
                <a16:creationId xmlns:a16="http://schemas.microsoft.com/office/drawing/2014/main" id="{5F0A0713-83C0-4861-80CA-E3CF584957C7}"/>
              </a:ext>
            </a:extLst>
          </p:cNvPr>
          <p:cNvSpPr/>
          <p:nvPr/>
        </p:nvSpPr>
        <p:spPr>
          <a:xfrm>
            <a:off x="1646156" y="5226424"/>
            <a:ext cx="4019538" cy="954107"/>
          </a:xfrm>
          <a:prstGeom prst="rect">
            <a:avLst/>
          </a:prstGeom>
          <a:solidFill>
            <a:srgbClr val="FBA3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2" name="Obdĺžnik 21">
            <a:extLst>
              <a:ext uri="{FF2B5EF4-FFF2-40B4-BE49-F238E27FC236}">
                <a16:creationId xmlns:a16="http://schemas.microsoft.com/office/drawing/2014/main" id="{DEF0E7DA-5EC8-4011-90E0-1969EB41529B}"/>
              </a:ext>
            </a:extLst>
          </p:cNvPr>
          <p:cNvSpPr/>
          <p:nvPr/>
        </p:nvSpPr>
        <p:spPr>
          <a:xfrm>
            <a:off x="2286022" y="5316933"/>
            <a:ext cx="28552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000" dirty="0">
                <a:ln w="0"/>
              </a:rPr>
              <a:t>f: y= -0,5x+7 </a:t>
            </a:r>
            <a:endParaRPr lang="sk-SK" sz="4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3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 animBg="1"/>
      <p:bldP spid="9" grpId="0" animBg="1"/>
      <p:bldP spid="10" grpId="0"/>
      <p:bldP spid="19" grpId="0"/>
      <p:bldP spid="20" grpId="0"/>
      <p:bldP spid="21" grpId="0" animBg="1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298127-4B21-4D0C-83F7-D110EC2F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Zhrnutie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9B2C184-71FE-49B0-AFE8-C60FD5937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/>
              <a:t>f:y=ax+b</a:t>
            </a:r>
          </a:p>
          <a:p>
            <a:r>
              <a:rPr lang="sk-SK" b="1" dirty="0"/>
              <a:t>Graf: </a:t>
            </a:r>
            <a:r>
              <a:rPr lang="sk-SK" dirty="0"/>
              <a:t>priamka alebo jej časť </a:t>
            </a:r>
          </a:p>
          <a:p>
            <a:r>
              <a:rPr lang="sk-SK" b="1" dirty="0"/>
              <a:t>Vlastnosti: </a:t>
            </a:r>
            <a:r>
              <a:rPr lang="sk-SK" dirty="0"/>
              <a:t>D, H, monotónnosť, ohraničenosť, paritu, extrémy</a:t>
            </a:r>
          </a:p>
          <a:p>
            <a:r>
              <a:rPr lang="sk-SK" b="1" dirty="0" err="1"/>
              <a:t>Px</a:t>
            </a:r>
            <a:r>
              <a:rPr lang="sk-SK" b="1" dirty="0"/>
              <a:t>, Py: </a:t>
            </a:r>
            <a:r>
              <a:rPr lang="sk-SK" dirty="0"/>
              <a:t>graficky, výpočtom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>
                <a:hlinkClick r:id="rId2"/>
              </a:rPr>
              <a:t>https://www.youtube.com/watch?v=_iIrqKFnAaY&amp;t=14s</a:t>
            </a:r>
            <a:endParaRPr lang="sk-SK" dirty="0"/>
          </a:p>
          <a:p>
            <a:pPr marL="0" indent="0">
              <a:buNone/>
            </a:pP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437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D47D5-9D5D-43E0-93A0-435955B7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Ďakujem za pozornosť </a:t>
            </a:r>
            <a:r>
              <a:rPr lang="sk-SK" sz="4000" dirty="0">
                <a:sym typeface="Wingdings" panose="05000000000000000000" pitchFamily="2" charset="2"/>
              </a:rPr>
              <a:t></a:t>
            </a:r>
            <a:endParaRPr lang="sk-SK" sz="4000" dirty="0"/>
          </a:p>
        </p:txBody>
      </p:sp>
      <p:pic>
        <p:nvPicPr>
          <p:cNvPr id="1026" name="Picture 2" descr="Linear Function (Definition, Graphs, Formula &amp;amp; Examples)">
            <a:extLst>
              <a:ext uri="{FF2B5EF4-FFF2-40B4-BE49-F238E27FC236}">
                <a16:creationId xmlns:a16="http://schemas.microsoft.com/office/drawing/2014/main" id="{0C31E955-336C-4D7C-82CA-0188F02298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31" t="7603" r="8096" b="10031"/>
          <a:stretch/>
        </p:blipFill>
        <p:spPr bwMode="auto">
          <a:xfrm>
            <a:off x="3366655" y="1938169"/>
            <a:ext cx="4998028" cy="479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FC58B40-ED8C-43FF-99EE-28A2F631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CDC9590-2C5A-4A9B-849F-C492C29C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2"/>
              </a:rPr>
              <a:t>https://pohodovamatematika.sk/linearna-funkcia.html</a:t>
            </a:r>
            <a:r>
              <a:rPr lang="sk-SK" dirty="0"/>
              <a:t> </a:t>
            </a:r>
          </a:p>
          <a:p>
            <a:r>
              <a:rPr lang="sk-SK" dirty="0">
                <a:hlinkClick r:id="rId3"/>
              </a:rPr>
              <a:t>http://funkcie.szm.com/linear.html</a:t>
            </a:r>
            <a:endParaRPr lang="sk-SK" dirty="0"/>
          </a:p>
          <a:p>
            <a:r>
              <a:rPr lang="sk-SK" dirty="0">
                <a:hlinkClick r:id="rId4"/>
              </a:rPr>
              <a:t>https://zsmsudica.webnode.sk/_files/200009316-56b6556b67/MAT%209.A%2029.3.dokument.pdf</a:t>
            </a:r>
            <a:endParaRPr lang="sk-SK" dirty="0"/>
          </a:p>
          <a:p>
            <a:r>
              <a:rPr lang="sk-SK" dirty="0">
                <a:hlinkClick r:id="rId5"/>
              </a:rPr>
              <a:t>https://rebelovaskoladoma.estranky.sk/clanky/matika/funkcie-a-linearna-funkcia.html</a:t>
            </a:r>
            <a:r>
              <a:rPr lang="sk-SK" dirty="0"/>
              <a:t> </a:t>
            </a:r>
          </a:p>
          <a:p>
            <a:r>
              <a:rPr lang="sk-SK" dirty="0">
                <a:hlinkClick r:id="rId4"/>
              </a:rPr>
              <a:t>https://zsmsudica.webnode.sk/_files/200009316-56b6556b67/MAT%209.A%2029.3.dokument.pdf</a:t>
            </a:r>
            <a:endParaRPr lang="en-GB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446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A17800-4918-43D1-9E71-8A247ADF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Obsah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B63B9BB-794A-46C8-9318-2823826F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k-SK" dirty="0"/>
              <a:t>Čo je to lineárna funkcia</a:t>
            </a:r>
          </a:p>
          <a:p>
            <a:r>
              <a:rPr lang="sk-SK" dirty="0"/>
              <a:t>Vlastnosti lineárnej funkcie</a:t>
            </a:r>
          </a:p>
          <a:p>
            <a:r>
              <a:rPr lang="sk-SK" dirty="0"/>
              <a:t>Rastúca funkcia</a:t>
            </a:r>
          </a:p>
          <a:p>
            <a:r>
              <a:rPr lang="sk-SK" dirty="0"/>
              <a:t>Konštantná funkcia </a:t>
            </a:r>
          </a:p>
          <a:p>
            <a:r>
              <a:rPr lang="sk-SK" dirty="0"/>
              <a:t>Klesajúca funkcia</a:t>
            </a:r>
          </a:p>
          <a:p>
            <a:r>
              <a:rPr lang="sk-SK" dirty="0"/>
              <a:t>Príklad 1</a:t>
            </a:r>
          </a:p>
          <a:p>
            <a:r>
              <a:rPr lang="sk-SK" dirty="0"/>
              <a:t>Priesečníky grafu so súradnicovými osami</a:t>
            </a:r>
          </a:p>
          <a:p>
            <a:r>
              <a:rPr lang="sk-SK" dirty="0"/>
              <a:t>Výpočet </a:t>
            </a:r>
            <a:r>
              <a:rPr lang="sk-SK" dirty="0" err="1"/>
              <a:t>Px</a:t>
            </a:r>
            <a:r>
              <a:rPr lang="sk-SK" dirty="0"/>
              <a:t>, Py</a:t>
            </a:r>
          </a:p>
          <a:p>
            <a:r>
              <a:rPr lang="sk-SK" dirty="0"/>
              <a:t>Príklad 2</a:t>
            </a:r>
          </a:p>
          <a:p>
            <a:r>
              <a:rPr lang="sk-SK" dirty="0"/>
              <a:t>Príklad 3</a:t>
            </a:r>
          </a:p>
          <a:p>
            <a:r>
              <a:rPr lang="sk-SK" dirty="0"/>
              <a:t>Zhrnutie</a:t>
            </a:r>
          </a:p>
          <a:p>
            <a:r>
              <a:rPr lang="sk-SK" dirty="0"/>
              <a:t>Zdroje 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3067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Čo je to lineárna funkcia</a:t>
            </a:r>
          </a:p>
        </p:txBody>
      </p:sp>
      <p:sp>
        <p:nvSpPr>
          <p:cNvPr id="14" name="Zástupný obsah 2"/>
          <p:cNvSpPr>
            <a:spLocks noGrp="1"/>
          </p:cNvSpPr>
          <p:nvPr>
            <p:ph idx="1"/>
          </p:nvPr>
        </p:nvSpPr>
        <p:spPr>
          <a:xfrm>
            <a:off x="1280160" y="2190749"/>
            <a:ext cx="5640593" cy="3986213"/>
          </a:xfrm>
        </p:spPr>
        <p:txBody>
          <a:bodyPr rtlCol="0"/>
          <a:lstStyle/>
          <a:p>
            <a:pPr algn="l" fontAlgn="base"/>
            <a:r>
              <a:rPr lang="sk-SK" b="1" i="0" dirty="0">
                <a:effectLst/>
              </a:rPr>
              <a:t>Lineárna funkcia</a:t>
            </a:r>
            <a:r>
              <a:rPr lang="sk-SK" b="0" i="0" dirty="0">
                <a:effectLst/>
              </a:rPr>
              <a:t> je funkcia daná rovnicou </a:t>
            </a:r>
            <a:r>
              <a:rPr lang="sk-SK" b="1" i="0" dirty="0">
                <a:effectLst/>
              </a:rPr>
              <a:t>f: </a:t>
            </a:r>
            <a:r>
              <a:rPr lang="sk-SK" b="1" i="1" dirty="0">
                <a:effectLst/>
              </a:rPr>
              <a:t>y</a:t>
            </a:r>
            <a:r>
              <a:rPr lang="sk-SK" b="1" i="0" dirty="0">
                <a:effectLst/>
              </a:rPr>
              <a:t> = </a:t>
            </a:r>
            <a:r>
              <a:rPr lang="sk-SK" b="1" i="1" dirty="0" err="1">
                <a:effectLst/>
              </a:rPr>
              <a:t>ax</a:t>
            </a:r>
            <a:r>
              <a:rPr lang="sk-SK" b="1" i="0" dirty="0">
                <a:effectLst/>
              </a:rPr>
              <a:t> + </a:t>
            </a:r>
            <a:r>
              <a:rPr lang="sk-SK" b="1" i="1" dirty="0">
                <a:effectLst/>
              </a:rPr>
              <a:t>b</a:t>
            </a:r>
            <a:r>
              <a:rPr lang="sk-SK" b="0" i="0" dirty="0">
                <a:effectLst/>
              </a:rPr>
              <a:t>, kde </a:t>
            </a:r>
            <a:r>
              <a:rPr lang="sk-SK" i="1" dirty="0"/>
              <a:t>a</a:t>
            </a:r>
            <a:r>
              <a:rPr lang="sk-SK" b="0" i="0" dirty="0">
                <a:effectLst/>
              </a:rPr>
              <a:t>, </a:t>
            </a:r>
            <a:r>
              <a:rPr lang="sk-SK" b="0" i="1" dirty="0">
                <a:effectLst/>
              </a:rPr>
              <a:t>b</a:t>
            </a:r>
            <a:r>
              <a:rPr lang="sk-SK" b="0" i="0" dirty="0">
                <a:effectLst/>
              </a:rPr>
              <a:t> sú reálne čísla a a≠0.</a:t>
            </a:r>
          </a:p>
          <a:p>
            <a:pPr algn="l" fontAlgn="base"/>
            <a:r>
              <a:rPr lang="sk-SK" b="1" i="0" dirty="0">
                <a:effectLst/>
              </a:rPr>
              <a:t>Funkcia</a:t>
            </a:r>
            <a:r>
              <a:rPr lang="sk-SK" b="0" i="0" dirty="0">
                <a:effectLst/>
              </a:rPr>
              <a:t> je priradenie (vzťah), ktoré jednému číslu </a:t>
            </a:r>
            <a:r>
              <a:rPr lang="sk-SK" b="1" i="0" dirty="0">
                <a:effectLst/>
              </a:rPr>
              <a:t>x</a:t>
            </a:r>
            <a:r>
              <a:rPr lang="sk-SK" b="0" i="0" dirty="0">
                <a:effectLst/>
              </a:rPr>
              <a:t> </a:t>
            </a:r>
            <a:r>
              <a:rPr lang="sk-SK" b="1" i="0" dirty="0">
                <a:effectLst/>
              </a:rPr>
              <a:t>priradí práve jedno číslo y</a:t>
            </a:r>
            <a:r>
              <a:rPr lang="sk-SK" b="0" i="0" dirty="0">
                <a:effectLst/>
              </a:rPr>
              <a:t>.</a:t>
            </a:r>
          </a:p>
          <a:p>
            <a:pPr algn="l" fontAlgn="base"/>
            <a:r>
              <a:rPr lang="sk-SK" b="0" i="0" dirty="0">
                <a:effectLst/>
              </a:rPr>
              <a:t>Grafom lineárnej funkcie je </a:t>
            </a:r>
            <a:r>
              <a:rPr lang="sk-SK" b="1" i="0" dirty="0">
                <a:effectLst/>
              </a:rPr>
              <a:t>priamka </a:t>
            </a:r>
            <a:r>
              <a:rPr lang="sk-SK" i="0" dirty="0">
                <a:effectLst/>
              </a:rPr>
              <a:t>rôznobežná s osou y</a:t>
            </a:r>
            <a:r>
              <a:rPr lang="sk-SK" b="0" i="0" dirty="0">
                <a:effectLst/>
              </a:rPr>
              <a:t> alebo jej časť.</a:t>
            </a:r>
            <a:br>
              <a:rPr lang="sk-SK" dirty="0"/>
            </a:br>
            <a:endParaRPr lang="sk-SK" dirty="0"/>
          </a:p>
        </p:txBody>
      </p:sp>
      <p:pic>
        <p:nvPicPr>
          <p:cNvPr id="1026" name="Picture 2" descr="Lineárna funkcia | Algebra | pohodovamatematika.sk – výklad učiva">
            <a:extLst>
              <a:ext uri="{FF2B5EF4-FFF2-40B4-BE49-F238E27FC236}">
                <a16:creationId xmlns:a16="http://schemas.microsoft.com/office/drawing/2014/main" id="{E5983A84-2EF1-4B86-ACFC-82FBFB2D2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45" y="2005116"/>
            <a:ext cx="3084419" cy="416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eárna funkcia | Algebra | pohodovamatematika.sk – výklad učiva">
            <a:extLst>
              <a:ext uri="{FF2B5EF4-FFF2-40B4-BE49-F238E27FC236}">
                <a16:creationId xmlns:a16="http://schemas.microsoft.com/office/drawing/2014/main" id="{D93E52F5-EC87-445F-BD36-12F7FD539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965" y="4625788"/>
            <a:ext cx="2909741" cy="195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3023E0-A6B0-4134-BB9D-8D0E42CC6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lineárnej funkcie 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42A23B2-0F98-4EB9-A651-82913CEA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Definičný obor: D=R alebo interval</a:t>
            </a:r>
          </a:p>
          <a:p>
            <a:r>
              <a:rPr lang="sk-SK" dirty="0"/>
              <a:t>Obor hodnôt: H=R alebo interval</a:t>
            </a:r>
          </a:p>
          <a:p>
            <a:r>
              <a:rPr lang="sk-SK" dirty="0"/>
              <a:t>Monotónnosť: ak a</a:t>
            </a:r>
            <a:r>
              <a:rPr lang="en-GB" dirty="0"/>
              <a:t>&gt;0, </a:t>
            </a:r>
            <a:r>
              <a:rPr lang="sk-SK" dirty="0"/>
              <a:t>tak je rastúca</a:t>
            </a:r>
          </a:p>
          <a:p>
            <a:pPr marL="0" indent="0">
              <a:buNone/>
            </a:pPr>
            <a:r>
              <a:rPr lang="sk-SK" dirty="0"/>
              <a:t>                              ak a</a:t>
            </a:r>
            <a:r>
              <a:rPr lang="en-GB" dirty="0"/>
              <a:t>&lt;</a:t>
            </a:r>
            <a:r>
              <a:rPr lang="sk-SK" dirty="0"/>
              <a:t>0, tak je klesajúca</a:t>
            </a:r>
          </a:p>
          <a:p>
            <a:pPr marL="0" indent="0">
              <a:buNone/>
            </a:pPr>
            <a:r>
              <a:rPr lang="sk-SK" dirty="0"/>
              <a:t>                              ak a=0, tak je konštantná</a:t>
            </a:r>
          </a:p>
          <a:p>
            <a:r>
              <a:rPr lang="sk-SK" dirty="0"/>
              <a:t>Ohraničenosť</a:t>
            </a:r>
          </a:p>
          <a:p>
            <a:r>
              <a:rPr lang="sk-SK" dirty="0"/>
              <a:t>Parita: ak b=0, tak je nepárna</a:t>
            </a:r>
          </a:p>
          <a:p>
            <a:r>
              <a:rPr lang="sk-SK" dirty="0"/>
              <a:t>Extrémy: minimum, maximum</a:t>
            </a:r>
          </a:p>
        </p:txBody>
      </p:sp>
    </p:spTree>
    <p:extLst>
      <p:ext uri="{BB962C8B-B14F-4D97-AF65-F5344CB8AC3E}">
        <p14:creationId xmlns:p14="http://schemas.microsoft.com/office/powerpoint/2010/main" val="32921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016EC-0303-4B54-8557-CC826056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Rastúca funkcia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8527D6-088E-4445-A05E-8406D44D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79" y="1828456"/>
            <a:ext cx="5418586" cy="475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73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Konštantná funkcia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EE92A41-EF55-4C42-8340-79F5CBB9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37" y="2009000"/>
            <a:ext cx="5785876" cy="45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sk-SK" dirty="0"/>
              <a:t>Klesajúca funkcia</a:t>
            </a:r>
          </a:p>
        </p:txBody>
      </p:sp>
      <p:pic>
        <p:nvPicPr>
          <p:cNvPr id="1026" name="Picture 2" descr="Lineárne funkcie - Elementárne funkcie">
            <a:extLst>
              <a:ext uri="{FF2B5EF4-FFF2-40B4-BE49-F238E27FC236}">
                <a16:creationId xmlns:a16="http://schemas.microsoft.com/office/drawing/2014/main" id="{3DABE9E8-9399-42EA-B460-3FC5370A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682" y="2149288"/>
            <a:ext cx="52832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6E488-1DF3-4776-B1BD-32188916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Vlastnosti funkcie: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7159FFB-BF46-489B-8037-8FFA87318D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/>
              <a:t>a</a:t>
            </a:r>
            <a:r>
              <a:rPr lang="en-GB" dirty="0"/>
              <a:t>&gt;0</a:t>
            </a:r>
            <a:endParaRPr lang="sk-SK" dirty="0"/>
          </a:p>
          <a:p>
            <a:r>
              <a:rPr lang="sk-SK" dirty="0"/>
              <a:t>D=R</a:t>
            </a:r>
          </a:p>
          <a:p>
            <a:r>
              <a:rPr lang="sk-SK" dirty="0"/>
              <a:t>H=R </a:t>
            </a:r>
          </a:p>
          <a:p>
            <a:r>
              <a:rPr lang="sk-SK" dirty="0"/>
              <a:t>Rastúca </a:t>
            </a:r>
          </a:p>
          <a:p>
            <a:r>
              <a:rPr lang="sk-SK" dirty="0"/>
              <a:t>Nie je ohraničená</a:t>
            </a:r>
          </a:p>
          <a:p>
            <a:r>
              <a:rPr lang="sk-SK" dirty="0"/>
              <a:t>Nie je párna ani nepárna</a:t>
            </a:r>
          </a:p>
          <a:p>
            <a:r>
              <a:rPr lang="sk-SK" dirty="0"/>
              <a:t>Nemá extrém</a:t>
            </a:r>
            <a:r>
              <a:rPr lang="en-GB" dirty="0"/>
              <a:t>y</a:t>
            </a:r>
            <a:endParaRPr lang="sk-SK" dirty="0"/>
          </a:p>
          <a:p>
            <a:r>
              <a:rPr lang="sk-SK" dirty="0"/>
              <a:t>Prostá </a:t>
            </a:r>
          </a:p>
          <a:p>
            <a:r>
              <a:rPr lang="sk-SK" dirty="0"/>
              <a:t>Px: [1,0]</a:t>
            </a:r>
          </a:p>
          <a:p>
            <a:r>
              <a:rPr lang="sk-SK" dirty="0"/>
              <a:t>Py: </a:t>
            </a:r>
            <a:r>
              <a:rPr kumimoji="0" lang="sk-SK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[0,-1]</a:t>
            </a:r>
            <a:endParaRPr lang="sk-SK" dirty="0"/>
          </a:p>
          <a:p>
            <a:endParaRPr lang="sk-SK" dirty="0"/>
          </a:p>
        </p:txBody>
      </p:sp>
      <p:pic>
        <p:nvPicPr>
          <p:cNvPr id="3074" name="Picture 2" descr="Graf funkcie x → f(x) :)">
            <a:extLst>
              <a:ext uri="{FF2B5EF4-FFF2-40B4-BE49-F238E27FC236}">
                <a16:creationId xmlns:a16="http://schemas.microsoft.com/office/drawing/2014/main" id="{54756579-4B41-4FE9-978E-14E61531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03" y="1991107"/>
            <a:ext cx="5448300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2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F87FEA-AB21-4399-88BD-2E719F6C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1: Zostrojte graf lineárnej funkcie f:y=2x+3</a:t>
            </a:r>
          </a:p>
        </p:txBody>
      </p:sp>
      <p:graphicFrame>
        <p:nvGraphicFramePr>
          <p:cNvPr id="5" name="Tabuľka 5">
            <a:extLst>
              <a:ext uri="{FF2B5EF4-FFF2-40B4-BE49-F238E27FC236}">
                <a16:creationId xmlns:a16="http://schemas.microsoft.com/office/drawing/2014/main" id="{8847B9EE-6D97-4281-9F4D-6181F0DD0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410401"/>
              </p:ext>
            </p:extLst>
          </p:nvPr>
        </p:nvGraphicFramePr>
        <p:xfrm>
          <a:off x="401619" y="1984808"/>
          <a:ext cx="4892576" cy="10544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144">
                  <a:extLst>
                    <a:ext uri="{9D8B030D-6E8A-4147-A177-3AD203B41FA5}">
                      <a16:colId xmlns:a16="http://schemas.microsoft.com/office/drawing/2014/main" val="1560739692"/>
                    </a:ext>
                  </a:extLst>
                </a:gridCol>
                <a:gridCol w="1223144">
                  <a:extLst>
                    <a:ext uri="{9D8B030D-6E8A-4147-A177-3AD203B41FA5}">
                      <a16:colId xmlns:a16="http://schemas.microsoft.com/office/drawing/2014/main" val="3520336532"/>
                    </a:ext>
                  </a:extLst>
                </a:gridCol>
                <a:gridCol w="1223144">
                  <a:extLst>
                    <a:ext uri="{9D8B030D-6E8A-4147-A177-3AD203B41FA5}">
                      <a16:colId xmlns:a16="http://schemas.microsoft.com/office/drawing/2014/main" val="939140240"/>
                    </a:ext>
                  </a:extLst>
                </a:gridCol>
                <a:gridCol w="1223144">
                  <a:extLst>
                    <a:ext uri="{9D8B030D-6E8A-4147-A177-3AD203B41FA5}">
                      <a16:colId xmlns:a16="http://schemas.microsoft.com/office/drawing/2014/main" val="3292161426"/>
                    </a:ext>
                  </a:extLst>
                </a:gridCol>
              </a:tblGrid>
              <a:tr h="527237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13085"/>
                  </a:ext>
                </a:extLst>
              </a:tr>
              <a:tr h="527237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sk-SK" sz="2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43614"/>
                  </a:ext>
                </a:extLst>
              </a:tr>
            </a:tbl>
          </a:graphicData>
        </a:graphic>
      </p:graphicFrame>
      <p:sp>
        <p:nvSpPr>
          <p:cNvPr id="8" name="Obdĺžnik 7">
            <a:extLst>
              <a:ext uri="{FF2B5EF4-FFF2-40B4-BE49-F238E27FC236}">
                <a16:creationId xmlns:a16="http://schemas.microsoft.com/office/drawing/2014/main" id="{80B05AA1-321E-4AF2-9904-AD6321559F17}"/>
              </a:ext>
            </a:extLst>
          </p:cNvPr>
          <p:cNvSpPr/>
          <p:nvPr/>
        </p:nvSpPr>
        <p:spPr>
          <a:xfrm>
            <a:off x="364164" y="3930084"/>
            <a:ext cx="4522392" cy="160043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4400" dirty="0">
                <a:ln w="0"/>
              </a:rPr>
              <a:t>x=-1: y=2.</a:t>
            </a:r>
            <a:r>
              <a:rPr lang="en-GB" sz="4400" dirty="0">
                <a:ln w="0"/>
              </a:rPr>
              <a:t>(</a:t>
            </a:r>
            <a:r>
              <a:rPr lang="sk-SK" sz="4400" dirty="0">
                <a:ln w="0"/>
              </a:rPr>
              <a:t>-1</a:t>
            </a:r>
            <a:r>
              <a:rPr lang="en-GB" sz="4400" dirty="0">
                <a:ln w="0"/>
              </a:rPr>
              <a:t>)</a:t>
            </a:r>
            <a:r>
              <a:rPr lang="sk-SK" sz="4400" dirty="0">
                <a:ln w="0"/>
              </a:rPr>
              <a:t>+3= 1</a:t>
            </a:r>
          </a:p>
          <a:p>
            <a:pPr algn="ctr"/>
            <a:endParaRPr lang="sk-SK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C76A2134-F2D1-4C13-94A2-31A399ACC6C8}"/>
              </a:ext>
            </a:extLst>
          </p:cNvPr>
          <p:cNvSpPr/>
          <p:nvPr/>
        </p:nvSpPr>
        <p:spPr>
          <a:xfrm>
            <a:off x="4374906" y="3948013"/>
            <a:ext cx="663388" cy="732744"/>
          </a:xfrm>
          <a:prstGeom prst="ellipse">
            <a:avLst/>
          </a:prstGeom>
          <a:noFill/>
          <a:ln w="38100">
            <a:solidFill>
              <a:srgbClr val="E40C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noFill/>
            </a:endParaRPr>
          </a:p>
        </p:txBody>
      </p:sp>
      <p:pic>
        <p:nvPicPr>
          <p:cNvPr id="13" name="Obrázok 12" descr="Pravouhlá súradnicová sústava">
            <a:extLst>
              <a:ext uri="{FF2B5EF4-FFF2-40B4-BE49-F238E27FC236}">
                <a16:creationId xmlns:a16="http://schemas.microsoft.com/office/drawing/2014/main" id="{B8E87759-10BC-4EEA-84AE-358B804DD1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2" t="11038" r="2778" b="31815"/>
          <a:stretch/>
        </p:blipFill>
        <p:spPr bwMode="auto">
          <a:xfrm>
            <a:off x="6078600" y="1828456"/>
            <a:ext cx="5397325" cy="46909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Šípka: doľava 11">
            <a:extLst>
              <a:ext uri="{FF2B5EF4-FFF2-40B4-BE49-F238E27FC236}">
                <a16:creationId xmlns:a16="http://schemas.microsoft.com/office/drawing/2014/main" id="{6F46C9F3-78EC-4235-85AC-9752ECC26C13}"/>
              </a:ext>
            </a:extLst>
          </p:cNvPr>
          <p:cNvSpPr/>
          <p:nvPr/>
        </p:nvSpPr>
        <p:spPr>
          <a:xfrm rot="1596015">
            <a:off x="2464542" y="3137235"/>
            <a:ext cx="1989874" cy="51995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0685522A-4895-4AEE-8EF1-DC5D1C2737DB}"/>
              </a:ext>
            </a:extLst>
          </p:cNvPr>
          <p:cNvSpPr/>
          <p:nvPr/>
        </p:nvSpPr>
        <p:spPr>
          <a:xfrm rot="3784833" flipH="1" flipV="1">
            <a:off x="7857691" y="3837644"/>
            <a:ext cx="89647" cy="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>
            <a:extLst>
              <a:ext uri="{FF2B5EF4-FFF2-40B4-BE49-F238E27FC236}">
                <a16:creationId xmlns:a16="http://schemas.microsoft.com/office/drawing/2014/main" id="{7D9FE4F5-8C1D-4E1A-83A3-D346C905B63A}"/>
              </a:ext>
            </a:extLst>
          </p:cNvPr>
          <p:cNvSpPr/>
          <p:nvPr/>
        </p:nvSpPr>
        <p:spPr>
          <a:xfrm>
            <a:off x="8261157" y="4268666"/>
            <a:ext cx="62753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8110F3C-83BA-430B-9DCF-A476341B2EF0}"/>
              </a:ext>
            </a:extLst>
          </p:cNvPr>
          <p:cNvSpPr/>
          <p:nvPr/>
        </p:nvSpPr>
        <p:spPr>
          <a:xfrm>
            <a:off x="2113287" y="256290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0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" name="Obdĺžnik 3">
            <a:extLst>
              <a:ext uri="{FF2B5EF4-FFF2-40B4-BE49-F238E27FC236}">
                <a16:creationId xmlns:a16="http://schemas.microsoft.com/office/drawing/2014/main" id="{54B3E8FF-4AD1-48FB-86EB-4E4DC7D17A1E}"/>
              </a:ext>
            </a:extLst>
          </p:cNvPr>
          <p:cNvSpPr/>
          <p:nvPr/>
        </p:nvSpPr>
        <p:spPr>
          <a:xfrm>
            <a:off x="3289400" y="1984809"/>
            <a:ext cx="3323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0" cap="none" spc="0" dirty="0">
                <a:ln w="0"/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E80D7EB8-25CF-4AC2-9D1E-110100B33B46}"/>
              </a:ext>
            </a:extLst>
          </p:cNvPr>
          <p:cNvSpPr/>
          <p:nvPr/>
        </p:nvSpPr>
        <p:spPr>
          <a:xfrm>
            <a:off x="3214062" y="2586895"/>
            <a:ext cx="48301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sk-SK" sz="2400" b="0" cap="none" spc="0" dirty="0">
                <a:ln w="0"/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2173F897-9E6D-4493-AD46-D3385009B5BB}"/>
              </a:ext>
            </a:extLst>
          </p:cNvPr>
          <p:cNvSpPr/>
          <p:nvPr/>
        </p:nvSpPr>
        <p:spPr>
          <a:xfrm rot="3784833" flipH="1" flipV="1">
            <a:off x="8154493" y="3273554"/>
            <a:ext cx="89647" cy="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>
            <a:extLst>
              <a:ext uri="{FF2B5EF4-FFF2-40B4-BE49-F238E27FC236}">
                <a16:creationId xmlns:a16="http://schemas.microsoft.com/office/drawing/2014/main" id="{EF461DF5-1AB1-46F8-B3C6-D7DBA32004CA}"/>
              </a:ext>
            </a:extLst>
          </p:cNvPr>
          <p:cNvSpPr/>
          <p:nvPr/>
        </p:nvSpPr>
        <p:spPr>
          <a:xfrm>
            <a:off x="4473627" y="198480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0" cap="none" spc="0" dirty="0">
                <a:ln w="0"/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Obdĺžnik 16">
            <a:extLst>
              <a:ext uri="{FF2B5EF4-FFF2-40B4-BE49-F238E27FC236}">
                <a16:creationId xmlns:a16="http://schemas.microsoft.com/office/drawing/2014/main" id="{3C0624F0-C201-46EE-B8DB-6607BCFE9BC3}"/>
              </a:ext>
            </a:extLst>
          </p:cNvPr>
          <p:cNvSpPr/>
          <p:nvPr/>
        </p:nvSpPr>
        <p:spPr>
          <a:xfrm>
            <a:off x="4505271" y="254408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2400" b="0" cap="none" spc="0" dirty="0">
                <a:ln w="0"/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ál 17">
            <a:extLst>
              <a:ext uri="{FF2B5EF4-FFF2-40B4-BE49-F238E27FC236}">
                <a16:creationId xmlns:a16="http://schemas.microsoft.com/office/drawing/2014/main" id="{A741796E-ACC0-4AB1-B19B-3877681E586C}"/>
              </a:ext>
            </a:extLst>
          </p:cNvPr>
          <p:cNvSpPr/>
          <p:nvPr/>
        </p:nvSpPr>
        <p:spPr>
          <a:xfrm rot="3784833" flipH="1" flipV="1">
            <a:off x="8409531" y="2672661"/>
            <a:ext cx="89647" cy="931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26" name="Rovná spojnica 25">
            <a:extLst>
              <a:ext uri="{FF2B5EF4-FFF2-40B4-BE49-F238E27FC236}">
                <a16:creationId xmlns:a16="http://schemas.microsoft.com/office/drawing/2014/main" id="{081124FE-42C8-4C1B-B03D-4451C8EED533}"/>
              </a:ext>
            </a:extLst>
          </p:cNvPr>
          <p:cNvCxnSpPr/>
          <p:nvPr/>
        </p:nvCxnSpPr>
        <p:spPr>
          <a:xfrm flipH="1">
            <a:off x="654424" y="5961529"/>
            <a:ext cx="78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>
            <a:extLst>
              <a:ext uri="{FF2B5EF4-FFF2-40B4-BE49-F238E27FC236}">
                <a16:creationId xmlns:a16="http://schemas.microsoft.com/office/drawing/2014/main" id="{0A9D89D3-34E8-4C84-8AC0-E3D1B2FABDB1}"/>
              </a:ext>
            </a:extLst>
          </p:cNvPr>
          <p:cNvCxnSpPr>
            <a:cxnSpLocks/>
          </p:cNvCxnSpPr>
          <p:nvPr/>
        </p:nvCxnSpPr>
        <p:spPr>
          <a:xfrm flipV="1">
            <a:off x="6808017" y="2160493"/>
            <a:ext cx="1969245" cy="3801036"/>
          </a:xfrm>
          <a:prstGeom prst="line">
            <a:avLst/>
          </a:prstGeom>
          <a:ln w="19050">
            <a:solidFill>
              <a:srgbClr val="1F06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3" grpId="0"/>
      <p:bldP spid="4" grpId="0"/>
      <p:bldP spid="6" grpId="0"/>
      <p:bldP spid="16" grpId="0" animBg="1"/>
      <p:bldP spid="11" grpId="0"/>
      <p:bldP spid="17" grpId="0"/>
      <p:bldP spid="18" grpId="0" animBg="1"/>
    </p:bldLst>
  </p:timing>
</p:sld>
</file>

<file path=ppt/theme/theme1.xml><?xml version="1.0" encoding="utf-8"?>
<a:theme xmlns:a="http://schemas.openxmlformats.org/drawingml/2006/main" name="Vzdelávacie predmety 16:9">
  <a:themeElements>
    <a:clrScheme name="Fialová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0525621_TF03462902_TF03462902" id="{E60A86FF-000F-40B7-B578-ECBF53739612}" vid="{29B3B3EF-206C-4FDD-9210-1B5ADA5A13C0}"/>
    </a:ext>
  </a:extLst>
</a:theme>
</file>

<file path=ppt/theme/theme2.xml><?xml version="1.0" encoding="utf-8"?>
<a:theme xmlns:a="http://schemas.openxmlformats.org/drawingml/2006/main" name="Motív balíka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balíka Offic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Prezentácia pre vzdelávacie predmety, dizajn s kresbami na školskej tabuli (širokouhlá)</Template>
  <TotalTime>297</TotalTime>
  <Words>671</Words>
  <Application>Microsoft Office PowerPoint</Application>
  <PresentationFormat>Širokouhlá</PresentationFormat>
  <Paragraphs>112</Paragraphs>
  <Slides>16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0" baseType="lpstr">
      <vt:lpstr>Calibri</vt:lpstr>
      <vt:lpstr>Cambria Math</vt:lpstr>
      <vt:lpstr>Wingdings</vt:lpstr>
      <vt:lpstr>Vzdelávacie predmety 16:9</vt:lpstr>
      <vt:lpstr>Lineárna funkcia</vt:lpstr>
      <vt:lpstr>Obsah </vt:lpstr>
      <vt:lpstr>Čo je to lineárna funkcia</vt:lpstr>
      <vt:lpstr>Vlastnosti lineárnej funkcie </vt:lpstr>
      <vt:lpstr>Rastúca funkcia</vt:lpstr>
      <vt:lpstr>Konštantná funkcia</vt:lpstr>
      <vt:lpstr>Klesajúca funkcia</vt:lpstr>
      <vt:lpstr>Vlastnosti funkcie:</vt:lpstr>
      <vt:lpstr>Príklad 1: Zostrojte graf lineárnej funkcie f:y=2x+3</vt:lpstr>
      <vt:lpstr>Priesečníky grafu so súradnicovými osami</vt:lpstr>
      <vt:lpstr>Výpočet Px, Py funkcie y=2x+3</vt:lpstr>
      <vt:lpstr>Príklad 2: Vypočítajte priesečník funkcie f:y=-3x+1,5</vt:lpstr>
      <vt:lpstr>Príklad 3: Určte lineárnu funkciu, pre ktorú platí: f(-2)=8, f(2)=6</vt:lpstr>
      <vt:lpstr>Zhrnutie </vt:lpstr>
      <vt:lpstr>Ďakujem za pozornosť 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Lineárna funkcia</dc:title>
  <dc:creator>Tami Ďurdíková</dc:creator>
  <cp:lastModifiedBy>Tami Ďurdíková</cp:lastModifiedBy>
  <cp:revision>10</cp:revision>
  <dcterms:created xsi:type="dcterms:W3CDTF">2022-01-21T18:49:34Z</dcterms:created>
  <dcterms:modified xsi:type="dcterms:W3CDTF">2022-02-07T20:17:05Z</dcterms:modified>
</cp:coreProperties>
</file>