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8" r:id="rId3"/>
    <p:sldId id="300" r:id="rId4"/>
    <p:sldId id="302" r:id="rId5"/>
    <p:sldId id="303" r:id="rId6"/>
    <p:sldId id="264" r:id="rId7"/>
    <p:sldId id="259" r:id="rId8"/>
    <p:sldId id="305" r:id="rId9"/>
    <p:sldId id="304" r:id="rId10"/>
    <p:sldId id="307" r:id="rId11"/>
    <p:sldId id="313" r:id="rId12"/>
    <p:sldId id="308" r:id="rId13"/>
    <p:sldId id="309" r:id="rId14"/>
    <p:sldId id="310" r:id="rId15"/>
    <p:sldId id="311" r:id="rId16"/>
    <p:sldId id="312" r:id="rId17"/>
    <p:sldId id="314" r:id="rId18"/>
    <p:sldId id="315" r:id="rId19"/>
    <p:sldId id="316" r:id="rId20"/>
    <p:sldId id="317" r:id="rId21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swald" panose="00000500000000000000" pitchFamily="2" charset="-18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F968CE-4EFB-45BA-B6AF-147E9F2E73AA}">
  <a:tblStyle styleId="{DAF968CE-4EFB-45BA-B6AF-147E9F2E7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71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008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ac7ea12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ac7ea12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33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ac7ea12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ac7ea12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22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00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429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82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subTitle" idx="1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01" name="Google Shape;201;p8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8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8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8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8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8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7" name="Google Shape;207;p8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208" name="Google Shape;208;p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2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4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5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 hasCustomPrompt="1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7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8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3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4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15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15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15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15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p15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p15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15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15"/>
          <p:cNvSpPr txBox="1">
            <a:spLocks noGrp="1"/>
          </p:cNvSpPr>
          <p:nvPr>
            <p:ph type="body" idx="1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73" r:id="rId8"/>
    <p:sldLayoutId id="2147483674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JpFK3f1a-o&amp;ab_channel=Zmudr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mXsuvqbfhc&amp;ab_channel=Zmudr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785300" y="1648828"/>
            <a:ext cx="5573400" cy="2117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VZŤAH ŠTÁTU </a:t>
            </a:r>
            <a:b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PRÁVA</a:t>
            </a:r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1905750" y="3766346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Univerzita Pavla Jozefa Šafárika v Košiciach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2982205B-AA83-4825-8202-4C144DAD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95" y="405571"/>
            <a:ext cx="6480610" cy="99373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97217A6-DF81-4365-BB24-491920059852}"/>
              </a:ext>
            </a:extLst>
          </p:cNvPr>
          <p:cNvSpPr txBox="1">
            <a:spLocks/>
          </p:cNvSpPr>
          <p:nvPr/>
        </p:nvSpPr>
        <p:spPr>
          <a:xfrm>
            <a:off x="1073412" y="1399305"/>
            <a:ext cx="6997176" cy="278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základné ustanovenia, štátne symboly, hlavné mesto</a:t>
            </a: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základné práva a slobody</a:t>
            </a: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h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ospodárstvo, Najvyšší kontrolný úrad</a:t>
            </a: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územná samospráva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zákonodarná moc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výkonná moc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súdna moc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prokuratúra a verejný ochranca práv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prechodné a záverečné ustanovenia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926151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F23EAA-DFE7-454B-83BE-6144DD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50" y="2261850"/>
            <a:ext cx="4310700" cy="619800"/>
          </a:xfrm>
        </p:spPr>
        <p:txBody>
          <a:bodyPr/>
          <a:lstStyle/>
          <a:p>
            <a:r>
              <a:rPr lang="sk-SK" sz="5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PRÁVNE INŠTITÚCIE</a:t>
            </a:r>
            <a:endParaRPr lang="sk-SK" sz="5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05146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Právne inštitúcie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094900" cy="1250740"/>
          </a:xfrm>
        </p:spPr>
        <p:txBody>
          <a:bodyPr/>
          <a:lstStyle/>
          <a:p>
            <a:r>
              <a:rPr lang="sk-SK" dirty="0"/>
              <a:t>v demokratickom štáte musí mať občan istotu, že ak budú porušované jeho základné práva, štát mu poskytne účinnú ochranu</a:t>
            </a:r>
          </a:p>
          <a:p>
            <a:r>
              <a:rPr lang="sk-SK" b="1" dirty="0"/>
              <a:t>najdôležitejšie orgány ochrany práva</a:t>
            </a:r>
            <a:r>
              <a:rPr lang="sk-SK" dirty="0"/>
              <a:t>, ktoré zriaďuje štát:</a:t>
            </a:r>
          </a:p>
        </p:txBody>
      </p:sp>
      <p:sp>
        <p:nvSpPr>
          <p:cNvPr id="4" name="Zástupný text 2">
            <a:extLst>
              <a:ext uri="{FF2B5EF4-FFF2-40B4-BE49-F238E27FC236}">
                <a16:creationId xmlns:a16="http://schemas.microsoft.com/office/drawing/2014/main" id="{63CE9FAA-63F8-4A29-8ED7-8923963B018D}"/>
              </a:ext>
            </a:extLst>
          </p:cNvPr>
          <p:cNvSpPr txBox="1">
            <a:spLocks/>
          </p:cNvSpPr>
          <p:nvPr/>
        </p:nvSpPr>
        <p:spPr>
          <a:xfrm>
            <a:off x="2175662" y="2819235"/>
            <a:ext cx="2725947" cy="125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82600" indent="-342900">
              <a:buFont typeface="+mj-lt"/>
              <a:buAutoNum type="arabicPeriod"/>
            </a:pPr>
            <a:r>
              <a:rPr lang="sk-SK" b="1" dirty="0"/>
              <a:t>polícia</a:t>
            </a:r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prokuratúra</a:t>
            </a:r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súdy</a:t>
            </a:r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advokácia</a:t>
            </a:r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notárstvo</a:t>
            </a:r>
          </a:p>
        </p:txBody>
      </p:sp>
      <p:pic>
        <p:nvPicPr>
          <p:cNvPr id="1026" name="Picture 2" descr="Najvyšší správny súd SR a výber sudcov | Právne Noviny">
            <a:extLst>
              <a:ext uri="{FF2B5EF4-FFF2-40B4-BE49-F238E27FC236}">
                <a16:creationId xmlns:a16="http://schemas.microsoft.com/office/drawing/2014/main" id="{88309E38-FDD8-4219-9CC2-15B725914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450" y="2819235"/>
            <a:ext cx="2725947" cy="1935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6315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Polícia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094900" cy="1323562"/>
          </a:xfrm>
        </p:spPr>
        <p:txBody>
          <a:bodyPr/>
          <a:lstStyle/>
          <a:p>
            <a:r>
              <a:rPr lang="sk-SK" b="1" dirty="0"/>
              <a:t>ozbrojená zložka štátu</a:t>
            </a:r>
          </a:p>
          <a:p>
            <a:r>
              <a:rPr lang="sk-SK" dirty="0"/>
              <a:t>určená na udržiavanie vnútorného poriadku štátu, k ochrane práv, majetku a bezpečnosti občanov a ku stíhaniu páchateľov trestnej činnosti</a:t>
            </a:r>
          </a:p>
        </p:txBody>
      </p:sp>
      <p:pic>
        <p:nvPicPr>
          <p:cNvPr id="6150" name="Picture 6" descr="polícia - Najnovšie články">
            <a:extLst>
              <a:ext uri="{FF2B5EF4-FFF2-40B4-BE49-F238E27FC236}">
                <a16:creationId xmlns:a16="http://schemas.microsoft.com/office/drawing/2014/main" id="{150BCF4E-BF57-4A06-911C-04D4B4A69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3"/>
          <a:stretch/>
        </p:blipFill>
        <p:spPr bwMode="auto">
          <a:xfrm>
            <a:off x="3593803" y="2806997"/>
            <a:ext cx="3302362" cy="2097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30991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Prokuratúra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094900" cy="2801486"/>
          </a:xfrm>
        </p:spPr>
        <p:txBody>
          <a:bodyPr/>
          <a:lstStyle/>
          <a:p>
            <a:r>
              <a:rPr lang="sk-SK" dirty="0"/>
              <a:t>samostatná, usporiadaná jednotná sústava štátnych orgánov</a:t>
            </a:r>
          </a:p>
          <a:p>
            <a:r>
              <a:rPr lang="sk-SK" dirty="0"/>
              <a:t>dozerá na zákonnosť policajného vyšetrovania</a:t>
            </a:r>
          </a:p>
          <a:p>
            <a:r>
              <a:rPr lang="sk-SK" dirty="0"/>
              <a:t>na čele generálnej prokuratúry stojí generálny prokurátor </a:t>
            </a:r>
            <a:r>
              <a:rPr lang="sk-SK" dirty="0">
                <a:sym typeface="Symbol" panose="05050102010706020507" pitchFamily="18" charset="2"/>
              </a:rPr>
              <a:t> </a:t>
            </a:r>
            <a:r>
              <a:rPr lang="sk-SK" b="1" dirty="0">
                <a:sym typeface="Symbol" panose="05050102010706020507" pitchFamily="18" charset="2"/>
              </a:rPr>
              <a:t>Maroš Žilinka</a:t>
            </a:r>
            <a:endParaRPr lang="sk-SK" b="1" dirty="0"/>
          </a:p>
        </p:txBody>
      </p:sp>
      <p:pic>
        <p:nvPicPr>
          <p:cNvPr id="5122" name="Picture 2" descr="Generálna prokuratúra Slovenskej republiky – Wikipédia">
            <a:extLst>
              <a:ext uri="{FF2B5EF4-FFF2-40B4-BE49-F238E27FC236}">
                <a16:creationId xmlns:a16="http://schemas.microsoft.com/office/drawing/2014/main" id="{0F21803B-83CE-4536-BCCE-FD68BB26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12" y="2969238"/>
            <a:ext cx="2462229" cy="1846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1AFCF83-0445-4E0D-8434-FC1752F9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990" y="2969238"/>
            <a:ext cx="1846672" cy="1846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68058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094900" cy="3017530"/>
          </a:xfrm>
        </p:spPr>
        <p:txBody>
          <a:bodyPr/>
          <a:lstStyle/>
          <a:p>
            <a:r>
              <a:rPr lang="sk-SK" dirty="0"/>
              <a:t>štátny orgán, ktorého úlohou je ochrana práva prostredníctvom vydávania súdnych rozhodnutí, napríklad o vine a treste a pod.</a:t>
            </a:r>
          </a:p>
          <a:p>
            <a:pPr marL="139700" indent="0">
              <a:buNone/>
            </a:pPr>
            <a:endParaRPr lang="sk-SK" b="1" dirty="0"/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Najvyšší súd SR</a:t>
            </a:r>
            <a:r>
              <a:rPr lang="sk-SK" dirty="0">
                <a:sym typeface="Symbol" panose="05050102010706020507" pitchFamily="18" charset="2"/>
              </a:rPr>
              <a:t> (Bratislava)</a:t>
            </a:r>
            <a:endParaRPr lang="sk-SK" dirty="0"/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Špecializovaný trestný súd</a:t>
            </a:r>
            <a:r>
              <a:rPr lang="sk-SK" dirty="0">
                <a:sym typeface="Symbol" panose="05050102010706020507" pitchFamily="18" charset="2"/>
              </a:rPr>
              <a:t> (Pezinok)</a:t>
            </a:r>
            <a:endParaRPr lang="sk-SK" dirty="0"/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Krajské súdy</a:t>
            </a:r>
            <a:endParaRPr lang="sk-SK" dirty="0"/>
          </a:p>
          <a:p>
            <a:pPr marL="482600" indent="-342900">
              <a:buFont typeface="+mj-lt"/>
              <a:buAutoNum type="arabicPeriod"/>
            </a:pPr>
            <a:r>
              <a:rPr lang="sk-SK" b="1" dirty="0"/>
              <a:t>Okresné súdy</a:t>
            </a:r>
            <a:endParaRPr lang="sk-SK" dirty="0"/>
          </a:p>
          <a:p>
            <a:pPr marL="139700" indent="0">
              <a:buNone/>
            </a:pPr>
            <a:endParaRPr lang="sk-SK" dirty="0"/>
          </a:p>
          <a:p>
            <a:pPr marL="139700" indent="0">
              <a:buNone/>
            </a:pPr>
            <a:r>
              <a:rPr lang="sk-SK" dirty="0"/>
              <a:t>*</a:t>
            </a:r>
            <a:r>
              <a:rPr lang="sk-SK" b="1" dirty="0"/>
              <a:t> Ústavný súd Slovenskej republiky </a:t>
            </a:r>
            <a:r>
              <a:rPr lang="sk-SK" dirty="0"/>
              <a:t>dbá na dodržiavanie ústavných zákonov (Košice)</a:t>
            </a:r>
          </a:p>
        </p:txBody>
      </p:sp>
    </p:spTree>
    <p:extLst>
      <p:ext uri="{BB962C8B-B14F-4D97-AF65-F5344CB8AC3E}">
        <p14:creationId xmlns:p14="http://schemas.microsoft.com/office/powerpoint/2010/main" val="21491464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Advokácia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192850" cy="2227328"/>
          </a:xfrm>
        </p:spPr>
        <p:txBody>
          <a:bodyPr/>
          <a:lstStyle/>
          <a:p>
            <a:r>
              <a:rPr lang="sk-SK" dirty="0"/>
              <a:t>poskytuje právnu pomoc občanom a organizáciám pred štátnymi orgánmi a súdmi</a:t>
            </a:r>
          </a:p>
          <a:p>
            <a:r>
              <a:rPr lang="sk-SK" dirty="0"/>
              <a:t>zoznam advokátov </a:t>
            </a:r>
            <a:r>
              <a:rPr lang="sk-SK" dirty="0">
                <a:sym typeface="Symbol" panose="05050102010706020507" pitchFamily="18" charset="2"/>
              </a:rPr>
              <a:t> </a:t>
            </a:r>
            <a:r>
              <a:rPr lang="sk-SK" sz="1200" b="1" dirty="0"/>
              <a:t>Slovenská advokátska komora</a:t>
            </a:r>
          </a:p>
          <a:p>
            <a:r>
              <a:rPr lang="sk-SK" dirty="0"/>
              <a:t>venuje sa obhajobe v súlade s ústavou a zákonmi, napr. obhajobe občanov v trestnom konaní a pod.</a:t>
            </a:r>
          </a:p>
        </p:txBody>
      </p:sp>
      <p:pic>
        <p:nvPicPr>
          <p:cNvPr id="3076" name="Picture 4" descr="Výkon advokácie: nie je pozastavenie ako pozastavenie | Právne Noviny">
            <a:extLst>
              <a:ext uri="{FF2B5EF4-FFF2-40B4-BE49-F238E27FC236}">
                <a16:creationId xmlns:a16="http://schemas.microsoft.com/office/drawing/2014/main" id="{C2EDFB40-FD8A-40B9-957C-DFCC90490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3" b="10838"/>
          <a:stretch/>
        </p:blipFill>
        <p:spPr bwMode="auto">
          <a:xfrm>
            <a:off x="3043554" y="3030278"/>
            <a:ext cx="3154842" cy="1802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17861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785300" y="1648828"/>
            <a:ext cx="5573400" cy="2117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ODVETVIA PRÁVA</a:t>
            </a:r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1905750" y="3766346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Univerzita Pavla Jozefa Šafárika v Košiciach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00486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ODVETVIA PRÁVA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094900" cy="1238500"/>
          </a:xfrm>
        </p:spPr>
        <p:txBody>
          <a:bodyPr/>
          <a:lstStyle/>
          <a:p>
            <a:r>
              <a:rPr lang="sk-SK" dirty="0"/>
              <a:t>veľké skupiny právnych predpisov, ktoré upravujú istú skupinu spoločenských vzťahov</a:t>
            </a:r>
          </a:p>
          <a:p>
            <a:r>
              <a:rPr lang="sk-SK" dirty="0"/>
              <a:t>niektoré odvetvia majú väčšinu právnych predpisov usporiadanú do </a:t>
            </a:r>
            <a:r>
              <a:rPr lang="sk-SK" b="1" dirty="0"/>
              <a:t>zákonníka = kódexu</a:t>
            </a:r>
            <a:r>
              <a:rPr lang="sk-SK" dirty="0"/>
              <a:t>, ktorý má podobu knihy</a:t>
            </a:r>
          </a:p>
        </p:txBody>
      </p:sp>
      <p:sp>
        <p:nvSpPr>
          <p:cNvPr id="4" name="Zástupný text 2">
            <a:extLst>
              <a:ext uri="{FF2B5EF4-FFF2-40B4-BE49-F238E27FC236}">
                <a16:creationId xmlns:a16="http://schemas.microsoft.com/office/drawing/2014/main" id="{B0685AF7-A159-4267-838E-7BC4BC07E083}"/>
              </a:ext>
            </a:extLst>
          </p:cNvPr>
          <p:cNvSpPr txBox="1">
            <a:spLocks/>
          </p:cNvSpPr>
          <p:nvPr/>
        </p:nvSpPr>
        <p:spPr>
          <a:xfrm>
            <a:off x="2024551" y="2826294"/>
            <a:ext cx="2664408" cy="1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VEREJNÉ PRÁVO</a:t>
            </a:r>
          </a:p>
          <a:p>
            <a:pPr marL="482600" indent="-342900">
              <a:buFont typeface="+mj-lt"/>
              <a:buAutoNum type="alphaLcParenR"/>
            </a:pP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štátne (ústavné právo)</a:t>
            </a:r>
          </a:p>
          <a:p>
            <a:pPr marL="482600" indent="-342900">
              <a:buFont typeface="+mj-lt"/>
              <a:buAutoNum type="alphaLcParenR"/>
            </a:pP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správne právo</a:t>
            </a:r>
          </a:p>
          <a:p>
            <a:pPr marL="482600" indent="-342900">
              <a:buFont typeface="+mj-lt"/>
              <a:buAutoNum type="alphaLcParenR"/>
            </a:pP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finančné právo</a:t>
            </a:r>
          </a:p>
          <a:p>
            <a:pPr marL="482600" indent="-342900">
              <a:buFont typeface="+mj-lt"/>
              <a:buAutoNum type="alphaLcParenR"/>
            </a:pP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trestné právo</a:t>
            </a:r>
          </a:p>
        </p:txBody>
      </p:sp>
      <p:sp>
        <p:nvSpPr>
          <p:cNvPr id="5" name="Zástupný text 2">
            <a:extLst>
              <a:ext uri="{FF2B5EF4-FFF2-40B4-BE49-F238E27FC236}">
                <a16:creationId xmlns:a16="http://schemas.microsoft.com/office/drawing/2014/main" id="{3C4A5143-F7FF-459A-9505-324AF8C3B4CC}"/>
              </a:ext>
            </a:extLst>
          </p:cNvPr>
          <p:cNvSpPr txBox="1">
            <a:spLocks/>
          </p:cNvSpPr>
          <p:nvPr/>
        </p:nvSpPr>
        <p:spPr>
          <a:xfrm>
            <a:off x="4688959" y="2831417"/>
            <a:ext cx="2664408" cy="1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sk-SK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SÚKROMNÉ PRÁVO</a:t>
            </a:r>
          </a:p>
          <a:p>
            <a:pPr marL="482600" indent="-342900">
              <a:buFont typeface="+mj-lt"/>
              <a:buAutoNum type="alphaLcParenR"/>
            </a:pPr>
            <a:r>
              <a:rPr lang="sk-S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občianske právo</a:t>
            </a:r>
          </a:p>
          <a:p>
            <a:pPr marL="482600" indent="-342900">
              <a:buFont typeface="+mj-lt"/>
              <a:buAutoNum type="alphaLcParenR"/>
            </a:pPr>
            <a:r>
              <a:rPr lang="sk-S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rodinné právo</a:t>
            </a:r>
          </a:p>
          <a:p>
            <a:pPr marL="482600" indent="-342900">
              <a:buFont typeface="+mj-lt"/>
              <a:buAutoNum type="alphaLcParenR"/>
            </a:pPr>
            <a:r>
              <a:rPr lang="sk-S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obchodné právo</a:t>
            </a:r>
          </a:p>
        </p:txBody>
      </p:sp>
    </p:spTree>
    <p:extLst>
      <p:ext uri="{BB962C8B-B14F-4D97-AF65-F5344CB8AC3E}">
        <p14:creationId xmlns:p14="http://schemas.microsoft.com/office/powerpoint/2010/main" val="88804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DCD1-FD88-40B4-A65F-0D00CC6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00" y="557475"/>
            <a:ext cx="5290800" cy="570600"/>
          </a:xfrm>
        </p:spPr>
        <p:txBody>
          <a:bodyPr/>
          <a:lstStyle/>
          <a:p>
            <a:pPr algn="ctr"/>
            <a:r>
              <a:rPr lang="sk-SK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VEREJNÉ PRÁVO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4FAB2-FF4F-417D-B7AC-F2AB6D41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50" y="1568495"/>
            <a:ext cx="5094900" cy="3017530"/>
          </a:xfrm>
        </p:spPr>
        <p:txBody>
          <a:bodyPr/>
          <a:lstStyle/>
          <a:p>
            <a:pPr marL="139700" indent="0">
              <a:buNone/>
            </a:pPr>
            <a:r>
              <a:rPr lang="sk-SK" b="1" dirty="0"/>
              <a:t>1. ŠTÁTNE PRÁVO</a:t>
            </a:r>
          </a:p>
          <a:p>
            <a:r>
              <a:rPr lang="sk-SK" dirty="0"/>
              <a:t>najvýznamnejšie odvetvie v každom štáte</a:t>
            </a:r>
          </a:p>
          <a:p>
            <a:r>
              <a:rPr lang="sk-SK" dirty="0"/>
              <a:t>všetky práve predpisy obsahuje Ústava SR </a:t>
            </a:r>
          </a:p>
          <a:p>
            <a:endParaRPr lang="sk-SK" dirty="0"/>
          </a:p>
          <a:p>
            <a:pPr marL="139700" indent="0">
              <a:buNone/>
            </a:pPr>
            <a:r>
              <a:rPr lang="sk-SK" b="1" dirty="0"/>
              <a:t>2. SPRÁVNE PRÁVO</a:t>
            </a:r>
          </a:p>
          <a:p>
            <a:r>
              <a:rPr lang="sk-SK" dirty="0"/>
              <a:t>právne predpisy, ktoré upravujú správu verejných vecí, napr. zdravotníctvo, školstvo, a iné</a:t>
            </a:r>
          </a:p>
          <a:p>
            <a:endParaRPr lang="sk-SK" dirty="0"/>
          </a:p>
          <a:p>
            <a:pPr marL="139700" indent="0">
              <a:buNone/>
            </a:pPr>
            <a:r>
              <a:rPr lang="sk-SK" b="1" dirty="0"/>
              <a:t>3. FINANČNÉ PRÁVO</a:t>
            </a:r>
          </a:p>
          <a:p>
            <a:r>
              <a:rPr lang="sk-SK" dirty="0"/>
              <a:t>upravuje najmä daňovú sústavu, clá, poplatky a iné</a:t>
            </a:r>
          </a:p>
        </p:txBody>
      </p:sp>
    </p:spTree>
    <p:extLst>
      <p:ext uri="{BB962C8B-B14F-4D97-AF65-F5344CB8AC3E}">
        <p14:creationId xmlns:p14="http://schemas.microsoft.com/office/powerpoint/2010/main" val="39447935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subTitle" idx="2"/>
          </p:nvPr>
        </p:nvSpPr>
        <p:spPr>
          <a:xfrm>
            <a:off x="292633" y="1593259"/>
            <a:ext cx="5140604" cy="280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sk-SK" sz="1600" dirty="0"/>
              <a:t>Justícia má cez oči natiahnutú stužku, aby nevidela účastníkov pojednávania – ich pôvod, moc, postavenie, či majetok, aby rozhodovala bez strachu a vidiny prospechu, ale aby videla len konkrétny prípad. Stužka má v každom prípade symbolizovať nestrannosť, tak ako váhy spravodlivosť, mešec peňazí nepodplatiteľnosť a meč rozhodnosť i prípadný trest. Takáto podoba „slepej spravodlivosti“ je nám známa až od 16. storočia.</a:t>
            </a:r>
            <a:endParaRPr sz="1600" dirty="0"/>
          </a:p>
        </p:txBody>
      </p:sp>
      <p:sp>
        <p:nvSpPr>
          <p:cNvPr id="40" name="Google Shape;749;p36">
            <a:extLst>
              <a:ext uri="{FF2B5EF4-FFF2-40B4-BE49-F238E27FC236}">
                <a16:creationId xmlns:a16="http://schemas.microsoft.com/office/drawing/2014/main" id="{205FC4F7-2E40-4985-A144-18F846FE0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633" y="542026"/>
            <a:ext cx="689497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/>
              <a:t>BOHYŇA SPRAVODLIVOSTI JUSTÍCIA</a:t>
            </a:r>
          </a:p>
        </p:txBody>
      </p:sp>
      <p:pic>
        <p:nvPicPr>
          <p:cNvPr id="1038" name="Picture 14" descr="Amazon.com: Top Collection Lady Justice Statue - Greek Roman Goddess of  Justice - Collectible Museum Grade Figurine (30&quot;) : Home &amp; Kitchen">
            <a:extLst>
              <a:ext uri="{FF2B5EF4-FFF2-40B4-BE49-F238E27FC236}">
                <a16:creationId xmlns:a16="http://schemas.microsoft.com/office/drawing/2014/main" id="{0E7F2780-3AC4-436B-A46B-7DBCD73E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51" y="1466481"/>
            <a:ext cx="1536758" cy="30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4CF83F22-B4D5-4CA9-BB0F-2E7AAA290AC2}"/>
              </a:ext>
            </a:extLst>
          </p:cNvPr>
          <p:cNvSpPr txBox="1">
            <a:spLocks/>
          </p:cNvSpPr>
          <p:nvPr/>
        </p:nvSpPr>
        <p:spPr>
          <a:xfrm>
            <a:off x="1926600" y="940246"/>
            <a:ext cx="5290800" cy="10161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ÚLOHA: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akom kódexe by ste hľadali odpovede na otázky: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C5AFCE94-9454-4415-B840-EE2EDD5E9CA9}"/>
              </a:ext>
            </a:extLst>
          </p:cNvPr>
          <p:cNvSpPr txBox="1">
            <a:spLocks/>
          </p:cNvSpPr>
          <p:nvPr/>
        </p:nvSpPr>
        <p:spPr>
          <a:xfrm>
            <a:off x="1926600" y="2115879"/>
            <a:ext cx="5290800" cy="148856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sk-SK" sz="1800" dirty="0"/>
              <a:t>Ako sa u nás zakladá obchodná spoločnosť?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1800" dirty="0"/>
              <a:t>Kto u nás môže uzavrieť manželstvo?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1800" dirty="0"/>
              <a:t>Kto môže byť u nás zvolený za prezidenta?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1800" dirty="0"/>
              <a:t>Akými trestami možno postihnúť páchateľov?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1800" dirty="0"/>
              <a:t>Ako postupovať pri reklamácii výrobku?</a:t>
            </a:r>
          </a:p>
        </p:txBody>
      </p:sp>
    </p:spTree>
    <p:extLst>
      <p:ext uri="{BB962C8B-B14F-4D97-AF65-F5344CB8AC3E}">
        <p14:creationId xmlns:p14="http://schemas.microsoft.com/office/powerpoint/2010/main" val="2144988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>
            <a:spLocks noGrp="1"/>
          </p:cNvSpPr>
          <p:nvPr>
            <p:ph type="title"/>
          </p:nvPr>
        </p:nvSpPr>
        <p:spPr>
          <a:xfrm>
            <a:off x="3050442" y="308110"/>
            <a:ext cx="304311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PRÁVO</a:t>
            </a:r>
            <a:endParaRPr sz="3200" dirty="0"/>
          </a:p>
        </p:txBody>
      </p:sp>
      <p:sp>
        <p:nvSpPr>
          <p:cNvPr id="750" name="Google Shape;750;p36"/>
          <p:cNvSpPr txBox="1">
            <a:spLocks noGrp="1"/>
          </p:cNvSpPr>
          <p:nvPr>
            <p:ph type="subTitle" idx="1"/>
          </p:nvPr>
        </p:nvSpPr>
        <p:spPr>
          <a:xfrm>
            <a:off x="1684678" y="1044203"/>
            <a:ext cx="5774643" cy="1826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súvisí so vznikom štátov 4000 rokov p. n. 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b="1" dirty="0"/>
              <a:t>ucelený systém správania sa</a:t>
            </a:r>
            <a:r>
              <a:rPr lang="sk-SK" sz="1800" dirty="0"/>
              <a:t>, podľa ktorého sa ľudia musia správať, inak by štát mohol zasiahnuť svojou donucovacou mocou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zabezpečuje: </a:t>
            </a:r>
            <a:r>
              <a:rPr lang="sk-SK" sz="1800" b="1" dirty="0"/>
              <a:t>poriadok, bezpečnosť, ochranu ľudí</a:t>
            </a:r>
          </a:p>
        </p:txBody>
      </p:sp>
    </p:spTree>
    <p:extLst>
      <p:ext uri="{BB962C8B-B14F-4D97-AF65-F5344CB8AC3E}">
        <p14:creationId xmlns:p14="http://schemas.microsoft.com/office/powerpoint/2010/main" val="9049208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>
            <a:spLocks noGrp="1"/>
          </p:cNvSpPr>
          <p:nvPr>
            <p:ph type="title"/>
          </p:nvPr>
        </p:nvSpPr>
        <p:spPr>
          <a:xfrm>
            <a:off x="3050442" y="308110"/>
            <a:ext cx="304311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PRÁVO</a:t>
            </a:r>
            <a:endParaRPr sz="3200" dirty="0"/>
          </a:p>
        </p:txBody>
      </p:sp>
      <p:sp>
        <p:nvSpPr>
          <p:cNvPr id="750" name="Google Shape;750;p36"/>
          <p:cNvSpPr txBox="1">
            <a:spLocks noGrp="1"/>
          </p:cNvSpPr>
          <p:nvPr>
            <p:ph type="subTitle" idx="1"/>
          </p:nvPr>
        </p:nvSpPr>
        <p:spPr>
          <a:xfrm>
            <a:off x="1684678" y="1044203"/>
            <a:ext cx="5774643" cy="1826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3 znaky práva: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monizmus </a:t>
            </a:r>
            <a:r>
              <a:rPr lang="sk-SK" sz="1800" dirty="0"/>
              <a:t>= 1 právny systém pre všetkých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štátne donútenie </a:t>
            </a:r>
            <a:r>
              <a:rPr lang="sk-SK" sz="1800" dirty="0"/>
              <a:t>= donucovacia moc štátu (porušovanie sa trestá sankciami)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štátom stanovená forma </a:t>
            </a:r>
            <a:r>
              <a:rPr lang="sk-SK" sz="1800" dirty="0"/>
              <a:t>= právo má určitú podobu, napr. zákona</a:t>
            </a:r>
          </a:p>
        </p:txBody>
      </p:sp>
    </p:spTree>
    <p:extLst>
      <p:ext uri="{BB962C8B-B14F-4D97-AF65-F5344CB8AC3E}">
        <p14:creationId xmlns:p14="http://schemas.microsoft.com/office/powerpoint/2010/main" val="9546683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50;p36">
            <a:extLst>
              <a:ext uri="{FF2B5EF4-FFF2-40B4-BE49-F238E27FC236}">
                <a16:creationId xmlns:a16="http://schemas.microsoft.com/office/drawing/2014/main" id="{2968225F-1E35-4F0E-91FD-9A35E6B509D4}"/>
              </a:ext>
            </a:extLst>
          </p:cNvPr>
          <p:cNvSpPr txBox="1">
            <a:spLocks/>
          </p:cNvSpPr>
          <p:nvPr/>
        </p:nvSpPr>
        <p:spPr>
          <a:xfrm>
            <a:off x="2090350" y="1841644"/>
            <a:ext cx="4963300" cy="279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b="1" dirty="0"/>
              <a:t>pravidlá správania sa </a:t>
            </a:r>
            <a:r>
              <a:rPr lang="sk-SK" sz="1600" dirty="0"/>
              <a:t>v určitých podmienkach a situáciách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b="1" dirty="0"/>
              <a:t>záväzné pre všetkých</a:t>
            </a:r>
            <a:r>
              <a:rPr lang="sk-SK" sz="1600" dirty="0"/>
              <a:t> členov spoločnosti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usporiadané do väčších celkov – </a:t>
            </a:r>
            <a:r>
              <a:rPr lang="sk-SK" sz="1600" b="1" dirty="0"/>
              <a:t>právnych predpisov </a:t>
            </a:r>
            <a:r>
              <a:rPr lang="sk-SK" sz="1600" b="1" dirty="0">
                <a:sym typeface="Wingdings" panose="05000000000000000000" pitchFamily="2" charset="2"/>
              </a:rPr>
              <a:t></a:t>
            </a:r>
            <a:r>
              <a:rPr lang="sk-SK" sz="1600" dirty="0"/>
              <a:t> sú to zákony, nariadenia, vyhlášky a pod., ktoré sú usporiadané podľa </a:t>
            </a:r>
            <a:r>
              <a:rPr lang="sk-SK" sz="1600" b="1" dirty="0"/>
              <a:t>právnej sily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upravujú vzťahy medzi jednotlivými členmi spoločnosti, ale aj medzi nimi a štátom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na ich dodržiavanie, prípadne vynucovanie má štát celý systém </a:t>
            </a:r>
            <a:r>
              <a:rPr lang="sk-SK" sz="1600" b="1" dirty="0"/>
              <a:t>právnych inštitúcii </a:t>
            </a:r>
            <a:r>
              <a:rPr lang="sk-SK" sz="1600" dirty="0"/>
              <a:t>(súdy, prokuratúra, polícia a iné)</a:t>
            </a:r>
          </a:p>
        </p:txBody>
      </p:sp>
      <p:sp>
        <p:nvSpPr>
          <p:cNvPr id="7" name="Google Shape;749;p36">
            <a:extLst>
              <a:ext uri="{FF2B5EF4-FFF2-40B4-BE49-F238E27FC236}">
                <a16:creationId xmlns:a16="http://schemas.microsoft.com/office/drawing/2014/main" id="{B0531410-BF4B-40E2-9757-9EA709194F4C}"/>
              </a:ext>
            </a:extLst>
          </p:cNvPr>
          <p:cNvSpPr txBox="1">
            <a:spLocks/>
          </p:cNvSpPr>
          <p:nvPr/>
        </p:nvSpPr>
        <p:spPr>
          <a:xfrm>
            <a:off x="3050442" y="637720"/>
            <a:ext cx="3043116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sz="3200" dirty="0"/>
              <a:t>PRÁVNE NORMY</a:t>
            </a:r>
          </a:p>
        </p:txBody>
      </p:sp>
    </p:spTree>
    <p:extLst>
      <p:ext uri="{BB962C8B-B14F-4D97-AF65-F5344CB8AC3E}">
        <p14:creationId xmlns:p14="http://schemas.microsoft.com/office/powerpoint/2010/main" val="2090267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1926600" y="174703"/>
            <a:ext cx="5290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PRÁVNE NORMY SR </a:t>
            </a:r>
            <a:br>
              <a:rPr lang="sk-SK" dirty="0"/>
            </a:br>
            <a:r>
              <a:rPr lang="sk-SK" dirty="0"/>
              <a:t>PODĽA PRÁVNEJ SILY</a:t>
            </a:r>
            <a:endParaRPr dirty="0"/>
          </a:p>
        </p:txBody>
      </p:sp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24550" y="1577521"/>
            <a:ext cx="5094900" cy="3207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1. ÚSTAVA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základný zákon štátu, ktorý prijíma Národná Rada SR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2. ZÁKONY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prijíma ich Národná Rada SR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musia byť v súlade s Ústavou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3. NARIADENIA VLÁDY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1600" dirty="0"/>
              <a:t>vydáva ich vláda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4. VYHLÁŠKY, VÝNOSY A OPATRENIA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vydávajú ich ministerstvá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5. VŠEOBECNE ZÁVÄZNÉ NARIADENIA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vydávajú ich úrady a obecné a mestské zastupiteľstvá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2416649" y="1673642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0" dirty="0"/>
              <a:t>Na zamyslenie:</a:t>
            </a:r>
            <a:endParaRPr b="0" dirty="0"/>
          </a:p>
        </p:txBody>
      </p:sp>
      <p:sp>
        <p:nvSpPr>
          <p:cNvPr id="737" name="Google Shape;737;p34"/>
          <p:cNvSpPr txBox="1">
            <a:spLocks noGrp="1"/>
          </p:cNvSpPr>
          <p:nvPr>
            <p:ph type="subTitle" idx="1"/>
          </p:nvPr>
        </p:nvSpPr>
        <p:spPr>
          <a:xfrm>
            <a:off x="2046767" y="2571750"/>
            <a:ext cx="5050465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b="1" dirty="0"/>
              <a:t>„Neznalosť zákona neospravedlňuje.“</a:t>
            </a:r>
            <a:endParaRPr sz="2800" b="1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F23EAA-DFE7-454B-83BE-6144DD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50" y="2261850"/>
            <a:ext cx="4310700" cy="619800"/>
          </a:xfrm>
        </p:spPr>
        <p:txBody>
          <a:bodyPr/>
          <a:lstStyle/>
          <a:p>
            <a:r>
              <a:rPr lang="sk-SK" sz="4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ÚSTAVA SLOVENSKEJ REPUBLIKY</a:t>
            </a:r>
            <a:endParaRPr lang="sk-SK" sz="4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0595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9D9C57E-4C06-56DA-7771-03CCBE0B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66" y="504313"/>
            <a:ext cx="6290865" cy="570600"/>
          </a:xfrm>
        </p:spPr>
        <p:txBody>
          <a:bodyPr/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ÚSTAVA SLOVENSKEJ REPUBLIKY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DD259D-C5A4-C7F0-0C79-109FA0B6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070" y="1566887"/>
            <a:ext cx="4885858" cy="2787000"/>
          </a:xfrm>
        </p:spPr>
        <p:txBody>
          <a:bodyPr/>
          <a:lstStyle/>
          <a:p>
            <a:r>
              <a:rPr lang="sk-SK" sz="1600" dirty="0"/>
              <a:t>základný a najvyšší zákon štátu, ktorý má najväčšiu právnu silu</a:t>
            </a:r>
          </a:p>
          <a:p>
            <a:r>
              <a:rPr lang="sk-SK" sz="1600" dirty="0"/>
              <a:t>Ústava SR bola </a:t>
            </a:r>
            <a:r>
              <a:rPr lang="sk-SK" sz="1600" b="1" dirty="0"/>
              <a:t>schválená 1. septembra 1992</a:t>
            </a:r>
          </a:p>
          <a:p>
            <a:r>
              <a:rPr lang="sk-SK" sz="1600" dirty="0"/>
              <a:t>tvorí ju: </a:t>
            </a:r>
            <a:r>
              <a:rPr lang="sk-SK" sz="1600" b="1" dirty="0"/>
              <a:t>preambula, 9 hláv, 156 článkov</a:t>
            </a:r>
          </a:p>
          <a:p>
            <a:endParaRPr lang="sk-SK" sz="1600" b="1" dirty="0"/>
          </a:p>
          <a:p>
            <a:pPr marL="139700" indent="0">
              <a:buNone/>
            </a:pPr>
            <a:r>
              <a:rPr lang="sk-SK" sz="1600" b="1" dirty="0"/>
              <a:t>PREAMBULA</a:t>
            </a:r>
          </a:p>
          <a:p>
            <a:r>
              <a:rPr lang="en-US" sz="1600" dirty="0"/>
              <a:t>vyjadruje základné myšlienkové zdroje, ciele, hodnoty, ktor</a:t>
            </a:r>
            <a:r>
              <a:rPr lang="sk-SK" sz="1600" dirty="0"/>
              <a:t>é</a:t>
            </a:r>
            <a:r>
              <a:rPr lang="en-US" sz="1600" dirty="0"/>
              <a:t> sa štát usiluje získať</a:t>
            </a:r>
          </a:p>
        </p:txBody>
      </p:sp>
    </p:spTree>
    <p:extLst>
      <p:ext uri="{BB962C8B-B14F-4D97-AF65-F5344CB8AC3E}">
        <p14:creationId xmlns:p14="http://schemas.microsoft.com/office/powerpoint/2010/main" val="35511935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755</Words>
  <Application>Microsoft Office PowerPoint</Application>
  <PresentationFormat>Prezentácia na obrazovke (16:9)</PresentationFormat>
  <Paragraphs>111</Paragraphs>
  <Slides>20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7" baseType="lpstr">
      <vt:lpstr>Oswald</vt:lpstr>
      <vt:lpstr>Symbol</vt:lpstr>
      <vt:lpstr>Arial</vt:lpstr>
      <vt:lpstr>Wingdings</vt:lpstr>
      <vt:lpstr>Montserrat</vt:lpstr>
      <vt:lpstr>Open Sans</vt:lpstr>
      <vt:lpstr>International politics thesis by Slidesgo</vt:lpstr>
      <vt:lpstr>VZŤAH ŠTÁTU  A PRÁVA</vt:lpstr>
      <vt:lpstr>BOHYŇA SPRAVODLIVOSTI JUSTÍCIA</vt:lpstr>
      <vt:lpstr>PRÁVO</vt:lpstr>
      <vt:lpstr>PRÁVO</vt:lpstr>
      <vt:lpstr>Prezentácia programu PowerPoint</vt:lpstr>
      <vt:lpstr>PRÁVNE NORMY SR  PODĽA PRÁVNEJ SILY</vt:lpstr>
      <vt:lpstr>Na zamyslenie:</vt:lpstr>
      <vt:lpstr>ÚSTAVA SLOVENSKEJ REPUBLIKY</vt:lpstr>
      <vt:lpstr>ÚSTAVA SLOVENSKEJ REPUBLIKY</vt:lpstr>
      <vt:lpstr>Prezentácia programu PowerPoint</vt:lpstr>
      <vt:lpstr>PRÁVNE INŠTITÚCIE</vt:lpstr>
      <vt:lpstr>Právne inštitúcie</vt:lpstr>
      <vt:lpstr>Polícia</vt:lpstr>
      <vt:lpstr>Prokuratúra</vt:lpstr>
      <vt:lpstr>Súdy</vt:lpstr>
      <vt:lpstr>Advokácia</vt:lpstr>
      <vt:lpstr>ODVETVIA PRÁVA</vt:lpstr>
      <vt:lpstr>ODVETVIA PRÁVA</vt:lpstr>
      <vt:lpstr>VEREJNÉ PRÁVO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VZŤAH ŠTÁTU  A PRÁVA</dc:title>
  <cp:lastModifiedBy>Veronika Petrovová</cp:lastModifiedBy>
  <cp:revision>23</cp:revision>
  <dcterms:modified xsi:type="dcterms:W3CDTF">2022-04-04T08:13:44Z</dcterms:modified>
</cp:coreProperties>
</file>