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sk-SK"/>
              <a:t>Kliknutím upravte štýl predlohy nadpisu</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5EE1D89C-EA48-4AC0-8D90-8DE3F6CDFE32}" type="datetimeFigureOut">
              <a:rPr lang="sk-SK" smtClean="0"/>
              <a:t>29. 3. 2022</a:t>
            </a:fld>
            <a:endParaRPr lang="sk-SK"/>
          </a:p>
        </p:txBody>
      </p:sp>
      <p:sp>
        <p:nvSpPr>
          <p:cNvPr id="5" name="Footer Placeholder 4"/>
          <p:cNvSpPr>
            <a:spLocks noGrp="1"/>
          </p:cNvSpPr>
          <p:nvPr>
            <p:ph type="ftr" sz="quarter" idx="11"/>
          </p:nvPr>
        </p:nvSpPr>
        <p:spPr>
          <a:xfrm>
            <a:off x="2416500" y="329307"/>
            <a:ext cx="4973915" cy="309201"/>
          </a:xfrm>
        </p:spPr>
        <p:txBody>
          <a:bodyPr/>
          <a:lstStyle/>
          <a:p>
            <a:endParaRPr lang="sk-SK"/>
          </a:p>
        </p:txBody>
      </p:sp>
      <p:sp>
        <p:nvSpPr>
          <p:cNvPr id="6" name="Slide Number Placeholder 5"/>
          <p:cNvSpPr>
            <a:spLocks noGrp="1"/>
          </p:cNvSpPr>
          <p:nvPr>
            <p:ph type="sldNum" sz="quarter" idx="12"/>
          </p:nvPr>
        </p:nvSpPr>
        <p:spPr>
          <a:xfrm>
            <a:off x="1437664" y="798973"/>
            <a:ext cx="811019" cy="503578"/>
          </a:xfrm>
        </p:spPr>
        <p:txBody>
          <a:bodyPr/>
          <a:lstStyle/>
          <a:p>
            <a:fld id="{8FC966EA-19CD-4B7C-9F8C-3DC5E10C7B3A}" type="slidenum">
              <a:rPr lang="sk-SK" smtClean="0"/>
              <a:t>‹#›</a:t>
            </a:fld>
            <a:endParaRPr lang="sk-S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935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EE1D89C-EA48-4AC0-8D90-8DE3F6CDFE32}" type="datetimeFigureOut">
              <a:rPr lang="sk-SK" smtClean="0"/>
              <a:t>29. 3. 2022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FC966EA-19CD-4B7C-9F8C-3DC5E10C7B3A}" type="slidenum">
              <a:rPr lang="sk-SK" smtClean="0"/>
              <a:t>‹#›</a:t>
            </a:fld>
            <a:endParaRPr lang="sk-S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85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EE1D89C-EA48-4AC0-8D90-8DE3F6CDFE32}" type="datetimeFigureOut">
              <a:rPr lang="sk-SK" smtClean="0"/>
              <a:t>29. 3. 2022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FC966EA-19CD-4B7C-9F8C-3DC5E10C7B3A}" type="slidenum">
              <a:rPr lang="sk-SK" smtClean="0"/>
              <a:t>‹#›</a:t>
            </a:fld>
            <a:endParaRPr lang="sk-S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689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ncho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EE1D89C-EA48-4AC0-8D90-8DE3F6CDFE32}" type="datetimeFigureOut">
              <a:rPr lang="sk-SK" smtClean="0"/>
              <a:t>29. 3. 2022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FC966EA-19CD-4B7C-9F8C-3DC5E10C7B3A}" type="slidenum">
              <a:rPr lang="sk-SK" smtClean="0"/>
              <a:t>‹#›</a:t>
            </a:fld>
            <a:endParaRPr lang="sk-S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75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sk-SK"/>
              <a:t>Kliknutím upravte štýl predlohy nadpisu</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5EE1D89C-EA48-4AC0-8D90-8DE3F6CDFE32}" type="datetimeFigureOut">
              <a:rPr lang="sk-SK" smtClean="0"/>
              <a:t>29. 3. 2022</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FC966EA-19CD-4B7C-9F8C-3DC5E10C7B3A}" type="slidenum">
              <a:rPr lang="sk-SK" smtClean="0"/>
              <a:t>‹#›</a:t>
            </a:fld>
            <a:endParaRPr lang="sk-S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95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5EE1D89C-EA48-4AC0-8D90-8DE3F6CDFE32}" type="datetimeFigureOut">
              <a:rPr lang="sk-SK" smtClean="0"/>
              <a:t>29. 3. 2022</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FC966EA-19CD-4B7C-9F8C-3DC5E10C7B3A}" type="slidenum">
              <a:rPr lang="sk-SK" smtClean="0"/>
              <a:t>‹#›</a:t>
            </a:fld>
            <a:endParaRPr lang="sk-S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319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1447191" y="2824269"/>
            <a:ext cx="4645152" cy="2644457"/>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6412362" y="2821491"/>
            <a:ext cx="4645152" cy="2637371"/>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5EE1D89C-EA48-4AC0-8D90-8DE3F6CDFE32}" type="datetimeFigureOut">
              <a:rPr lang="sk-SK" smtClean="0"/>
              <a:t>29. 3. 2022</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8FC966EA-19CD-4B7C-9F8C-3DC5E10C7B3A}" type="slidenum">
              <a:rPr lang="sk-SK" smtClean="0"/>
              <a:t>‹#›</a:t>
            </a:fld>
            <a:endParaRPr lang="sk-S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99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5EE1D89C-EA48-4AC0-8D90-8DE3F6CDFE32}" type="datetimeFigureOut">
              <a:rPr lang="sk-SK" smtClean="0"/>
              <a:t>29. 3. 2022</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8FC966EA-19CD-4B7C-9F8C-3DC5E10C7B3A}" type="slidenum">
              <a:rPr lang="sk-SK" smtClean="0"/>
              <a:t>‹#›</a:t>
            </a:fld>
            <a:endParaRPr lang="sk-S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65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1D89C-EA48-4AC0-8D90-8DE3F6CDFE32}" type="datetimeFigureOut">
              <a:rPr lang="sk-SK" smtClean="0"/>
              <a:t>29. 3. 2022</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8FC966EA-19CD-4B7C-9F8C-3DC5E10C7B3A}" type="slidenum">
              <a:rPr lang="sk-SK" smtClean="0"/>
              <a:t>‹#›</a:t>
            </a:fld>
            <a:endParaRPr lang="sk-SK"/>
          </a:p>
        </p:txBody>
      </p:sp>
    </p:spTree>
    <p:extLst>
      <p:ext uri="{BB962C8B-B14F-4D97-AF65-F5344CB8AC3E}">
        <p14:creationId xmlns:p14="http://schemas.microsoft.com/office/powerpoint/2010/main" val="125128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sk-SK"/>
              <a:t>Kliknutím upravte štýl predlohy nadpisu</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5EE1D89C-EA48-4AC0-8D90-8DE3F6CDFE32}" type="datetimeFigureOut">
              <a:rPr lang="sk-SK" smtClean="0"/>
              <a:t>29. 3. 2022</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FC966EA-19CD-4B7C-9F8C-3DC5E10C7B3A}" type="slidenum">
              <a:rPr lang="sk-SK" smtClean="0"/>
              <a:t>‹#›</a:t>
            </a:fld>
            <a:endParaRPr lang="sk-S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06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EE1D89C-EA48-4AC0-8D90-8DE3F6CDFE32}" type="datetimeFigureOut">
              <a:rPr lang="sk-SK" smtClean="0"/>
              <a:t>29. 3. 2022</a:t>
            </a:fld>
            <a:endParaRPr lang="sk-SK"/>
          </a:p>
        </p:txBody>
      </p:sp>
      <p:sp>
        <p:nvSpPr>
          <p:cNvPr id="6" name="Footer Placeholder 5"/>
          <p:cNvSpPr>
            <a:spLocks noGrp="1"/>
          </p:cNvSpPr>
          <p:nvPr>
            <p:ph type="ftr" sz="quarter" idx="11"/>
          </p:nvPr>
        </p:nvSpPr>
        <p:spPr>
          <a:xfrm>
            <a:off x="1447382" y="318640"/>
            <a:ext cx="5541004" cy="320931"/>
          </a:xfrm>
        </p:spPr>
        <p:txBody>
          <a:bodyPr/>
          <a:lstStyle/>
          <a:p>
            <a:endParaRPr lang="sk-SK"/>
          </a:p>
        </p:txBody>
      </p:sp>
      <p:sp>
        <p:nvSpPr>
          <p:cNvPr id="7" name="Slide Number Placeholder 6"/>
          <p:cNvSpPr>
            <a:spLocks noGrp="1"/>
          </p:cNvSpPr>
          <p:nvPr>
            <p:ph type="sldNum" sz="quarter" idx="12"/>
          </p:nvPr>
        </p:nvSpPr>
        <p:spPr/>
        <p:txBody>
          <a:bodyPr/>
          <a:lstStyle/>
          <a:p>
            <a:fld id="{8FC966EA-19CD-4B7C-9F8C-3DC5E10C7B3A}" type="slidenum">
              <a:rPr lang="sk-SK" smtClean="0"/>
              <a:t>‹#›</a:t>
            </a:fld>
            <a:endParaRPr lang="sk-S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945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E1D89C-EA48-4AC0-8D90-8DE3F6CDFE32}" type="datetimeFigureOut">
              <a:rPr lang="sk-SK" smtClean="0"/>
              <a:t>29. 3. 2022</a:t>
            </a:fld>
            <a:endParaRPr lang="sk-S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sk-S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FC966EA-19CD-4B7C-9F8C-3DC5E10C7B3A}" type="slidenum">
              <a:rPr lang="sk-SK" smtClean="0"/>
              <a:t>‹#›</a:t>
            </a:fld>
            <a:endParaRPr lang="sk-S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5831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CB52A49-D9B4-44A4-A9FD-B0A38C18BEE1}"/>
              </a:ext>
            </a:extLst>
          </p:cNvPr>
          <p:cNvSpPr>
            <a:spLocks noGrp="1"/>
          </p:cNvSpPr>
          <p:nvPr>
            <p:ph type="ctrTitle"/>
          </p:nvPr>
        </p:nvSpPr>
        <p:spPr>
          <a:xfrm>
            <a:off x="927100" y="1897063"/>
            <a:ext cx="9144000" cy="2387600"/>
          </a:xfrm>
        </p:spPr>
        <p:txBody>
          <a:bodyPr/>
          <a:lstStyle/>
          <a:p>
            <a:r>
              <a:rPr lang="sk-SK" sz="9600" dirty="0">
                <a:solidFill>
                  <a:srgbClr val="000000"/>
                </a:solidFill>
                <a:effectLst>
                  <a:outerShdw blurRad="38100" dist="38100" dir="2700000" algn="tl">
                    <a:srgbClr val="000000">
                      <a:alpha val="43137"/>
                    </a:srgbClr>
                  </a:outerShdw>
                </a:effectLst>
                <a:latin typeface="Linux Libertine"/>
              </a:rPr>
              <a:t>Štefan Tiso</a:t>
            </a:r>
            <a:br>
              <a:rPr lang="sk-SK" b="0" i="0" dirty="0">
                <a:solidFill>
                  <a:srgbClr val="000000"/>
                </a:solidFill>
                <a:effectLst/>
                <a:latin typeface="Linux Libertine"/>
              </a:rPr>
            </a:br>
            <a:endParaRPr lang="sk-SK" dirty="0"/>
          </a:p>
        </p:txBody>
      </p:sp>
      <p:sp>
        <p:nvSpPr>
          <p:cNvPr id="3" name="Podnadpis 2">
            <a:extLst>
              <a:ext uri="{FF2B5EF4-FFF2-40B4-BE49-F238E27FC236}">
                <a16:creationId xmlns:a16="http://schemas.microsoft.com/office/drawing/2014/main" id="{4B0EADE1-CFC9-4804-AE32-A58500215B02}"/>
              </a:ext>
            </a:extLst>
          </p:cNvPr>
          <p:cNvSpPr>
            <a:spLocks noGrp="1"/>
          </p:cNvSpPr>
          <p:nvPr>
            <p:ph type="subTitle" idx="1"/>
          </p:nvPr>
        </p:nvSpPr>
        <p:spPr/>
        <p:txBody>
          <a:bodyPr>
            <a:normAutofit/>
          </a:bodyPr>
          <a:lstStyle/>
          <a:p>
            <a:pPr algn="r"/>
            <a:r>
              <a:rPr lang="sk-SK" sz="3600" dirty="0" err="1">
                <a:effectLst>
                  <a:outerShdw blurRad="38100" dist="38100" dir="2700000" algn="tl">
                    <a:srgbClr val="000000">
                      <a:alpha val="43137"/>
                    </a:srgbClr>
                  </a:outerShdw>
                </a:effectLst>
              </a:rPr>
              <a:t>V.Sakáčová</a:t>
            </a:r>
            <a:endParaRPr lang="sk-SK"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786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E9FFBE6-E0A1-444F-81A5-D672E4BF9312}"/>
              </a:ext>
            </a:extLst>
          </p:cNvPr>
          <p:cNvSpPr>
            <a:spLocks noGrp="1"/>
          </p:cNvSpPr>
          <p:nvPr>
            <p:ph type="title"/>
          </p:nvPr>
        </p:nvSpPr>
        <p:spPr/>
        <p:txBody>
          <a:bodyPr/>
          <a:lstStyle/>
          <a:p>
            <a:r>
              <a:rPr lang="sk-SK" dirty="0">
                <a:effectLst>
                  <a:outerShdw blurRad="38100" dist="38100" dir="2700000" algn="tl">
                    <a:srgbClr val="000000">
                      <a:alpha val="43137"/>
                    </a:srgbClr>
                  </a:outerShdw>
                </a:effectLst>
              </a:rPr>
              <a:t>Kto bol Štefan Tiso?</a:t>
            </a:r>
          </a:p>
        </p:txBody>
      </p:sp>
      <p:sp>
        <p:nvSpPr>
          <p:cNvPr id="3" name="Zástupný objekt pre obsah 2">
            <a:extLst>
              <a:ext uri="{FF2B5EF4-FFF2-40B4-BE49-F238E27FC236}">
                <a16:creationId xmlns:a16="http://schemas.microsoft.com/office/drawing/2014/main" id="{2E3F27F8-C7CD-4595-9152-DCFD119512A0}"/>
              </a:ext>
            </a:extLst>
          </p:cNvPr>
          <p:cNvSpPr>
            <a:spLocks noGrp="1"/>
          </p:cNvSpPr>
          <p:nvPr>
            <p:ph idx="1"/>
          </p:nvPr>
        </p:nvSpPr>
        <p:spPr>
          <a:xfrm>
            <a:off x="596901" y="2015732"/>
            <a:ext cx="10457954" cy="4037749"/>
          </a:xfrm>
        </p:spPr>
        <p:txBody>
          <a:bodyPr>
            <a:normAutofit fontScale="92500" lnSpcReduction="10000"/>
          </a:bodyPr>
          <a:lstStyle/>
          <a:p>
            <a:r>
              <a:rPr lang="sk-SK" i="0" dirty="0">
                <a:effectLst/>
              </a:rPr>
              <a:t>JUDr. Štefan Tiso (* 18. október 1897, Veľká Bytča – † 24. marec 1959, Leopoldov )</a:t>
            </a:r>
          </a:p>
          <a:p>
            <a:r>
              <a:rPr lang="sk-SK" dirty="0"/>
              <a:t>S</a:t>
            </a:r>
            <a:r>
              <a:rPr lang="sk-SK" i="0" dirty="0">
                <a:effectLst/>
              </a:rPr>
              <a:t>lovenský právnik a politik</a:t>
            </a:r>
            <a:endParaRPr lang="sk-SK" dirty="0"/>
          </a:p>
          <a:p>
            <a:r>
              <a:rPr lang="sk-SK" i="0" dirty="0">
                <a:effectLst/>
              </a:rPr>
              <a:t>Pôvodným povolaním bol sudca</a:t>
            </a:r>
          </a:p>
          <a:p>
            <a:r>
              <a:rPr lang="sk-SK" i="0" dirty="0">
                <a:effectLst/>
              </a:rPr>
              <a:t>Pôsobil ako predseda Krajského súdu Bratislava a od roku 1939 Hlavného súdu Bratislava</a:t>
            </a:r>
            <a:r>
              <a:rPr lang="sk-SK" dirty="0"/>
              <a:t> </a:t>
            </a:r>
          </a:p>
          <a:p>
            <a:r>
              <a:rPr lang="sk-SK" i="0" dirty="0">
                <a:effectLst/>
              </a:rPr>
              <a:t>Od 5.septembra 1944 do apríla 1945 pôsobil ako predseda vlády, minister zahraničných vecí a minister spravodlivosti Slovenského štátu</a:t>
            </a:r>
            <a:endParaRPr lang="sk-SK" dirty="0"/>
          </a:p>
          <a:p>
            <a:r>
              <a:rPr lang="sk-SK" i="0" dirty="0">
                <a:effectLst/>
              </a:rPr>
              <a:t>8. mája 1945 podpísal kapitulačné vyhlásenie slovenskej vlády dojednané s veliacimi americkými dôstojníkmi</a:t>
            </a:r>
            <a:endParaRPr lang="sk-SK" dirty="0"/>
          </a:p>
          <a:p>
            <a:r>
              <a:rPr lang="sk-SK" i="0" dirty="0">
                <a:effectLst/>
              </a:rPr>
              <a:t>Pre svojej pôsobenia v tomto období bol po skončení druhej svetovej vojny odsúdený na trest odňatia slobody v trvaní 30 rokov.</a:t>
            </a:r>
            <a:endParaRPr lang="sk-SK" dirty="0"/>
          </a:p>
        </p:txBody>
      </p:sp>
      <p:pic>
        <p:nvPicPr>
          <p:cNvPr id="1028" name="Picture 4" descr="Hrob Štefan Tiso | Spolek pro vojenská pietní místa">
            <a:extLst>
              <a:ext uri="{FF2B5EF4-FFF2-40B4-BE49-F238E27FC236}">
                <a16:creationId xmlns:a16="http://schemas.microsoft.com/office/drawing/2014/main" id="{E5DBD876-5392-413C-886C-097F42B2B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4785" y="174626"/>
            <a:ext cx="1097990" cy="165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34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28"/>
                                        </p:tgtEl>
                                        <p:attrNameLst>
                                          <p:attrName>style.visibility</p:attrName>
                                        </p:attrNameLst>
                                      </p:cBhvr>
                                      <p:to>
                                        <p:strVal val="visible"/>
                                      </p:to>
                                    </p:set>
                                    <p:animEffect transition="in" filter="fade">
                                      <p:cBhvr>
                                        <p:cTn id="56" dur="1000"/>
                                        <p:tgtEl>
                                          <p:spTgt spid="1028"/>
                                        </p:tgtEl>
                                      </p:cBhvr>
                                    </p:animEffect>
                                    <p:anim calcmode="lin" valueType="num">
                                      <p:cBhvr>
                                        <p:cTn id="57" dur="1000" fill="hold"/>
                                        <p:tgtEl>
                                          <p:spTgt spid="1028"/>
                                        </p:tgtEl>
                                        <p:attrNameLst>
                                          <p:attrName>ppt_x</p:attrName>
                                        </p:attrNameLst>
                                      </p:cBhvr>
                                      <p:tavLst>
                                        <p:tav tm="0">
                                          <p:val>
                                            <p:strVal val="#ppt_x"/>
                                          </p:val>
                                        </p:tav>
                                        <p:tav tm="100000">
                                          <p:val>
                                            <p:strVal val="#ppt_x"/>
                                          </p:val>
                                        </p:tav>
                                      </p:tavLst>
                                    </p:anim>
                                    <p:anim calcmode="lin" valueType="num">
                                      <p:cBhvr>
                                        <p:cTn id="58"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9B006F-42F8-461F-B2B2-0610538E65D4}"/>
              </a:ext>
            </a:extLst>
          </p:cNvPr>
          <p:cNvSpPr>
            <a:spLocks noGrp="1"/>
          </p:cNvSpPr>
          <p:nvPr>
            <p:ph type="title"/>
          </p:nvPr>
        </p:nvSpPr>
        <p:spPr/>
        <p:txBody>
          <a:bodyPr/>
          <a:lstStyle/>
          <a:p>
            <a:r>
              <a:rPr lang="sk-SK" dirty="0">
                <a:effectLst>
                  <a:outerShdw blurRad="38100" dist="38100" dir="2700000" algn="tl">
                    <a:srgbClr val="000000">
                      <a:alpha val="43137"/>
                    </a:srgbClr>
                  </a:outerShdw>
                </a:effectLst>
              </a:rPr>
              <a:t>Životopis</a:t>
            </a:r>
          </a:p>
        </p:txBody>
      </p:sp>
      <p:sp>
        <p:nvSpPr>
          <p:cNvPr id="3" name="Zástupný objekt pre obsah 2">
            <a:extLst>
              <a:ext uri="{FF2B5EF4-FFF2-40B4-BE49-F238E27FC236}">
                <a16:creationId xmlns:a16="http://schemas.microsoft.com/office/drawing/2014/main" id="{F3787F97-94F4-49EF-83B6-678345930D3C}"/>
              </a:ext>
            </a:extLst>
          </p:cNvPr>
          <p:cNvSpPr>
            <a:spLocks noGrp="1"/>
          </p:cNvSpPr>
          <p:nvPr>
            <p:ph idx="1"/>
          </p:nvPr>
        </p:nvSpPr>
        <p:spPr/>
        <p:txBody>
          <a:bodyPr>
            <a:normAutofit/>
          </a:bodyPr>
          <a:lstStyle/>
          <a:p>
            <a:r>
              <a:rPr lang="sk-SK" b="0" i="0" dirty="0">
                <a:effectLst/>
              </a:rPr>
              <a:t>Narodil sa v Veľkej Bytči v rodine čižmára Františka Tisa. Študoval na gymnáziu v </a:t>
            </a:r>
            <a:r>
              <a:rPr lang="sk-SK" b="0" i="0" u="none" strike="noStrike" dirty="0">
                <a:effectLst/>
              </a:rPr>
              <a:t>Trenčíne</a:t>
            </a:r>
            <a:r>
              <a:rPr lang="sk-SK" b="0" i="0" dirty="0">
                <a:effectLst/>
              </a:rPr>
              <a:t>. V priebehu </a:t>
            </a:r>
            <a:r>
              <a:rPr lang="sk-SK" b="0" i="0" u="none" strike="noStrike" dirty="0">
                <a:effectLst/>
              </a:rPr>
              <a:t>prvej svetovej vojny</a:t>
            </a:r>
            <a:r>
              <a:rPr lang="sk-SK" b="0" i="0" dirty="0">
                <a:effectLst/>
              </a:rPr>
              <a:t> bol odvedený do armády </a:t>
            </a:r>
            <a:r>
              <a:rPr lang="sk-SK" b="0" i="0" u="none" strike="noStrike" dirty="0">
                <a:effectLst/>
              </a:rPr>
              <a:t>Rakúska-Uhorska</a:t>
            </a:r>
            <a:r>
              <a:rPr lang="sk-SK" b="0" i="0" dirty="0">
                <a:effectLst/>
              </a:rPr>
              <a:t>. Bol odvelený na východný front, kde však padol v roku 1916 do </a:t>
            </a:r>
            <a:r>
              <a:rPr lang="sk-SK" b="0" i="0" u="none" strike="noStrike" dirty="0">
                <a:effectLst/>
              </a:rPr>
              <a:t>ruského</a:t>
            </a:r>
            <a:r>
              <a:rPr lang="sk-SK" b="0" i="0" dirty="0">
                <a:effectLst/>
              </a:rPr>
              <a:t> zajatia. Na konci roka 1918 vstúpil do </a:t>
            </a:r>
            <a:r>
              <a:rPr lang="sk-SK" b="0" i="0" u="none" strike="noStrike" dirty="0">
                <a:effectLst/>
              </a:rPr>
              <a:t>česko-slovenských légií</a:t>
            </a:r>
            <a:r>
              <a:rPr lang="sk-SK" b="0" i="0" dirty="0">
                <a:effectLst/>
              </a:rPr>
              <a:t>. Slúžil v legionárskom pluku generála </a:t>
            </a:r>
            <a:r>
              <a:rPr lang="sk-SK" b="0" i="0" u="none" strike="noStrike" dirty="0">
                <a:effectLst/>
              </a:rPr>
              <a:t>Milana Rastislava Štefánika</a:t>
            </a:r>
            <a:r>
              <a:rPr lang="sk-SK" b="0" i="0" dirty="0">
                <a:effectLst/>
              </a:rPr>
              <a:t>. Na Slovensko sa vrátil v roku 1920. Následne začal pracovať v Bratislave, kde sa prihlásil na štúdium práva na </a:t>
            </a:r>
            <a:r>
              <a:rPr lang="sk-SK" b="0" i="0" u="none" strike="noStrike" dirty="0">
                <a:effectLst/>
              </a:rPr>
              <a:t>Právnickú fakultu Univerzity Komenského</a:t>
            </a:r>
            <a:r>
              <a:rPr lang="sk-SK" b="0" i="0" dirty="0">
                <a:effectLst/>
              </a:rPr>
              <a:t>. Štúdium úspešne ukončil v roku 1926 ziskom titulu </a:t>
            </a:r>
            <a:r>
              <a:rPr lang="sk-SK" b="0" i="0" u="none" strike="noStrike" dirty="0">
                <a:effectLst/>
              </a:rPr>
              <a:t>doktor práv</a:t>
            </a:r>
            <a:r>
              <a:rPr lang="sk-SK" b="0" i="0" dirty="0">
                <a:effectLst/>
              </a:rPr>
              <a:t> (JUDr.).Popri zamestnaní a štúdiu práva študoval súčasne na hudobnej škole. Po skončení štúdia začal pôsobiť ako kandidát advokácie. </a:t>
            </a:r>
            <a:endParaRPr lang="sk-SK" dirty="0"/>
          </a:p>
        </p:txBody>
      </p:sp>
      <p:pic>
        <p:nvPicPr>
          <p:cNvPr id="6" name="Picture 2" descr="Hrdý Patriot ‡ - blbec.online">
            <a:extLst>
              <a:ext uri="{FF2B5EF4-FFF2-40B4-BE49-F238E27FC236}">
                <a16:creationId xmlns:a16="http://schemas.microsoft.com/office/drawing/2014/main" id="{B0323269-62DB-450A-8E8A-353DBF0BE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0"/>
            <a:ext cx="3060700" cy="183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83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44D3408-1CC1-43B8-BC5A-16793C2AA733}"/>
              </a:ext>
            </a:extLst>
          </p:cNvPr>
          <p:cNvSpPr>
            <a:spLocks noGrp="1"/>
          </p:cNvSpPr>
          <p:nvPr>
            <p:ph type="title"/>
          </p:nvPr>
        </p:nvSpPr>
        <p:spPr/>
        <p:txBody>
          <a:bodyPr/>
          <a:lstStyle/>
          <a:p>
            <a:r>
              <a:rPr lang="sk-SK" dirty="0">
                <a:effectLst>
                  <a:outerShdw blurRad="38100" dist="38100" dir="2700000" algn="tl">
                    <a:srgbClr val="000000">
                      <a:alpha val="43137"/>
                    </a:srgbClr>
                  </a:outerShdw>
                </a:effectLst>
              </a:rPr>
              <a:t>Životopis</a:t>
            </a:r>
          </a:p>
        </p:txBody>
      </p:sp>
      <p:sp>
        <p:nvSpPr>
          <p:cNvPr id="3" name="Zástupný objekt pre obsah 2">
            <a:extLst>
              <a:ext uri="{FF2B5EF4-FFF2-40B4-BE49-F238E27FC236}">
                <a16:creationId xmlns:a16="http://schemas.microsoft.com/office/drawing/2014/main" id="{3DF70205-7C4D-41E4-A0FA-1E51D9F25365}"/>
              </a:ext>
            </a:extLst>
          </p:cNvPr>
          <p:cNvSpPr>
            <a:spLocks noGrp="1"/>
          </p:cNvSpPr>
          <p:nvPr>
            <p:ph idx="1"/>
          </p:nvPr>
        </p:nvSpPr>
        <p:spPr/>
        <p:txBody>
          <a:bodyPr/>
          <a:lstStyle/>
          <a:p>
            <a:r>
              <a:rPr lang="sk-SK" b="0" i="0" dirty="0">
                <a:effectLst/>
              </a:rPr>
              <a:t>V roku 1929 sa však stal sudcom v Trenčíne. Na tomto poste pracoval až do roku 1934. O rok neskôr sa stal súdnym radcom. V roku 1938 sa stal predsedom Krajského súdu v Trenčíne. V septembri 1939 bol preložený do Bratislavy, kde bol poverený vedením Hlavného súdu. Následne sa stal predsedom Hlavného súdu, pričom na tomto poste zotrval do roku 1944. Tu sa podieľal na príprave viacerých zákonov. Zo svojej pozície predsedu Hlavného súdu napísal v roku 1943 kritický list smerujúci voči ministerstvu </a:t>
            </a:r>
            <a:r>
              <a:rPr lang="sk-SK" b="0" i="0" dirty="0" err="1">
                <a:effectLst/>
              </a:rPr>
              <a:t>pravosúdia</a:t>
            </a:r>
            <a:r>
              <a:rPr lang="sk-SK" b="0" i="0" dirty="0">
                <a:effectLst/>
              </a:rPr>
              <a:t> (spravodlivosti).</a:t>
            </a:r>
            <a:endParaRPr lang="sk-SK" dirty="0"/>
          </a:p>
        </p:txBody>
      </p:sp>
      <p:pic>
        <p:nvPicPr>
          <p:cNvPr id="5122" name="Picture 2" descr="Tiso, Štefan : T">
            <a:extLst>
              <a:ext uri="{FF2B5EF4-FFF2-40B4-BE49-F238E27FC236}">
                <a16:creationId xmlns:a16="http://schemas.microsoft.com/office/drawing/2014/main" id="{13ED07C9-24A6-4736-9E1A-2504F08AC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164" y="228601"/>
            <a:ext cx="1097191" cy="146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80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1000"/>
                                        <p:tgtEl>
                                          <p:spTgt spid="5122"/>
                                        </p:tgtEl>
                                      </p:cBhvr>
                                    </p:animEffect>
                                    <p:anim calcmode="lin" valueType="num">
                                      <p:cBhvr>
                                        <p:cTn id="13" dur="1000" fill="hold"/>
                                        <p:tgtEl>
                                          <p:spTgt spid="5122"/>
                                        </p:tgtEl>
                                        <p:attrNameLst>
                                          <p:attrName>ppt_x</p:attrName>
                                        </p:attrNameLst>
                                      </p:cBhvr>
                                      <p:tavLst>
                                        <p:tav tm="0">
                                          <p:val>
                                            <p:strVal val="#ppt_x"/>
                                          </p:val>
                                        </p:tav>
                                        <p:tav tm="100000">
                                          <p:val>
                                            <p:strVal val="#ppt_x"/>
                                          </p:val>
                                        </p:tav>
                                      </p:tavLst>
                                    </p:anim>
                                    <p:anim calcmode="lin" valueType="num">
                                      <p:cBhvr>
                                        <p:cTn id="14"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4130E69-75E4-488C-B82C-F8AD4973B36A}"/>
              </a:ext>
            </a:extLst>
          </p:cNvPr>
          <p:cNvSpPr>
            <a:spLocks noGrp="1"/>
          </p:cNvSpPr>
          <p:nvPr>
            <p:ph type="title"/>
          </p:nvPr>
        </p:nvSpPr>
        <p:spPr/>
        <p:txBody>
          <a:bodyPr/>
          <a:lstStyle/>
          <a:p>
            <a:r>
              <a:rPr lang="sk-SK" dirty="0">
                <a:effectLst>
                  <a:outerShdw blurRad="38100" dist="38100" dir="2700000" algn="tl">
                    <a:srgbClr val="000000">
                      <a:alpha val="43137"/>
                    </a:srgbClr>
                  </a:outerShdw>
                </a:effectLst>
              </a:rPr>
              <a:t>Životopis</a:t>
            </a:r>
          </a:p>
        </p:txBody>
      </p:sp>
      <p:sp>
        <p:nvSpPr>
          <p:cNvPr id="3" name="Zástupný objekt pre obsah 2">
            <a:extLst>
              <a:ext uri="{FF2B5EF4-FFF2-40B4-BE49-F238E27FC236}">
                <a16:creationId xmlns:a16="http://schemas.microsoft.com/office/drawing/2014/main" id="{252AB428-544D-4499-8B03-DC001E32A42E}"/>
              </a:ext>
            </a:extLst>
          </p:cNvPr>
          <p:cNvSpPr>
            <a:spLocks noGrp="1"/>
          </p:cNvSpPr>
          <p:nvPr>
            <p:ph idx="1"/>
          </p:nvPr>
        </p:nvSpPr>
        <p:spPr/>
        <p:txBody>
          <a:bodyPr>
            <a:normAutofit/>
          </a:bodyPr>
          <a:lstStyle/>
          <a:p>
            <a:r>
              <a:rPr lang="sk-SK" b="0" i="0" dirty="0">
                <a:effectLst/>
              </a:rPr>
              <a:t>Napriek tomu, že patril k členom </a:t>
            </a:r>
            <a:r>
              <a:rPr lang="sk-SK" b="0" i="0" u="none" strike="noStrike" dirty="0">
                <a:effectLst/>
              </a:rPr>
              <a:t>HSĽS-SSNJ</a:t>
            </a:r>
            <a:r>
              <a:rPr lang="sk-SK" b="0" i="0" dirty="0">
                <a:effectLst/>
              </a:rPr>
              <a:t>, mal v tomto smere zložité postavenie, nakoľko jeho manželku považovali za </a:t>
            </a:r>
            <a:r>
              <a:rPr lang="sk-SK" b="0" i="0" u="none" strike="noStrike" dirty="0">
                <a:effectLst/>
              </a:rPr>
              <a:t>neárijského pôvodu</a:t>
            </a:r>
            <a:r>
              <a:rPr lang="sk-SK" b="0" i="0" dirty="0">
                <a:effectLst/>
              </a:rPr>
              <a:t>. V HSĽS-SSNJ sa aktívne angažoval, predsedal tzv. Ústrednému súdu HSĽS-SSNJ. Pôsobil tiež ako predseda Združenia štátnych a verejných zamestnancov. Krátko po vypuknutí </a:t>
            </a:r>
            <a:r>
              <a:rPr lang="sk-SK" b="0" i="0" u="none" strike="noStrike" dirty="0">
                <a:effectLst/>
              </a:rPr>
              <a:t>Slovenského národného povstania</a:t>
            </a:r>
            <a:r>
              <a:rPr lang="sk-SK" b="0" i="0" dirty="0">
                <a:effectLst/>
              </a:rPr>
              <a:t>, konkrétne 5. septembra 1944 bol vymenovaný prezidentom </a:t>
            </a:r>
            <a:r>
              <a:rPr lang="sk-SK" b="0" i="0" u="none" strike="noStrike" dirty="0">
                <a:effectLst/>
              </a:rPr>
              <a:t>Jozefom Tisom</a:t>
            </a:r>
            <a:r>
              <a:rPr lang="sk-SK" b="0" i="0" dirty="0">
                <a:effectLst/>
              </a:rPr>
              <a:t> za predsedu vlády Slovenského štátu. Vystriedal tak </a:t>
            </a:r>
            <a:r>
              <a:rPr lang="sk-SK" b="0" i="0" u="none" strike="noStrike" dirty="0">
                <a:effectLst/>
              </a:rPr>
              <a:t>Vojtecha Tuku</a:t>
            </a:r>
            <a:r>
              <a:rPr lang="sk-SK" b="0" i="0" dirty="0">
                <a:effectLst/>
              </a:rPr>
              <a:t>, ktorý bol v tom čase už pomerne vážne chorý. Súčasne sa vo svojej vláde stal ministrom zahraničných vecí a ministrom </a:t>
            </a:r>
            <a:r>
              <a:rPr lang="sk-SK" b="0" i="0" dirty="0" err="1">
                <a:effectLst/>
              </a:rPr>
              <a:t>pravosúdia</a:t>
            </a:r>
            <a:r>
              <a:rPr lang="sk-SK" b="0" i="0" dirty="0">
                <a:effectLst/>
              </a:rPr>
              <a:t> (spravodlivosti). </a:t>
            </a:r>
            <a:endParaRPr lang="sk-SK" dirty="0"/>
          </a:p>
        </p:txBody>
      </p:sp>
      <p:pic>
        <p:nvPicPr>
          <p:cNvPr id="4098" name="Picture 2" descr="Štefan Tiso – Wikipédia">
            <a:extLst>
              <a:ext uri="{FF2B5EF4-FFF2-40B4-BE49-F238E27FC236}">
                <a16:creationId xmlns:a16="http://schemas.microsoft.com/office/drawing/2014/main" id="{A981F101-D6C2-4CE4-9E0E-DE236441F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6325" y="166687"/>
            <a:ext cx="1510911" cy="172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18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F06F47-DC62-4395-8259-A61A2CA6DA4B}"/>
              </a:ext>
            </a:extLst>
          </p:cNvPr>
          <p:cNvSpPr>
            <a:spLocks noGrp="1"/>
          </p:cNvSpPr>
          <p:nvPr>
            <p:ph type="title"/>
          </p:nvPr>
        </p:nvSpPr>
        <p:spPr/>
        <p:txBody>
          <a:bodyPr/>
          <a:lstStyle/>
          <a:p>
            <a:r>
              <a:rPr lang="sk-SK" dirty="0">
                <a:effectLst>
                  <a:outerShdw blurRad="38100" dist="38100" dir="2700000" algn="tl">
                    <a:srgbClr val="000000">
                      <a:alpha val="43137"/>
                    </a:srgbClr>
                  </a:outerShdw>
                </a:effectLst>
              </a:rPr>
              <a:t>Životopis</a:t>
            </a:r>
          </a:p>
        </p:txBody>
      </p:sp>
      <p:sp>
        <p:nvSpPr>
          <p:cNvPr id="3" name="Zástupný objekt pre obsah 2">
            <a:extLst>
              <a:ext uri="{FF2B5EF4-FFF2-40B4-BE49-F238E27FC236}">
                <a16:creationId xmlns:a16="http://schemas.microsoft.com/office/drawing/2014/main" id="{639E4665-69F8-4244-B813-CC1C49E8595F}"/>
              </a:ext>
            </a:extLst>
          </p:cNvPr>
          <p:cNvSpPr>
            <a:spLocks noGrp="1"/>
          </p:cNvSpPr>
          <p:nvPr>
            <p:ph idx="1"/>
          </p:nvPr>
        </p:nvSpPr>
        <p:spPr/>
        <p:txBody>
          <a:bodyPr>
            <a:normAutofit/>
          </a:bodyPr>
          <a:lstStyle/>
          <a:p>
            <a:r>
              <a:rPr lang="sk-SK" b="0" i="0" dirty="0">
                <a:effectLst/>
              </a:rPr>
              <a:t>Ako predseda vlády Slovenska uzatvoril s nemeckými okupačnými jednotkami zmluvu o zásobovaní a ubytovaní. S postupom sovietskych jednotiek jeho vláda už na konci marca 1945 opustila Bratislavu a presunula sa najprv do </a:t>
            </a:r>
            <a:r>
              <a:rPr lang="sk-SK" b="0" i="0" u="none" strike="noStrike" dirty="0">
                <a:effectLst/>
              </a:rPr>
              <a:t>Skalice</a:t>
            </a:r>
            <a:r>
              <a:rPr lang="sk-SK" b="0" i="0" dirty="0">
                <a:effectLst/>
              </a:rPr>
              <a:t>, potom do </a:t>
            </a:r>
            <a:r>
              <a:rPr lang="sk-SK" b="0" i="0" u="none" strike="noStrike" dirty="0">
                <a:effectLst/>
              </a:rPr>
              <a:t>Holíča</a:t>
            </a:r>
            <a:r>
              <a:rPr lang="sk-SK" b="0" i="0" dirty="0">
                <a:effectLst/>
              </a:rPr>
              <a:t>. Následne sa vláda v apríli 1945 presunula do </a:t>
            </a:r>
            <a:r>
              <a:rPr lang="sk-SK" b="0" i="0" u="none" strike="noStrike" dirty="0">
                <a:effectLst/>
              </a:rPr>
              <a:t>Nemecka</a:t>
            </a:r>
            <a:r>
              <a:rPr lang="sk-SK" b="0" i="0" dirty="0">
                <a:effectLst/>
              </a:rPr>
              <a:t>, konkrétne do benediktínskeho opátstva v </a:t>
            </a:r>
            <a:r>
              <a:rPr lang="sk-SK" b="0" i="0" u="none" strike="noStrike" dirty="0">
                <a:effectLst/>
              </a:rPr>
              <a:t>Kremsmünsteri</a:t>
            </a:r>
            <a:r>
              <a:rPr lang="sk-SK" b="0" i="0" dirty="0">
                <a:effectLst/>
              </a:rPr>
              <a:t>. V kláštore sa ukrývalo viac ako 300 ľudí zo Slovenska, okrem prezidenta a členov vlády, aj ich príbuzní a iní predstavitelia režimu. Už 8. mája 1945 tu podpísal kapituláciu </a:t>
            </a:r>
            <a:r>
              <a:rPr lang="sk-SK" b="0" i="0" u="none" strike="noStrike" dirty="0">
                <a:effectLst/>
              </a:rPr>
              <a:t>Slovenského štátu</a:t>
            </a:r>
            <a:r>
              <a:rPr lang="sk-SK" b="0" i="0" dirty="0">
                <a:effectLst/>
              </a:rPr>
              <a:t> známu ako "kapitulačný akt v Kremsmünsteri". Štefan Tiso a ďalší členovia vlády boli zadržaní príslušníkmi </a:t>
            </a:r>
            <a:r>
              <a:rPr lang="sk-SK" b="0" i="0" u="none" strike="noStrike" dirty="0">
                <a:effectLst/>
              </a:rPr>
              <a:t>americkej armády</a:t>
            </a:r>
            <a:r>
              <a:rPr lang="sk-SK" b="0" i="0" dirty="0">
                <a:effectLst/>
              </a:rPr>
              <a:t>. 16. mája bol presunutý do amerického zajateckého tábora. </a:t>
            </a:r>
            <a:endParaRPr lang="sk-SK" dirty="0"/>
          </a:p>
        </p:txBody>
      </p:sp>
      <p:pic>
        <p:nvPicPr>
          <p:cNvPr id="5" name="Picture 4" descr="2. svetová vojna - Zlomové udalosti - Webnoviny.sk">
            <a:extLst>
              <a:ext uri="{FF2B5EF4-FFF2-40B4-BE49-F238E27FC236}">
                <a16:creationId xmlns:a16="http://schemas.microsoft.com/office/drawing/2014/main" id="{F5588547-A0BF-4525-8CE1-19AA1EC90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263" y="158750"/>
            <a:ext cx="27336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67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2CC6BD-B0AB-4CFE-86C4-966CB1AC633B}"/>
              </a:ext>
            </a:extLst>
          </p:cNvPr>
          <p:cNvSpPr>
            <a:spLocks noGrp="1"/>
          </p:cNvSpPr>
          <p:nvPr>
            <p:ph type="title"/>
          </p:nvPr>
        </p:nvSpPr>
        <p:spPr/>
        <p:txBody>
          <a:bodyPr/>
          <a:lstStyle/>
          <a:p>
            <a:r>
              <a:rPr lang="sk-SK" dirty="0">
                <a:effectLst>
                  <a:outerShdw blurRad="38100" dist="38100" dir="2700000" algn="tl">
                    <a:srgbClr val="000000">
                      <a:alpha val="43137"/>
                    </a:srgbClr>
                  </a:outerShdw>
                </a:effectLst>
              </a:rPr>
              <a:t>Životopis</a:t>
            </a:r>
          </a:p>
        </p:txBody>
      </p:sp>
      <p:sp>
        <p:nvSpPr>
          <p:cNvPr id="3" name="Zástupný objekt pre obsah 2">
            <a:extLst>
              <a:ext uri="{FF2B5EF4-FFF2-40B4-BE49-F238E27FC236}">
                <a16:creationId xmlns:a16="http://schemas.microsoft.com/office/drawing/2014/main" id="{EAFE4D7E-AD47-47D7-8292-73BB4EA44430}"/>
              </a:ext>
            </a:extLst>
          </p:cNvPr>
          <p:cNvSpPr>
            <a:spLocks noGrp="1"/>
          </p:cNvSpPr>
          <p:nvPr>
            <p:ph idx="1"/>
          </p:nvPr>
        </p:nvSpPr>
        <p:spPr>
          <a:xfrm>
            <a:off x="838200" y="1654176"/>
            <a:ext cx="10515600" cy="4351338"/>
          </a:xfrm>
        </p:spPr>
        <p:txBody>
          <a:bodyPr>
            <a:noAutofit/>
          </a:bodyPr>
          <a:lstStyle/>
          <a:p>
            <a:r>
              <a:rPr lang="sk-SK" b="0" i="0" dirty="0">
                <a:effectLst/>
              </a:rPr>
              <a:t>V júni 1945 požiadali predstavitelia Česko-Slovenska o vydanie Štefana Tisa a zvyšných členov bývalej slovenskej vlády. 27. októbra 1945 bol vydaný do Česko-Slovenska. Najprv bol presunutý do </a:t>
            </a:r>
            <a:r>
              <a:rPr lang="sk-SK" b="0" i="0" u="none" strike="noStrike" dirty="0">
                <a:effectLst/>
              </a:rPr>
              <a:t>Prahy</a:t>
            </a:r>
            <a:r>
              <a:rPr lang="sk-SK" b="0" i="0" dirty="0">
                <a:effectLst/>
              </a:rPr>
              <a:t>, o dva dni neskôr do Bratislavy. Bol postavený pred Národný súd v Bratislave, ktorý viedol sudca Karel </a:t>
            </a:r>
            <a:r>
              <a:rPr lang="sk-SK" b="0" i="0" dirty="0" err="1">
                <a:effectLst/>
              </a:rPr>
              <a:t>Bedrna</a:t>
            </a:r>
            <a:r>
              <a:rPr lang="sk-SK" b="0" i="0" dirty="0">
                <a:effectLst/>
              </a:rPr>
              <a:t>. Po skončení vojny bol obviňovaný zo zodpovednosti nie len za uzatvorenie zmluvy s okupačnými nemeckými silami, no tiež z perzekúcie </a:t>
            </a:r>
            <a:r>
              <a:rPr lang="sk-SK" b="0" i="0" u="none" strike="noStrike" dirty="0">
                <a:effectLst/>
              </a:rPr>
              <a:t>Židov</a:t>
            </a:r>
            <a:r>
              <a:rPr lang="sk-SK" b="0" i="0" dirty="0">
                <a:effectLst/>
              </a:rPr>
              <a:t> a Čechov. Odsúdený bol nakoniec z dôvodu prenasledovania účastníkov Slovenského národného povstania, odsúdenia zahraničného odboja v rámci povstania, vydania 300 politických väzňov do Nemecka, uväznenia sudcov, ktorí odmietli súdiť účastníkov povstania a pod. Národný súd odsúdil Štefana Tisa na trest v trvaní 30 rokov. 24. marca 1959 zomrel vo výkone trestu vo </a:t>
            </a:r>
            <a:r>
              <a:rPr lang="sk-SK" b="0" i="0" u="none" strike="noStrike" dirty="0">
                <a:effectLst/>
              </a:rPr>
              <a:t>Väznici Leopoldov</a:t>
            </a:r>
            <a:endParaRPr lang="sk-SK" dirty="0"/>
          </a:p>
        </p:txBody>
      </p:sp>
    </p:spTree>
    <p:extLst>
      <p:ext uri="{BB962C8B-B14F-4D97-AF65-F5344CB8AC3E}">
        <p14:creationId xmlns:p14="http://schemas.microsoft.com/office/powerpoint/2010/main" val="317467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757650D-14CB-493D-97E3-3DF4E9CE914A}"/>
              </a:ext>
            </a:extLst>
          </p:cNvPr>
          <p:cNvSpPr>
            <a:spLocks noGrp="1"/>
          </p:cNvSpPr>
          <p:nvPr>
            <p:ph type="title"/>
          </p:nvPr>
        </p:nvSpPr>
        <p:spPr/>
        <p:txBody>
          <a:bodyPr/>
          <a:lstStyle/>
          <a:p>
            <a:endParaRPr lang="sk-SK"/>
          </a:p>
        </p:txBody>
      </p:sp>
      <p:sp>
        <p:nvSpPr>
          <p:cNvPr id="3" name="Zástupný objekt pre obsah 2">
            <a:extLst>
              <a:ext uri="{FF2B5EF4-FFF2-40B4-BE49-F238E27FC236}">
                <a16:creationId xmlns:a16="http://schemas.microsoft.com/office/drawing/2014/main" id="{5AAFB959-AB00-40B1-B12F-489C3CEA5E60}"/>
              </a:ext>
            </a:extLst>
          </p:cNvPr>
          <p:cNvSpPr>
            <a:spLocks noGrp="1"/>
          </p:cNvSpPr>
          <p:nvPr>
            <p:ph idx="1"/>
          </p:nvPr>
        </p:nvSpPr>
        <p:spPr/>
        <p:txBody>
          <a:bodyPr>
            <a:normAutofit/>
          </a:bodyPr>
          <a:lstStyle/>
          <a:p>
            <a:pPr marL="0" indent="0">
              <a:buNone/>
            </a:pPr>
            <a:endParaRPr lang="sk-SK" sz="6000" dirty="0"/>
          </a:p>
          <a:p>
            <a:pPr marL="0" indent="0">
              <a:buNone/>
            </a:pPr>
            <a:r>
              <a:rPr lang="sk-SK" sz="6000" dirty="0"/>
              <a:t>Ďakujem za pozornosť</a:t>
            </a:r>
          </a:p>
        </p:txBody>
      </p:sp>
      <p:pic>
        <p:nvPicPr>
          <p:cNvPr id="6146" name="Picture 2" descr="Prezentácia programu PowerPoint">
            <a:extLst>
              <a:ext uri="{FF2B5EF4-FFF2-40B4-BE49-F238E27FC236}">
                <a16:creationId xmlns:a16="http://schemas.microsoft.com/office/drawing/2014/main" id="{9CDA0CCB-587B-450B-80C8-53E43F543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8138"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62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arn(inVertical)">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éria">
  <a:themeElements>
    <a:clrScheme name="Modrá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é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é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37</TotalTime>
  <Words>693</Words>
  <Application>Microsoft Office PowerPoint</Application>
  <PresentationFormat>Širokouhlá</PresentationFormat>
  <Paragraphs>22</Paragraphs>
  <Slides>8</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8</vt:i4>
      </vt:variant>
    </vt:vector>
  </HeadingPairs>
  <TitlesOfParts>
    <vt:vector size="12" baseType="lpstr">
      <vt:lpstr>Arial</vt:lpstr>
      <vt:lpstr>Gill Sans MT</vt:lpstr>
      <vt:lpstr>Linux Libertine</vt:lpstr>
      <vt:lpstr>Galéria</vt:lpstr>
      <vt:lpstr>Štefan Tiso </vt:lpstr>
      <vt:lpstr>Kto bol Štefan Tiso?</vt:lpstr>
      <vt:lpstr>Životopis</vt:lpstr>
      <vt:lpstr>Životopis</vt:lpstr>
      <vt:lpstr>Životopis</vt:lpstr>
      <vt:lpstr>Životopis</vt:lpstr>
      <vt:lpstr>Životopis</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Štefan Tiso </dc:title>
  <dc:creator>Admin</dc:creator>
  <cp:lastModifiedBy>Admin</cp:lastModifiedBy>
  <cp:revision>2</cp:revision>
  <dcterms:created xsi:type="dcterms:W3CDTF">2022-03-28T05:30:52Z</dcterms:created>
  <dcterms:modified xsi:type="dcterms:W3CDTF">2022-03-29T16:46:39Z</dcterms:modified>
</cp:coreProperties>
</file>