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31" d="100"/>
          <a:sy n="31" d="100"/>
        </p:scale>
        <p:origin x="398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940419-F24F-48D6-B695-602DF5BAE525}" type="datetime1">
              <a:rPr lang="sk-SK" smtClean="0"/>
              <a:t>3. 2. 2022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46B193-756C-446B-ADAE-549EA44F707A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Upraviť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sk-SK" noProof="0" smtClean="0"/>
              <a:t>1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9768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sk-SK" noProof="0" smtClean="0"/>
              <a:t>10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2050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0C1A5-1A1D-4551-8136-CDEBDBFE2CF7}" type="datetime1">
              <a:rPr lang="sk-SK" smtClean="0"/>
              <a:t>3. 2. 2022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k-SK"/>
              <a:t>Pridanie päty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008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7D267B-C886-4C94-AC38-2A370A548F5E}" type="datetime1">
              <a:rPr lang="sk-SK" smtClean="0"/>
              <a:t>3. 2. 2022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k-SK"/>
              <a:t>Pridanie päty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45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E975C4-41FE-443C-96C5-599AEF0DC4E4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k-SK" noProof="0"/>
              <a:t>Pridanie päty</a:t>
            </a:r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0942792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A2141C3-8E08-45CE-A2AC-585831B7C626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sk-SK" noProof="0"/>
              <a:t>Pridanie päty</a:t>
            </a:r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pPr rtl="0"/>
            <a:fld id="{CA8D9AD5-F248-4919-864A-CFD76CC027D6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976207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E975C4-41FE-443C-96C5-599AEF0DC4E4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k-SK" noProof="0"/>
              <a:t>Pridanie päty</a:t>
            </a:r>
            <a:endParaRPr lang="sk-SK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154133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A73D2B-080A-4783-876F-FA1665EA2AB0}" type="datetime1">
              <a:rPr lang="sk-SK" smtClean="0"/>
              <a:t>3. 2. 2022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k-SK"/>
              <a:t>Pridanie päty</a:t>
            </a:r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716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E975C4-41FE-443C-96C5-599AEF0DC4E4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k-SK" noProof="0"/>
              <a:t>Pridanie päty</a:t>
            </a:r>
            <a:endParaRPr lang="sk-SK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2577126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E975C4-41FE-443C-96C5-599AEF0DC4E4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k-SK" noProof="0"/>
              <a:t>Pridanie päty</a:t>
            </a:r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5683608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E975C4-41FE-443C-96C5-599AEF0DC4E4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rtl="0"/>
            <a:r>
              <a:rPr lang="sk-SK" noProof="0"/>
              <a:t>Pridanie päty</a:t>
            </a:r>
            <a:endParaRPr lang="sk-SK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pPr rtl="0"/>
            <a:fld id="{CA8D9AD5-F248-4919-864A-CFD76CC027D6}" type="slidenum">
              <a:rPr lang="sk-SK" noProof="0" smtClean="0"/>
              <a:pPr/>
              <a:t>‹#›</a:t>
            </a:fld>
            <a:endParaRPr lang="sk-SK" noProof="0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6182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4936CEA0-EA82-440B-88EE-22BBF3630343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sk-SK" noProof="0"/>
              <a:t>Pridanie päty</a:t>
            </a:r>
            <a:endParaRPr lang="sk-SK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pPr rtl="0"/>
            <a:fld id="{CA8D9AD5-F248-4919-864A-CFD76CC027D6}" type="slidenum">
              <a:rPr lang="sk-SK" noProof="0" smtClean="0"/>
              <a:t>‹#›</a:t>
            </a:fld>
            <a:endParaRPr lang="sk-SK" noProof="0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1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E975C4-41FE-443C-96C5-599AEF0DC4E4}" type="datetime1">
              <a:rPr lang="sk-SK" noProof="0" smtClean="0"/>
              <a:t>3. 2. 2022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Pridanie päty</a:t>
            </a:r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sk-SK" noProof="0" smtClean="0"/>
              <a:pPr/>
              <a:t>‹#›</a:t>
            </a:fld>
            <a:endParaRPr lang="sk-SK" noProof="0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1220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-SK" dirty="0"/>
              <a:t>Anna Slovenkaiová, Gymnázium, Gelnica, Tercia</a:t>
            </a:r>
            <a:endParaRPr lang="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66A2AF2-4C8E-44F5-A575-A7DF22F98E22}"/>
              </a:ext>
            </a:extLst>
          </p:cNvPr>
          <p:cNvSpPr/>
          <p:nvPr/>
        </p:nvSpPr>
        <p:spPr>
          <a:xfrm>
            <a:off x="2395700" y="2481560"/>
            <a:ext cx="76482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Číselné</a:t>
            </a:r>
            <a:r>
              <a:rPr lang="sk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výrazy</a:t>
            </a:r>
            <a:endParaRPr lang="sk-SK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7C52DCE-7F08-4C21-911C-6596C3055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82" y="3753518"/>
            <a:ext cx="3492118" cy="26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err="1"/>
              <a:t>zVLáDLI</a:t>
            </a:r>
            <a:r>
              <a:rPr lang="sk-SK" dirty="0"/>
              <a:t>  STE  TO!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C6CB2-D704-471A-A6A7-D62859FB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1" y="491093"/>
            <a:ext cx="4229100" cy="1371600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Zopakujme si: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9EDC42-F9E6-4F28-8B74-3850227A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b="1" dirty="0"/>
              <a:t>1,5 + 43 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dirty="0"/>
              <a:t>8,2 . 5 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dirty="0"/>
              <a:t>99 – 4,7 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dirty="0"/>
              <a:t>88 : 0,11 =</a:t>
            </a:r>
          </a:p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5A823E2-08CD-4D88-94EB-B33DE82474C1}"/>
              </a:ext>
            </a:extLst>
          </p:cNvPr>
          <p:cNvSpPr/>
          <p:nvPr/>
        </p:nvSpPr>
        <p:spPr>
          <a:xfrm>
            <a:off x="3174048" y="1862693"/>
            <a:ext cx="2499402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SÚČET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D16B4ABD-D799-4487-9695-C913E45E8B08}"/>
              </a:ext>
            </a:extLst>
          </p:cNvPr>
          <p:cNvSpPr/>
          <p:nvPr/>
        </p:nvSpPr>
        <p:spPr>
          <a:xfrm>
            <a:off x="5864448" y="2781872"/>
            <a:ext cx="2392001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SÚČIN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EDA37097-78A3-4ED9-B8AF-8F2E63488C58}"/>
              </a:ext>
            </a:extLst>
          </p:cNvPr>
          <p:cNvSpPr/>
          <p:nvPr/>
        </p:nvSpPr>
        <p:spPr>
          <a:xfrm>
            <a:off x="3009763" y="3794128"/>
            <a:ext cx="3409524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ROZDIEL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4B1F20B5-9E78-49BB-AB5F-44CF7D90C3CE}"/>
              </a:ext>
            </a:extLst>
          </p:cNvPr>
          <p:cNvSpPr/>
          <p:nvPr/>
        </p:nvSpPr>
        <p:spPr>
          <a:xfrm>
            <a:off x="4643519" y="4806384"/>
            <a:ext cx="2904962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PODIEL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C9310C67-3402-4A53-996C-B6E0528D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634" y="4255793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F466A2-BDF5-4A2A-83B4-28A758BEBB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Čomu hovoríme ČÍSELNÝ VÝRAZ?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80521FAD-3212-49D9-B9F4-D4D3C4981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450307"/>
            <a:ext cx="3585368" cy="3585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69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>
            <a:extLst>
              <a:ext uri="{FF2B5EF4-FFF2-40B4-BE49-F238E27FC236}">
                <a16:creationId xmlns:a16="http://schemas.microsoft.com/office/drawing/2014/main" id="{6B5DADA4-CC70-4C88-AF54-4354D8E6C93E}"/>
              </a:ext>
            </a:extLst>
          </p:cNvPr>
          <p:cNvSpPr/>
          <p:nvPr/>
        </p:nvSpPr>
        <p:spPr>
          <a:xfrm>
            <a:off x="926194" y="2242769"/>
            <a:ext cx="9589406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altLang="sk-SK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Príklad zapísaný pomocou čísel, znakov </a:t>
            </a:r>
            <a:r>
              <a:rPr lang="sk-SK" altLang="sk-SK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počtových operácií </a:t>
            </a:r>
          </a:p>
          <a:p>
            <a:pPr algn="ctr"/>
            <a:r>
              <a:rPr lang="sk-SK" altLang="sk-SK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a </a:t>
            </a:r>
            <a:r>
              <a:rPr lang="sk-SK" altLang="sk-SK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zátvoriek</a:t>
            </a:r>
            <a:r>
              <a:rPr lang="sk-SK" altLang="sk-SK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 nazývame </a:t>
            </a:r>
            <a:r>
              <a:rPr lang="sk-SK" altLang="sk-SK" sz="32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číselný výraz.</a:t>
            </a:r>
          </a:p>
          <a:p>
            <a:pPr algn="ctr"/>
            <a:r>
              <a:rPr lang="sk-SK" altLang="sk-SK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Hodnota číselného výrazu je výsledok príkladu.</a:t>
            </a:r>
            <a:endParaRPr lang="sk-SK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C1B1A00B-4AB1-4B68-BDC7-282D7996B43E}"/>
              </a:ext>
            </a:extLst>
          </p:cNvPr>
          <p:cNvSpPr/>
          <p:nvPr/>
        </p:nvSpPr>
        <p:spPr>
          <a:xfrm>
            <a:off x="778063" y="5034260"/>
            <a:ext cx="748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+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FE58AA97-37AD-4922-83E1-88A822F096F9}"/>
              </a:ext>
            </a:extLst>
          </p:cNvPr>
          <p:cNvSpPr/>
          <p:nvPr/>
        </p:nvSpPr>
        <p:spPr>
          <a:xfrm>
            <a:off x="1677001" y="4500502"/>
            <a:ext cx="46679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-</a:t>
            </a:r>
            <a:endParaRPr lang="sk-SK" sz="6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8F2BF93F-F39E-4E7D-BBAE-512A4882717E}"/>
              </a:ext>
            </a:extLst>
          </p:cNvPr>
          <p:cNvSpPr/>
          <p:nvPr/>
        </p:nvSpPr>
        <p:spPr>
          <a:xfrm>
            <a:off x="653586" y="3854350"/>
            <a:ext cx="4042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:</a:t>
            </a:r>
            <a:endParaRPr lang="sk-SK" sz="6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89733611-14F4-470F-8B43-4F7C09F782B7}"/>
              </a:ext>
            </a:extLst>
          </p:cNvPr>
          <p:cNvSpPr/>
          <p:nvPr/>
        </p:nvSpPr>
        <p:spPr>
          <a:xfrm>
            <a:off x="2519933" y="3715516"/>
            <a:ext cx="4042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  <a:endParaRPr lang="sk-SK" sz="6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A8382627-09A0-4D29-80A4-D7D89A3AE8E7}"/>
              </a:ext>
            </a:extLst>
          </p:cNvPr>
          <p:cNvSpPr/>
          <p:nvPr/>
        </p:nvSpPr>
        <p:spPr>
          <a:xfrm>
            <a:off x="2488037" y="5214461"/>
            <a:ext cx="1021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  )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546878A7-38E3-488E-9A81-549A9DCEDBB4}"/>
              </a:ext>
            </a:extLst>
          </p:cNvPr>
          <p:cNvSpPr/>
          <p:nvPr/>
        </p:nvSpPr>
        <p:spPr>
          <a:xfrm>
            <a:off x="8631320" y="1226403"/>
            <a:ext cx="458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D1D7EE63-8AE0-48DB-A569-AA38C26BD4D1}"/>
              </a:ext>
            </a:extLst>
          </p:cNvPr>
          <p:cNvSpPr/>
          <p:nvPr/>
        </p:nvSpPr>
        <p:spPr>
          <a:xfrm>
            <a:off x="10650740" y="1569303"/>
            <a:ext cx="51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F6F9D5E9-9018-40FB-B7F1-9A64925057ED}"/>
              </a:ext>
            </a:extLst>
          </p:cNvPr>
          <p:cNvSpPr/>
          <p:nvPr/>
        </p:nvSpPr>
        <p:spPr>
          <a:xfrm>
            <a:off x="11143866" y="811083"/>
            <a:ext cx="51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CD4D25B8-C81C-4E50-B7B4-E0DC8AB7C3E5}"/>
              </a:ext>
            </a:extLst>
          </p:cNvPr>
          <p:cNvSpPr/>
          <p:nvPr/>
        </p:nvSpPr>
        <p:spPr>
          <a:xfrm>
            <a:off x="8943700" y="349418"/>
            <a:ext cx="51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1BF52DB3-AE1E-4AA8-A70C-74B669DF959F}"/>
              </a:ext>
            </a:extLst>
          </p:cNvPr>
          <p:cNvSpPr/>
          <p:nvPr/>
        </p:nvSpPr>
        <p:spPr>
          <a:xfrm>
            <a:off x="11138038" y="2442091"/>
            <a:ext cx="51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3995D5D6-80E1-42E3-A902-3E58355BF94D}"/>
              </a:ext>
            </a:extLst>
          </p:cNvPr>
          <p:cNvSpPr/>
          <p:nvPr/>
        </p:nvSpPr>
        <p:spPr>
          <a:xfrm>
            <a:off x="9628477" y="1015305"/>
            <a:ext cx="51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</a:t>
            </a: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49968A51-BADC-461B-B7A3-E79C8DBBA920}"/>
              </a:ext>
            </a:extLst>
          </p:cNvPr>
          <p:cNvSpPr/>
          <p:nvPr/>
        </p:nvSpPr>
        <p:spPr>
          <a:xfrm>
            <a:off x="10307396" y="307538"/>
            <a:ext cx="51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12576E5A-CB2E-41F6-A91F-1D7DF4AF02F7}"/>
              </a:ext>
            </a:extLst>
          </p:cNvPr>
          <p:cNvSpPr/>
          <p:nvPr/>
        </p:nvSpPr>
        <p:spPr>
          <a:xfrm rot="579079">
            <a:off x="824830" y="728984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28 – (5 . 4 + 7)</a:t>
            </a: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A6674A80-85DE-466E-8991-90357B180C2D}"/>
              </a:ext>
            </a:extLst>
          </p:cNvPr>
          <p:cNvSpPr/>
          <p:nvPr/>
        </p:nvSpPr>
        <p:spPr>
          <a:xfrm>
            <a:off x="8388888" y="4962346"/>
            <a:ext cx="3259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16</a:t>
            </a:r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sk-SK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</a:t>
            </a:r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(3 + 2)</a:t>
            </a:r>
          </a:p>
        </p:txBody>
      </p:sp>
    </p:spTree>
    <p:extLst>
      <p:ext uri="{BB962C8B-B14F-4D97-AF65-F5344CB8AC3E}">
        <p14:creationId xmlns:p14="http://schemas.microsoft.com/office/powerpoint/2010/main" val="6532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4DDDA3-1912-41BE-813A-B8673BC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52119"/>
            <a:ext cx="5324475" cy="1371600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sk-SK" dirty="0"/>
              <a:t>Príklad: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31AE733-7832-44C0-A69C-2646C96B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984" y="2850779"/>
            <a:ext cx="8212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28 – (5 . 4 + 7) = </a:t>
            </a:r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28 – 27 </a:t>
            </a:r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</a:t>
            </a:r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5" name="Šípka: nahor 4">
            <a:extLst>
              <a:ext uri="{FF2B5EF4-FFF2-40B4-BE49-F238E27FC236}">
                <a16:creationId xmlns:a16="http://schemas.microsoft.com/office/drawing/2014/main" id="{83C267E0-3F92-436A-AA9D-2A7607D7CBDF}"/>
              </a:ext>
            </a:extLst>
          </p:cNvPr>
          <p:cNvSpPr/>
          <p:nvPr/>
        </p:nvSpPr>
        <p:spPr>
          <a:xfrm>
            <a:off x="3962400" y="3774109"/>
            <a:ext cx="247650" cy="1000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: nahor 5">
            <a:extLst>
              <a:ext uri="{FF2B5EF4-FFF2-40B4-BE49-F238E27FC236}">
                <a16:creationId xmlns:a16="http://schemas.microsoft.com/office/drawing/2014/main" id="{03C8BB4A-6540-48D3-8452-6C2C037D8C93}"/>
              </a:ext>
            </a:extLst>
          </p:cNvPr>
          <p:cNvSpPr/>
          <p:nvPr/>
        </p:nvSpPr>
        <p:spPr>
          <a:xfrm>
            <a:off x="9435078" y="3774108"/>
            <a:ext cx="247650" cy="1000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599EE9B-F9BE-4D84-9CE2-DE8AC8C6EF0C}"/>
              </a:ext>
            </a:extLst>
          </p:cNvPr>
          <p:cNvSpPr/>
          <p:nvPr/>
        </p:nvSpPr>
        <p:spPr>
          <a:xfrm>
            <a:off x="1349832" y="4842575"/>
            <a:ext cx="3919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č</a:t>
            </a:r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íselný výraz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1F3E5CC1-79A2-4EAA-8A4F-9CB179CDD2C7}"/>
              </a:ext>
            </a:extLst>
          </p:cNvPr>
          <p:cNvSpPr/>
          <p:nvPr/>
        </p:nvSpPr>
        <p:spPr>
          <a:xfrm>
            <a:off x="6840009" y="4927816"/>
            <a:ext cx="4698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hodnota</a:t>
            </a:r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výrazu</a:t>
            </a:r>
          </a:p>
        </p:txBody>
      </p:sp>
    </p:spTree>
    <p:extLst>
      <p:ext uri="{BB962C8B-B14F-4D97-AF65-F5344CB8AC3E}">
        <p14:creationId xmlns:p14="http://schemas.microsoft.com/office/powerpoint/2010/main" val="342405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E1637D9C-C6B1-4B68-B62B-13BB5FF8ADFB}"/>
              </a:ext>
            </a:extLst>
          </p:cNvPr>
          <p:cNvSpPr txBox="1">
            <a:spLocks/>
          </p:cNvSpPr>
          <p:nvPr/>
        </p:nvSpPr>
        <p:spPr>
          <a:xfrm>
            <a:off x="1180643" y="537819"/>
            <a:ext cx="9830713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sk-SK" dirty="0"/>
              <a:t>Pri počítaní pamätaj, čo má prednosť:</a:t>
            </a: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3729AA45-FC8A-4393-A157-41365595BFE5}"/>
              </a:ext>
            </a:extLst>
          </p:cNvPr>
          <p:cNvSpPr/>
          <p:nvPr/>
        </p:nvSpPr>
        <p:spPr>
          <a:xfrm>
            <a:off x="1600200" y="2438400"/>
            <a:ext cx="3057525" cy="923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400" b="1" dirty="0"/>
              <a:t>Najprv odstránime </a:t>
            </a:r>
          </a:p>
          <a:p>
            <a:pPr algn="ctr"/>
            <a:r>
              <a:rPr lang="sk-SK" altLang="sk-SK" sz="2400" b="1" dirty="0"/>
              <a:t>okrúhle (  ) zátvorky.</a:t>
            </a:r>
            <a:endParaRPr lang="en-US" altLang="sk-SK" sz="2400" b="1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B2F577F5-550B-418C-86C4-80AEC3B686BB}"/>
              </a:ext>
            </a:extLst>
          </p:cNvPr>
          <p:cNvSpPr/>
          <p:nvPr/>
        </p:nvSpPr>
        <p:spPr>
          <a:xfrm>
            <a:off x="1600199" y="3638550"/>
            <a:ext cx="3057525" cy="9239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400" b="1" dirty="0"/>
              <a:t>Potom odstránime </a:t>
            </a:r>
          </a:p>
          <a:p>
            <a:pPr algn="ctr"/>
            <a:r>
              <a:rPr lang="sk-SK" altLang="sk-SK" sz="2400" b="1" dirty="0"/>
              <a:t>hranaté </a:t>
            </a:r>
            <a:r>
              <a:rPr lang="en-US" altLang="sk-SK" sz="2400" b="1" dirty="0"/>
              <a:t>[ ]</a:t>
            </a:r>
            <a:r>
              <a:rPr lang="sk-SK" altLang="sk-SK" sz="2400" b="1" dirty="0"/>
              <a:t> zátvorky.</a:t>
            </a:r>
            <a:endParaRPr lang="en-US" altLang="sk-SK" sz="2400" b="1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B8305F80-1D13-4348-9A7C-011582BC2113}"/>
              </a:ext>
            </a:extLst>
          </p:cNvPr>
          <p:cNvSpPr/>
          <p:nvPr/>
        </p:nvSpPr>
        <p:spPr>
          <a:xfrm>
            <a:off x="1600198" y="4838700"/>
            <a:ext cx="3057525" cy="92392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100" b="1" dirty="0"/>
              <a:t>Na</a:t>
            </a:r>
            <a:r>
              <a:rPr lang="en-US" altLang="sk-SK" sz="2100" b="1" dirty="0" err="1"/>
              <a:t>koniec</a:t>
            </a:r>
            <a:r>
              <a:rPr lang="sk-SK" altLang="sk-SK" sz="2100" b="1" dirty="0"/>
              <a:t> odstránime </a:t>
            </a:r>
          </a:p>
          <a:p>
            <a:pPr algn="ctr"/>
            <a:r>
              <a:rPr lang="sk-SK" altLang="sk-SK" sz="2100" b="1" dirty="0"/>
              <a:t>m</a:t>
            </a:r>
            <a:r>
              <a:rPr lang="en-US" altLang="sk-SK" sz="2100" b="1" dirty="0"/>
              <a:t>no</a:t>
            </a:r>
            <a:r>
              <a:rPr lang="sk-SK" altLang="sk-SK" sz="2100" b="1" dirty="0" err="1"/>
              <a:t>žinové</a:t>
            </a:r>
            <a:r>
              <a:rPr lang="sk-SK" altLang="sk-SK" sz="2100" b="1" dirty="0"/>
              <a:t> </a:t>
            </a:r>
            <a:r>
              <a:rPr lang="en-US" altLang="sk-SK" sz="2100" b="1" dirty="0"/>
              <a:t>{ }</a:t>
            </a:r>
            <a:r>
              <a:rPr lang="sk-SK" altLang="sk-SK" sz="2100" b="1" dirty="0"/>
              <a:t> zátvorky.</a:t>
            </a:r>
            <a:endParaRPr lang="en-US" altLang="sk-SK" sz="2100" b="1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25A4057F-96C3-4029-9576-E875D70FB451}"/>
              </a:ext>
            </a:extLst>
          </p:cNvPr>
          <p:cNvSpPr/>
          <p:nvPr/>
        </p:nvSpPr>
        <p:spPr>
          <a:xfrm>
            <a:off x="4897465" y="2530376"/>
            <a:ext cx="668268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Zátvorky počítame </a:t>
            </a:r>
          </a:p>
          <a:p>
            <a:pPr algn="ctr"/>
            <a:r>
              <a:rPr lang="sk-SK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vždy ako prvé.</a:t>
            </a:r>
          </a:p>
          <a:p>
            <a:pPr algn="ctr"/>
            <a:r>
              <a:rPr lang="sk-SK" sz="3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Ak máme viac typov zátvoriek,</a:t>
            </a:r>
          </a:p>
          <a:p>
            <a:pPr algn="ctr"/>
            <a:r>
              <a:rPr lang="sk-SK" sz="3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p</a:t>
            </a:r>
            <a:r>
              <a:rPr lang="sk-SK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ostupujeme nasledovne:</a:t>
            </a:r>
          </a:p>
        </p:txBody>
      </p:sp>
    </p:spTree>
    <p:extLst>
      <p:ext uri="{BB962C8B-B14F-4D97-AF65-F5344CB8AC3E}">
        <p14:creationId xmlns:p14="http://schemas.microsoft.com/office/powerpoint/2010/main" val="156841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E1637D9C-C6B1-4B68-B62B-13BB5FF8ADFB}"/>
              </a:ext>
            </a:extLst>
          </p:cNvPr>
          <p:cNvSpPr txBox="1">
            <a:spLocks/>
          </p:cNvSpPr>
          <p:nvPr/>
        </p:nvSpPr>
        <p:spPr>
          <a:xfrm>
            <a:off x="1180643" y="537819"/>
            <a:ext cx="9830713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sk-SK" dirty="0"/>
              <a:t>Pri počítaní pamätaj, čo má prednosť:</a:t>
            </a: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3729AA45-FC8A-4393-A157-41365595BFE5}"/>
              </a:ext>
            </a:extLst>
          </p:cNvPr>
          <p:cNvSpPr/>
          <p:nvPr/>
        </p:nvSpPr>
        <p:spPr>
          <a:xfrm>
            <a:off x="1600200" y="2438400"/>
            <a:ext cx="3057525" cy="923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400" b="1" dirty="0"/>
              <a:t>Najprv odstránime </a:t>
            </a:r>
          </a:p>
          <a:p>
            <a:pPr algn="ctr"/>
            <a:r>
              <a:rPr lang="sk-SK" altLang="sk-SK" sz="2400" b="1" dirty="0"/>
              <a:t>okrúhle (  ) zátvorky.</a:t>
            </a:r>
            <a:endParaRPr lang="en-US" altLang="sk-SK" sz="2400" b="1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B2F577F5-550B-418C-86C4-80AEC3B686BB}"/>
              </a:ext>
            </a:extLst>
          </p:cNvPr>
          <p:cNvSpPr/>
          <p:nvPr/>
        </p:nvSpPr>
        <p:spPr>
          <a:xfrm>
            <a:off x="1600199" y="3638550"/>
            <a:ext cx="3057525" cy="9239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400" b="1" dirty="0"/>
              <a:t>Potom odstránime </a:t>
            </a:r>
          </a:p>
          <a:p>
            <a:pPr algn="ctr"/>
            <a:r>
              <a:rPr lang="sk-SK" altLang="sk-SK" sz="2400" b="1" dirty="0"/>
              <a:t>hranaté </a:t>
            </a:r>
            <a:r>
              <a:rPr lang="en-US" altLang="sk-SK" sz="2400" b="1" dirty="0"/>
              <a:t>[ ]</a:t>
            </a:r>
            <a:r>
              <a:rPr lang="sk-SK" altLang="sk-SK" sz="2400" b="1" dirty="0"/>
              <a:t> zátvorky.</a:t>
            </a:r>
            <a:endParaRPr lang="en-US" altLang="sk-SK" sz="2400" b="1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B8305F80-1D13-4348-9A7C-011582BC2113}"/>
              </a:ext>
            </a:extLst>
          </p:cNvPr>
          <p:cNvSpPr/>
          <p:nvPr/>
        </p:nvSpPr>
        <p:spPr>
          <a:xfrm>
            <a:off x="1600198" y="4838700"/>
            <a:ext cx="3057525" cy="92392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100" b="1" dirty="0"/>
              <a:t>Na</a:t>
            </a:r>
            <a:r>
              <a:rPr lang="en-US" altLang="sk-SK" sz="2100" b="1" dirty="0" err="1"/>
              <a:t>koniec</a:t>
            </a:r>
            <a:r>
              <a:rPr lang="sk-SK" altLang="sk-SK" sz="2100" b="1" dirty="0"/>
              <a:t> odstránime </a:t>
            </a:r>
          </a:p>
          <a:p>
            <a:pPr algn="ctr"/>
            <a:r>
              <a:rPr lang="sk-SK" altLang="sk-SK" sz="2100" b="1" dirty="0"/>
              <a:t>m</a:t>
            </a:r>
            <a:r>
              <a:rPr lang="en-US" altLang="sk-SK" sz="2100" b="1" dirty="0"/>
              <a:t>no</a:t>
            </a:r>
            <a:r>
              <a:rPr lang="sk-SK" altLang="sk-SK" sz="2100" b="1" dirty="0" err="1"/>
              <a:t>žinové</a:t>
            </a:r>
            <a:r>
              <a:rPr lang="sk-SK" altLang="sk-SK" sz="2100" b="1" dirty="0"/>
              <a:t> </a:t>
            </a:r>
            <a:r>
              <a:rPr lang="en-US" altLang="sk-SK" sz="2100" b="1" dirty="0"/>
              <a:t>{ }</a:t>
            </a:r>
            <a:r>
              <a:rPr lang="sk-SK" altLang="sk-SK" sz="2100" b="1" dirty="0"/>
              <a:t> zátvorky.</a:t>
            </a:r>
            <a:endParaRPr lang="en-US" altLang="sk-SK" sz="21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ED164A5E-03AF-481B-99BE-9EB7DA8345A7}"/>
              </a:ext>
            </a:extLst>
          </p:cNvPr>
          <p:cNvSpPr/>
          <p:nvPr/>
        </p:nvSpPr>
        <p:spPr>
          <a:xfrm>
            <a:off x="5216583" y="2254031"/>
            <a:ext cx="60372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[ 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(14 + 7) – 1 </a:t>
            </a:r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(9 – 5) </a:t>
            </a:r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8 =</a:t>
            </a:r>
            <a:endParaRPr lang="sk-SK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FC1E8E3-7735-4BE4-BC88-E96CE8A86C2C}"/>
              </a:ext>
            </a:extLst>
          </p:cNvPr>
          <p:cNvSpPr/>
          <p:nvPr/>
        </p:nvSpPr>
        <p:spPr>
          <a:xfrm>
            <a:off x="5933125" y="3105834"/>
            <a:ext cx="4604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[ 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(21) – 1 </a:t>
            </a:r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(4) </a:t>
            </a:r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8 =</a:t>
            </a:r>
            <a:endParaRPr lang="sk-SK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757DD3CA-0BFB-4F48-8A3A-E651DCFCF39C}"/>
              </a:ext>
            </a:extLst>
          </p:cNvPr>
          <p:cNvSpPr/>
          <p:nvPr/>
        </p:nvSpPr>
        <p:spPr>
          <a:xfrm>
            <a:off x="6459711" y="3873966"/>
            <a:ext cx="35509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[ 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(4) </a:t>
            </a:r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8 =</a:t>
            </a:r>
            <a:endParaRPr lang="sk-SK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08196AD2-AF92-495B-A286-4A8957F53D94}"/>
              </a:ext>
            </a:extLst>
          </p:cNvPr>
          <p:cNvSpPr/>
          <p:nvPr/>
        </p:nvSpPr>
        <p:spPr>
          <a:xfrm>
            <a:off x="6938207" y="4632573"/>
            <a:ext cx="25939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en-US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r>
              <a:rPr lang="sk-SK" altLang="sk-SK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8 = 40</a:t>
            </a:r>
            <a:endParaRPr lang="sk-SK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id="{763677C6-F01C-412A-AC76-891C900523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5" y="5172075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E1637D9C-C6B1-4B68-B62B-13BB5FF8ADFB}"/>
              </a:ext>
            </a:extLst>
          </p:cNvPr>
          <p:cNvSpPr txBox="1">
            <a:spLocks/>
          </p:cNvSpPr>
          <p:nvPr/>
        </p:nvSpPr>
        <p:spPr>
          <a:xfrm>
            <a:off x="1180643" y="537819"/>
            <a:ext cx="9830713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sk-SK" dirty="0"/>
              <a:t>Pri počítaní pamätaj, čo má prednosť:</a:t>
            </a: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3729AA45-FC8A-4393-A157-41365595BFE5}"/>
              </a:ext>
            </a:extLst>
          </p:cNvPr>
          <p:cNvSpPr/>
          <p:nvPr/>
        </p:nvSpPr>
        <p:spPr>
          <a:xfrm>
            <a:off x="1600200" y="2438400"/>
            <a:ext cx="3057525" cy="923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400" b="1" dirty="0"/>
              <a:t>1. ZÁTVORKY</a:t>
            </a:r>
            <a:endParaRPr lang="en-US" altLang="sk-SK" sz="2400" b="1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B2F577F5-550B-418C-86C4-80AEC3B686BB}"/>
              </a:ext>
            </a:extLst>
          </p:cNvPr>
          <p:cNvSpPr/>
          <p:nvPr/>
        </p:nvSpPr>
        <p:spPr>
          <a:xfrm>
            <a:off x="1600199" y="3638550"/>
            <a:ext cx="3057525" cy="9239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400" b="1" dirty="0"/>
              <a:t>2. NÁSOBENIE A DELENIE</a:t>
            </a:r>
            <a:endParaRPr lang="en-US" altLang="sk-SK" sz="2400" b="1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B8305F80-1D13-4348-9A7C-011582BC2113}"/>
              </a:ext>
            </a:extLst>
          </p:cNvPr>
          <p:cNvSpPr/>
          <p:nvPr/>
        </p:nvSpPr>
        <p:spPr>
          <a:xfrm>
            <a:off x="1600198" y="4838700"/>
            <a:ext cx="3057525" cy="92392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400" b="1" dirty="0"/>
              <a:t>3. SČITOVANIE A ODČITOVANIE</a:t>
            </a:r>
            <a:endParaRPr lang="en-US" altLang="sk-SK" sz="2400" b="1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25A4057F-96C3-4029-9576-E875D70FB451}"/>
              </a:ext>
            </a:extLst>
          </p:cNvPr>
          <p:cNvSpPr/>
          <p:nvPr/>
        </p:nvSpPr>
        <p:spPr>
          <a:xfrm>
            <a:off x="4922104" y="2900362"/>
            <a:ext cx="6817187" cy="2308324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Keď vypočítame vnútro zátvoriek,</a:t>
            </a:r>
          </a:p>
          <a:p>
            <a:pPr algn="ctr"/>
            <a:r>
              <a:rPr lang="sk-SK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násobíme a delíme.</a:t>
            </a:r>
          </a:p>
          <a:p>
            <a:pPr algn="ctr"/>
            <a:r>
              <a:rPr lang="sk-SK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Nakoniec príde na rad </a:t>
            </a:r>
          </a:p>
          <a:p>
            <a:pPr algn="ctr"/>
            <a:r>
              <a:rPr lang="sk-SK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</a:t>
            </a:r>
            <a:r>
              <a:rPr lang="sk-SK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čitovanie </a:t>
            </a:r>
            <a:r>
              <a:rPr lang="sk-SK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 odčitovanie.</a:t>
            </a:r>
            <a:endParaRPr lang="sk-SK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564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Zástupný objekt pre obsah 28">
            <a:extLst>
              <a:ext uri="{FF2B5EF4-FFF2-40B4-BE49-F238E27FC236}">
                <a16:creationId xmlns:a16="http://schemas.microsoft.com/office/drawing/2014/main" id="{715AE99C-3DD1-40D6-BB95-6873E537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34" y="3042248"/>
            <a:ext cx="2409460" cy="2037089"/>
          </a:xfrm>
          <a:solidFill>
            <a:srgbClr val="E7E0C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27" name="Obdĺžnik 26">
            <a:extLst>
              <a:ext uri="{FF2B5EF4-FFF2-40B4-BE49-F238E27FC236}">
                <a16:creationId xmlns:a16="http://schemas.microsoft.com/office/drawing/2014/main" id="{115B8BCA-24FC-4029-A0FC-107E883E176F}"/>
              </a:ext>
            </a:extLst>
          </p:cNvPr>
          <p:cNvSpPr/>
          <p:nvPr/>
        </p:nvSpPr>
        <p:spPr>
          <a:xfrm>
            <a:off x="8372151" y="1351298"/>
            <a:ext cx="2694201" cy="50513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98F932-5454-400C-964B-C4414B11340B}"/>
              </a:ext>
            </a:extLst>
          </p:cNvPr>
          <p:cNvSpPr txBox="1">
            <a:spLocks/>
          </p:cNvSpPr>
          <p:nvPr/>
        </p:nvSpPr>
        <p:spPr>
          <a:xfrm>
            <a:off x="5581194" y="442944"/>
            <a:ext cx="6169190" cy="908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sk-SK" dirty="0"/>
              <a:t>Precvič si nové učivo: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A292AAE-52FD-48D2-9F43-4A4BD593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72644"/>
            <a:ext cx="3295650" cy="937869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sk-SK" sz="20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Zapíš ako číselný výraz a vypočítaj jeho hodnotu:</a:t>
            </a:r>
            <a:endParaRPr lang="sk-SK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98DB8411-6904-4E2C-BDAF-3D3F2C7922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799" y="1510513"/>
                <a:ext cx="6029325" cy="4904543"/>
              </a:xfrm>
            </p:spPr>
            <p:txBody>
              <a:bodyPr>
                <a:normAutofit/>
              </a:bodyPr>
              <a:lstStyle/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a/ súčet čísel ( - 15,8) a (-3,9)</a:t>
                </a:r>
                <a:endParaRPr lang="sk-SK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b/ súčin čísel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sk-SK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(- 6)</a:t>
                </a:r>
                <a:endParaRPr lang="sk-SK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c/ podiel čísel  </a:t>
                </a:r>
                <a:r>
                  <a:rPr lang="sk-SK" sz="2000" b="1" dirty="0"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a 15</a:t>
                </a:r>
                <a:endParaRPr lang="sk-SK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d/ trojnásobok čísla ( -2,7)</a:t>
                </a:r>
                <a:endParaRPr lang="sk-SK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e/ štvrtina čísla 280</a:t>
                </a:r>
                <a:endParaRPr lang="sk-SK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f/ rozdiel súčtu a súčinu čísel 0,4 a (-10)</a:t>
                </a:r>
                <a:endParaRPr lang="sk-SK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g/ päťnásobok súčtu čísel (-1,6) a 1,5</a:t>
                </a:r>
                <a:endParaRPr lang="sk-SK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sk-SK" sz="2000" b="1" dirty="0"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h/ tretina rozdielu čísel 77 a (-823)</a:t>
                </a:r>
                <a:endParaRPr lang="sk-SK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98DB8411-6904-4E2C-BDAF-3D3F2C792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799" y="1510513"/>
                <a:ext cx="6029325" cy="4904543"/>
              </a:xfrm>
              <a:blipFill>
                <a:blip r:embed="rId3"/>
                <a:stretch>
                  <a:fillRect l="-2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>
            <a:extLst>
              <a:ext uri="{FF2B5EF4-FFF2-40B4-BE49-F238E27FC236}">
                <a16:creationId xmlns:a16="http://schemas.microsoft.com/office/drawing/2014/main" id="{B3451966-DDD6-4211-ABE2-38A770924CAF}"/>
              </a:ext>
            </a:extLst>
          </p:cNvPr>
          <p:cNvSpPr/>
          <p:nvPr/>
        </p:nvSpPr>
        <p:spPr>
          <a:xfrm>
            <a:off x="8417294" y="1460666"/>
            <a:ext cx="13019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- 19,7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81DB0849-B82F-4355-A2DD-9538BEA618A9}"/>
                  </a:ext>
                </a:extLst>
              </p:cNvPr>
              <p:cNvSpPr/>
              <p:nvPr/>
            </p:nvSpPr>
            <p:spPr>
              <a:xfrm>
                <a:off x="9796817" y="1969868"/>
                <a:ext cx="708848" cy="98148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sk-SK" sz="40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4000" b="1" i="1" cap="none" spc="0" smtClean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4000" b="1" i="1" cap="none" spc="0" smtClean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k-SK" sz="4000" b="1" i="1" cap="none" spc="0" smtClean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sk-SK" sz="40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81DB0849-B82F-4355-A2DD-9538BEA61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817" y="1969868"/>
                <a:ext cx="708848" cy="981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ĺžnik 8">
            <a:extLst>
              <a:ext uri="{FF2B5EF4-FFF2-40B4-BE49-F238E27FC236}">
                <a16:creationId xmlns:a16="http://schemas.microsoft.com/office/drawing/2014/main" id="{8EF10BCC-201B-4B0F-BA83-D3FFCE480BCB}"/>
              </a:ext>
            </a:extLst>
          </p:cNvPr>
          <p:cNvSpPr/>
          <p:nvPr/>
        </p:nvSpPr>
        <p:spPr>
          <a:xfrm>
            <a:off x="8735489" y="2740487"/>
            <a:ext cx="665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30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7CB71DA9-61D0-494E-8B55-F37812048B6F}"/>
              </a:ext>
            </a:extLst>
          </p:cNvPr>
          <p:cNvSpPr/>
          <p:nvPr/>
        </p:nvSpPr>
        <p:spPr>
          <a:xfrm>
            <a:off x="9620486" y="3180846"/>
            <a:ext cx="10615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- 8,1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827CFAC3-CF00-4323-B15A-B90B13EEE99F}"/>
              </a:ext>
            </a:extLst>
          </p:cNvPr>
          <p:cNvSpPr/>
          <p:nvPr/>
        </p:nvSpPr>
        <p:spPr>
          <a:xfrm>
            <a:off x="8764987" y="3736990"/>
            <a:ext cx="665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70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6D29A9AD-EDD3-42F8-81AD-55998A61CBBE}"/>
              </a:ext>
            </a:extLst>
          </p:cNvPr>
          <p:cNvSpPr/>
          <p:nvPr/>
        </p:nvSpPr>
        <p:spPr>
          <a:xfrm>
            <a:off x="9583617" y="4426960"/>
            <a:ext cx="10983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- 5,6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92DD94C0-DC1F-4DF6-B189-7E2807CB5542}"/>
              </a:ext>
            </a:extLst>
          </p:cNvPr>
          <p:cNvSpPr/>
          <p:nvPr/>
        </p:nvSpPr>
        <p:spPr>
          <a:xfrm>
            <a:off x="8519083" y="5043391"/>
            <a:ext cx="10983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- 0,5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ACC0DCFB-1FCC-459E-8A25-BE9548184C6E}"/>
              </a:ext>
            </a:extLst>
          </p:cNvPr>
          <p:cNvSpPr/>
          <p:nvPr/>
        </p:nvSpPr>
        <p:spPr>
          <a:xfrm>
            <a:off x="9853629" y="5707170"/>
            <a:ext cx="9060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300</a:t>
            </a:r>
            <a:endParaRPr lang="sk-SK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51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9" grpId="0"/>
      <p:bldP spid="11" grpId="0"/>
      <p:bldP spid="12" grpId="0"/>
      <p:bldP spid="13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Motív balíka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238</TotalTime>
  <Words>337</Words>
  <Application>Microsoft Office PowerPoint</Application>
  <PresentationFormat>Širokouhlá</PresentationFormat>
  <Paragraphs>84</Paragraphs>
  <Slides>10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Comic Sans MS</vt:lpstr>
      <vt:lpstr>Garamond</vt:lpstr>
      <vt:lpstr>Ink Free</vt:lpstr>
      <vt:lpstr>Savon</vt:lpstr>
      <vt:lpstr>Prezentácia programu PowerPoint</vt:lpstr>
      <vt:lpstr>Zopakujme si:</vt:lpstr>
      <vt:lpstr>Čomu hovoríme ČÍSELNÝ VÝRAZ?</vt:lpstr>
      <vt:lpstr>Prezentácia programu PowerPoint</vt:lpstr>
      <vt:lpstr>Príklad:</vt:lpstr>
      <vt:lpstr>Prezentácia programu PowerPoint</vt:lpstr>
      <vt:lpstr>Prezentácia programu PowerPoint</vt:lpstr>
      <vt:lpstr>Prezentácia programu PowerPoint</vt:lpstr>
      <vt:lpstr>Zapíš ako číselný výraz a vypočítaj jeho hodnotu:</vt:lpstr>
      <vt:lpstr>zVLáDLI  STE  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Slovenkaiová</dc:creator>
  <cp:lastModifiedBy>Slovenkaiová</cp:lastModifiedBy>
  <cp:revision>5</cp:revision>
  <dcterms:created xsi:type="dcterms:W3CDTF">2022-01-23T16:03:54Z</dcterms:created>
  <dcterms:modified xsi:type="dcterms:W3CDTF">2022-02-03T08:29:20Z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