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FA8876-955D-4041-AD8A-0E88365A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EA10A7-4D46-41A6-9326-2CE29B723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D9B3A6-774E-482C-A60D-4DFC9CAA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630D1F-016C-4416-98A5-3E159867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5543FBC-BF69-4D15-BC35-27B795C2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7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A6F37E-BE35-44E6-B5FC-6D3FD620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9A3BC47-6D83-4958-B487-8CB77060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3AE9AD5-5705-4BF2-9C0E-BA5ABF78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D02A10-C649-45D5-8F32-60CA20D9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6C3979C-82B6-4641-B096-2EB2D212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85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DBED5B2-298C-4F0F-92B7-3BFB5FA71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5A4DF28B-46AE-4B1F-9C67-601694C3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75664B-1F8A-45E7-A3B5-9E149A49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50C80C3-C40A-4AE2-BCE3-4C3550F7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C59794-78A5-45FA-BBA7-E53453B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3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2A720D-D32D-41AD-B3B5-24129939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30CBC8-6F77-437E-925E-9042B79A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BA8BF12-1C97-4A4C-9988-45596C48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74B47EF-7C1C-4CE2-8C5E-2A765944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9BB6162-98E8-4596-8286-3DD277C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31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D328C0-7D7F-4B5A-8B92-2651F8D8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B559F10-786A-4FDE-BF10-1B9B06FF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8794E9A-F9B7-4FE6-ABE7-EDCED442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74CF06-CBD7-4798-9D36-C2997950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B6C242-BE82-4EF7-8DC9-77920405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398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D34DC-F351-41C5-B8EA-817C99BA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5E2B54-96AC-4CC2-ABF9-13C50B9D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07420AA-C7C8-417B-A89A-E6F3BE29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064254F-DBF5-48A2-AA84-EFA80C3E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B4BD61B-6926-4F23-B6A9-8FCDFFC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F1408B-00C6-4594-88DF-302FB428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35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AB9EBD-CEE7-4E75-AD5D-93E07631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A13EC01-9A23-49C7-A864-A68AED9C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E65D0F-7E96-48B5-B1FE-3F7A2CD0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541BDAC-3508-4551-950A-D585018A7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9AA6FAE-1332-4E87-8036-0240044B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41A5EC6-5CA7-4283-9EF0-B07AE842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76FABE4-7457-4B6F-ACE7-E2352D8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CCB868E-34DD-4585-A27B-9A0AF34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79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E81B65-3E0E-47B9-80A1-D70C432E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96F28F2-75B2-45EA-A1A1-7698E701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19B58A5-F539-4608-9C45-394883FF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7E088F2-44F8-4861-A8A0-3B5254D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90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883826D-AD03-448C-98CF-F24AFDB1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BE01A96-2698-4F76-B40F-E0C0EA49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146F15-6E65-476E-8720-D89834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69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09A22D-CBF1-45EB-8CED-E9CF366D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06F646-4FF8-4C25-9A9F-77211D2F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14D2E86A-B30A-4DCC-9D47-F919AD18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2FBC92-1426-45D6-B345-4A8B7444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64C1BD5-A742-4677-A5DE-B0E31845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F297EAE-F22F-417D-BA41-AC379B2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10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42D29-CAC1-45F6-B788-5DA57764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22CB47A-177F-45A7-A417-FF110F96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314E22D-E45B-44FC-8650-5B7378AF8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3D78653-40E9-4DF4-8495-D94C5A08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2393ED3-DFFF-4A7B-80D5-D130FDE1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40A68C7-EDA2-408D-A9B3-1026ED94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73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3F0662A-76B1-4718-91EE-8C1FEFC4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3BD5C1C-9EFA-44E7-9707-0775183C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92F4E4A-412D-49EB-8263-0D933E1C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0282-C3FA-4AAD-9B7E-DA993E02C137}" type="datetimeFigureOut">
              <a:rPr lang="sk-SK" smtClean="0"/>
              <a:t>25. 5. 2022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4727163-1EBC-4AD8-B05F-E4A128126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0F11A5-2C16-4C73-BC94-442275A5B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931E-BD42-41A3-B418-0E5B008BA49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70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3B0B3-1125-46FA-9A18-0C34256B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884FC4-9953-496F-B735-E42F6D472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39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803225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1:</a:t>
            </a:r>
            <a:br>
              <a:rPr lang="sk-SK" dirty="0"/>
            </a:br>
            <a:r>
              <a:rPr lang="sk-SK" sz="3600" b="1" dirty="0"/>
              <a:t>Aká je pravdepodobnosť, že si z balíčka sedmových kariet vytiahneme kráľa?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1912776"/>
            <a:ext cx="12081588" cy="4786604"/>
          </a:xfrm>
        </p:spPr>
        <p:txBody>
          <a:bodyPr>
            <a:normAutofit/>
          </a:bodyPr>
          <a:lstStyle/>
          <a:p>
            <a:r>
              <a:rPr lang="sk-SK" sz="4000" b="1" dirty="0"/>
              <a:t>Riešenie:</a:t>
            </a:r>
          </a:p>
          <a:p>
            <a:pPr marL="0" indent="0">
              <a:buNone/>
            </a:pPr>
            <a:r>
              <a:rPr lang="sk-SK" sz="4000" dirty="0"/>
              <a:t> </a:t>
            </a:r>
            <a:r>
              <a:rPr lang="sk-SK" sz="4000" dirty="0">
                <a:highlight>
                  <a:srgbClr val="FFFF00"/>
                </a:highlight>
              </a:rPr>
              <a:t>P(A) = 𝑚 : 𝑛 =</a:t>
            </a:r>
          </a:p>
          <a:p>
            <a:pPr marL="0" indent="0">
              <a:buNone/>
            </a:pPr>
            <a:r>
              <a:rPr lang="sk-SK" sz="4000" dirty="0"/>
              <a:t>= </a:t>
            </a:r>
            <a:r>
              <a:rPr lang="sk-SK" sz="4000" dirty="0">
                <a:highlight>
                  <a:srgbClr val="00FFFF"/>
                </a:highlight>
              </a:rPr>
              <a:t>𝑝𝑜č𝑒𝑡 𝑝𝑟𝑖𝑎𝑧𝑛𝑖𝑣ý𝑐ℎ 𝑚𝑜ž𝑛𝑜𝑠𝑡í </a:t>
            </a:r>
            <a:r>
              <a:rPr lang="sk-SK" sz="4000" dirty="0"/>
              <a:t>: </a:t>
            </a:r>
            <a:r>
              <a:rPr lang="sk-SK" sz="4000" dirty="0">
                <a:highlight>
                  <a:srgbClr val="00FF00"/>
                </a:highlight>
              </a:rPr>
              <a:t>𝑝𝑜č𝑒𝑡 𝑣š𝑒𝑡𝑘ý𝑐ℎ 𝑚𝑜ž𝑛𝑜𝑠𝑡í </a:t>
            </a:r>
            <a:r>
              <a:rPr lang="sk-SK" sz="4000" dirty="0"/>
              <a:t>= </a:t>
            </a:r>
          </a:p>
          <a:p>
            <a:pPr marL="0" indent="0">
              <a:buNone/>
            </a:pPr>
            <a:r>
              <a:rPr lang="sk-SK" sz="4000" dirty="0">
                <a:highlight>
                  <a:srgbClr val="00FFFF"/>
                </a:highlight>
              </a:rPr>
              <a:t>𝑣𝑦𝑡𝑖𝑎ℎ𝑛𝑒𝑚𝑒 𝑛𝑖𝑒𝑘𝑡𝑜𝑟</a:t>
            </a:r>
            <a:r>
              <a:rPr lang="sk-SK" sz="4000" dirty="0" err="1">
                <a:highlight>
                  <a:srgbClr val="00FFFF"/>
                </a:highlight>
              </a:rPr>
              <a:t>éℎ</a:t>
            </a:r>
            <a:r>
              <a:rPr lang="sk-SK" sz="4000" dirty="0">
                <a:highlight>
                  <a:srgbClr val="00FFFF"/>
                </a:highlight>
              </a:rPr>
              <a:t>𝑜 𝑘𝑟</a:t>
            </a:r>
            <a:r>
              <a:rPr lang="sk-SK" sz="4000" dirty="0" err="1">
                <a:highlight>
                  <a:srgbClr val="00FFFF"/>
                </a:highlight>
              </a:rPr>
              <a:t>áľa</a:t>
            </a:r>
            <a:r>
              <a:rPr lang="sk-SK" sz="4000" dirty="0">
                <a:highlight>
                  <a:srgbClr val="00FFFF"/>
                </a:highlight>
              </a:rPr>
              <a:t>  </a:t>
            </a:r>
            <a:r>
              <a:rPr lang="sk-SK" sz="4000" dirty="0"/>
              <a:t>: </a:t>
            </a:r>
            <a:r>
              <a:rPr lang="sk-SK" sz="4000" dirty="0">
                <a:highlight>
                  <a:srgbClr val="00FF00"/>
                </a:highlight>
              </a:rPr>
              <a:t>ℎ𝑜𝑐𝑖𝑘𝑡𝑜𝑟á 𝑘𝑎𝑟𝑡𝑎 </a:t>
            </a:r>
            <a:r>
              <a:rPr lang="sk-SK" sz="4000" dirty="0"/>
              <a:t>= </a:t>
            </a:r>
          </a:p>
          <a:p>
            <a:pPr marL="0" indent="0">
              <a:buNone/>
            </a:pPr>
            <a:r>
              <a:rPr lang="sk-SK" sz="4000" dirty="0"/>
              <a:t>= </a:t>
            </a:r>
            <a:r>
              <a:rPr lang="sk-SK" sz="4000" dirty="0">
                <a:highlight>
                  <a:srgbClr val="00FFFF"/>
                </a:highlight>
              </a:rPr>
              <a:t>4</a:t>
            </a:r>
            <a:r>
              <a:rPr lang="sk-SK" sz="4000" dirty="0"/>
              <a:t> : </a:t>
            </a:r>
            <a:r>
              <a:rPr lang="sk-SK" sz="4000" dirty="0">
                <a:highlight>
                  <a:srgbClr val="00FF00"/>
                </a:highlight>
              </a:rPr>
              <a:t>32</a:t>
            </a:r>
            <a:r>
              <a:rPr lang="sk-SK" sz="4000" dirty="0"/>
              <a:t> = 1 : 8 = 0,125 = 12,5%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7895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803225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2:</a:t>
            </a:r>
            <a:br>
              <a:rPr lang="sk-SK" dirty="0"/>
            </a:br>
            <a:r>
              <a:rPr lang="sk-SK" sz="3600" b="1" dirty="0"/>
              <a:t>Hádžeme jednou hracou kockou. Vypočítajte pravdepodobnosť,  že padne nepárne číslo.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" y="2537927"/>
            <a:ext cx="10515600" cy="3573722"/>
          </a:xfrm>
        </p:spPr>
        <p:txBody>
          <a:bodyPr>
            <a:normAutofit/>
          </a:bodyPr>
          <a:lstStyle/>
          <a:p>
            <a:r>
              <a:rPr lang="sk-SK" sz="4300" b="1" dirty="0"/>
              <a:t>Riešenie:</a:t>
            </a:r>
          </a:p>
          <a:p>
            <a:pPr marL="0" indent="0">
              <a:buNone/>
            </a:pPr>
            <a:r>
              <a:rPr lang="sk-SK" sz="3600" dirty="0">
                <a:highlight>
                  <a:srgbClr val="FFFF00"/>
                </a:highlight>
              </a:rPr>
              <a:t>P(A)  = 𝑚 : 𝑛 = </a:t>
            </a:r>
          </a:p>
          <a:p>
            <a:pPr marL="0" indent="0">
              <a:buNone/>
            </a:pPr>
            <a:r>
              <a:rPr lang="sk-SK" sz="3600" dirty="0"/>
              <a:t>𝑝𝑜č𝑒𝑡 𝑝𝑟𝑖𝑎𝑧𝑛𝑖𝑣ý𝑐ℎ 𝑚𝑜ž𝑛𝑜𝑠𝑡í 𝑝𝑜č𝑒𝑡 : 𝑣š𝑒𝑡𝑘ý𝑐ℎ 𝑚𝑜ž𝑛𝑜𝑠𝑡í =</a:t>
            </a:r>
          </a:p>
          <a:p>
            <a:pPr marL="0" indent="0">
              <a:buNone/>
            </a:pPr>
            <a:r>
              <a:rPr lang="sk-SK" sz="3600" dirty="0"/>
              <a:t>𝑝𝑎𝑑𝑛𝑒 1,3 𝑎𝑙𝑒𝑏𝑜 5 𝑝𝑎𝑑𝑛𝑒 : 1,2,3,4,5,6 = 3: 6 = 1 : 2 = 0,5 = 50%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DC287F-71BC-41D8-939C-512C7F94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78" y="1446245"/>
            <a:ext cx="2663889" cy="26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C3183A1-D155-4163-8404-5E28ED6C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37" b="10080"/>
          <a:stretch/>
        </p:blipFill>
        <p:spPr>
          <a:xfrm>
            <a:off x="1660849" y="29657"/>
            <a:ext cx="8500188" cy="67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803225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3:</a:t>
            </a:r>
            <a:br>
              <a:rPr lang="sk-SK" dirty="0"/>
            </a:br>
            <a:r>
              <a:rPr lang="sk-SK" sz="3600" b="1" dirty="0"/>
              <a:t>Hádžeme jednou hracou kockou. Vypočítajte pravdepodobnosť,  že padne číslo väčšie ako 4. 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2" y="2323272"/>
            <a:ext cx="11907417" cy="4450751"/>
          </a:xfrm>
        </p:spPr>
        <p:txBody>
          <a:bodyPr>
            <a:normAutofit/>
          </a:bodyPr>
          <a:lstStyle/>
          <a:p>
            <a:r>
              <a:rPr lang="sk-SK" sz="4300" b="1" dirty="0"/>
              <a:t>Riešenie:</a:t>
            </a:r>
          </a:p>
          <a:p>
            <a:pPr marL="0" indent="0">
              <a:buNone/>
            </a:pPr>
            <a:r>
              <a:rPr lang="sk-SK" dirty="0"/>
              <a:t> </a:t>
            </a:r>
            <a:endParaRPr lang="sk-SK" sz="3600" dirty="0"/>
          </a:p>
          <a:p>
            <a:pPr marL="0" indent="0">
              <a:buNone/>
            </a:pPr>
            <a:r>
              <a:rPr lang="sk-SK" sz="3600" dirty="0">
                <a:highlight>
                  <a:srgbClr val="FFFF00"/>
                </a:highlight>
              </a:rPr>
              <a:t>P(A)  = 𝑚 : 𝑛 </a:t>
            </a:r>
            <a:r>
              <a:rPr lang="sk-SK" sz="3600" dirty="0"/>
              <a:t>= </a:t>
            </a:r>
          </a:p>
          <a:p>
            <a:pPr marL="0" indent="0">
              <a:buNone/>
            </a:pPr>
            <a:r>
              <a:rPr lang="sk-SK" sz="3600" dirty="0">
                <a:highlight>
                  <a:srgbClr val="00FF00"/>
                </a:highlight>
              </a:rPr>
              <a:t>𝑝𝑜č𝑒𝑡 𝑝𝑟𝑖𝑎𝑧𝑛𝑖𝑣ý𝑐ℎ 𝑚𝑜ž𝑛𝑜𝑠𝑡í  </a:t>
            </a:r>
            <a:r>
              <a:rPr lang="sk-SK" sz="3600" dirty="0"/>
              <a:t>: </a:t>
            </a:r>
            <a:r>
              <a:rPr lang="sk-SK" sz="3600" dirty="0">
                <a:highlight>
                  <a:srgbClr val="00FFFF"/>
                </a:highlight>
              </a:rPr>
              <a:t>𝑝𝑜č𝑒𝑡 𝑣š𝑒𝑡𝑘ý𝑐ℎ 𝑚𝑜ž𝑛𝑜𝑠𝑡í </a:t>
            </a:r>
            <a:r>
              <a:rPr lang="sk-SK" sz="3600" dirty="0"/>
              <a:t>= </a:t>
            </a:r>
          </a:p>
          <a:p>
            <a:pPr marL="0" indent="0">
              <a:buNone/>
            </a:pPr>
            <a:r>
              <a:rPr lang="sk-SK" sz="3600" dirty="0">
                <a:highlight>
                  <a:srgbClr val="00FF00"/>
                </a:highlight>
              </a:rPr>
              <a:t>𝑝𝑎𝑑𝑛𝑒 5 𝑎𝑙𝑒𝑏𝑜 6 </a:t>
            </a:r>
            <a:r>
              <a:rPr lang="sk-SK" sz="3600" dirty="0"/>
              <a:t>: </a:t>
            </a:r>
            <a:r>
              <a:rPr lang="sk-SK" sz="3600" dirty="0">
                <a:highlight>
                  <a:srgbClr val="00FFFF"/>
                </a:highlight>
              </a:rPr>
              <a:t>1,2,3,4,5,6 </a:t>
            </a:r>
          </a:p>
          <a:p>
            <a:pPr marL="0" indent="0">
              <a:buNone/>
            </a:pPr>
            <a:r>
              <a:rPr lang="sk-SK" sz="3600" dirty="0"/>
              <a:t>= </a:t>
            </a:r>
            <a:r>
              <a:rPr lang="sk-SK" sz="3600" dirty="0">
                <a:highlight>
                  <a:srgbClr val="00FF00"/>
                </a:highlight>
              </a:rPr>
              <a:t>2</a:t>
            </a:r>
            <a:r>
              <a:rPr lang="sk-SK" sz="3600" dirty="0"/>
              <a:t>: </a:t>
            </a:r>
            <a:r>
              <a:rPr lang="sk-SK" sz="3600" dirty="0">
                <a:highlight>
                  <a:srgbClr val="00FFFF"/>
                </a:highlight>
              </a:rPr>
              <a:t>6</a:t>
            </a:r>
            <a:r>
              <a:rPr lang="sk-SK" sz="3600" dirty="0"/>
              <a:t> = </a:t>
            </a:r>
            <a:r>
              <a:rPr lang="sk-SK" sz="3600" dirty="0">
                <a:highlight>
                  <a:srgbClr val="00FF00"/>
                </a:highlight>
              </a:rPr>
              <a:t>1</a:t>
            </a:r>
            <a:r>
              <a:rPr lang="sk-SK" sz="3600" dirty="0"/>
              <a:t> : </a:t>
            </a:r>
            <a:r>
              <a:rPr lang="sk-SK" sz="3600" dirty="0">
                <a:highlight>
                  <a:srgbClr val="00FFFF"/>
                </a:highlight>
              </a:rPr>
              <a:t>3</a:t>
            </a:r>
            <a:r>
              <a:rPr lang="sk-SK" sz="3600" dirty="0"/>
              <a:t> = 0,33 = 33%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DC287F-71BC-41D8-939C-512C7F94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78" y="1446245"/>
            <a:ext cx="2663889" cy="266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430B0868-8B03-46D8-887A-4CA24DCF2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10599" y="905069"/>
            <a:ext cx="12170802" cy="47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6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97CAF-9287-4588-8809-1DB2C3D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2" y="997709"/>
            <a:ext cx="12062928" cy="132556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 4:</a:t>
            </a:r>
            <a:br>
              <a:rPr lang="sk-SK" dirty="0"/>
            </a:br>
            <a:r>
              <a:rPr lang="sk-SK" sz="4000" dirty="0">
                <a:latin typeface="Times New Roman" panose="02020603050405020304" pitchFamily="18" charset="0"/>
              </a:rPr>
              <a:t>Hádžeme dvoma hracími kockami. Aká je pravdepodobnosť,  že súčet padnutých čísel je väčší ako 3?</a:t>
            </a:r>
            <a:br>
              <a:rPr lang="sk-SK" dirty="0"/>
            </a:b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9D11F-71CE-4078-8EEF-A1914A58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2" y="2323272"/>
            <a:ext cx="11907417" cy="4450751"/>
          </a:xfrm>
        </p:spPr>
        <p:txBody>
          <a:bodyPr>
            <a:normAutofit/>
          </a:bodyPr>
          <a:lstStyle/>
          <a:p>
            <a:r>
              <a:rPr lang="sk-SK" sz="4300" b="1" dirty="0"/>
              <a:t>Riešenie:</a:t>
            </a:r>
          </a:p>
          <a:p>
            <a:pPr marL="0" indent="0">
              <a:buNone/>
            </a:pPr>
            <a:r>
              <a:rPr lang="sk-SK" dirty="0"/>
              <a:t> </a:t>
            </a:r>
            <a:endParaRPr lang="sk-SK" sz="3600" dirty="0"/>
          </a:p>
          <a:p>
            <a:pPr marL="0" indent="0">
              <a:buNone/>
            </a:pPr>
            <a:r>
              <a:rPr lang="sk-SK" sz="3600" dirty="0">
                <a:highlight>
                  <a:srgbClr val="FFFF00"/>
                </a:highlight>
              </a:rPr>
              <a:t>P(A)  = 𝑚 : 𝑛 </a:t>
            </a:r>
            <a:r>
              <a:rPr lang="sk-SK" sz="3600" dirty="0"/>
              <a:t>=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DC287F-71BC-41D8-939C-512C7F94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8808">
            <a:off x="9937102" y="2941313"/>
            <a:ext cx="1558212" cy="15582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CB17B6CB-A8C5-41B5-9363-248C4C1B1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7153">
            <a:off x="9621469" y="4756420"/>
            <a:ext cx="1479951" cy="14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667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205</Words>
  <Application>Microsoft Office PowerPoint</Application>
  <PresentationFormat>Širokouhlá</PresentationFormat>
  <Paragraphs>23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Motív balíka Office</vt:lpstr>
      <vt:lpstr>Úlohy</vt:lpstr>
      <vt:lpstr>Úloha 1: Aká je pravdepodobnosť, že si z balíčka sedmových kariet vytiahneme kráľa? </vt:lpstr>
      <vt:lpstr>Úloha 2: Hádžeme jednou hracou kockou. Vypočítajte pravdepodobnosť,  že padne nepárne číslo. </vt:lpstr>
      <vt:lpstr>Prezentácia programu PowerPoint</vt:lpstr>
      <vt:lpstr>Úloha 3: Hádžeme jednou hracou kockou. Vypočítajte pravdepodobnosť,  že padne číslo väčšie ako 4. </vt:lpstr>
      <vt:lpstr>Prezentácia programu PowerPoint</vt:lpstr>
      <vt:lpstr>Úloha 4: Hádžeme dvoma hracími kockami. Aká je pravdepodobnosť,  že súčet padnutých čísel je väčší ako 3?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Úlohy</dc:title>
  <dc:creator>Slovenkaiová</dc:creator>
  <cp:lastModifiedBy>Slovenkaiová</cp:lastModifiedBy>
  <cp:revision>7</cp:revision>
  <dcterms:created xsi:type="dcterms:W3CDTF">2022-05-25T17:58:41Z</dcterms:created>
  <dcterms:modified xsi:type="dcterms:W3CDTF">2022-05-25T18:55:45Z</dcterms:modified>
</cp:coreProperties>
</file>