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Hárok1!$B$1</c:f>
              <c:strCache>
                <c:ptCount val="1"/>
                <c:pt idx="0">
                  <c:v>Stretli ste sa niekedy s prejavmi alergie?</c:v>
                </c:pt>
              </c:strCache>
            </c:strRef>
          </c:tx>
          <c:explosion val="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9A36-43BA-B316-87047B1306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9A36-43BA-B316-87047B13066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Hárok1!$A$2:$A$3</c:f>
              <c:strCache>
                <c:ptCount val="2"/>
                <c:pt idx="0">
                  <c:v>Áno</c:v>
                </c:pt>
                <c:pt idx="1">
                  <c:v>Nie</c:v>
                </c:pt>
              </c:strCache>
            </c:strRef>
          </c:cat>
          <c:val>
            <c:numRef>
              <c:f>Hárok1!$B$2:$B$3</c:f>
              <c:numCache>
                <c:formatCode>General</c:formatCode>
                <c:ptCount val="2"/>
                <c:pt idx="0">
                  <c:v>15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36-43BA-B316-87047B13066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514178374761976"/>
          <c:y val="0.54208107707466802"/>
          <c:w val="0.10178632082754362"/>
          <c:h val="0.18687838438799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560FD0-6126-4EFF-8106-E2465C76452C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281B94-55F5-41A9-A67C-0578FC2D6EB2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9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0FD0-6126-4EFF-8106-E2465C76452C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1B94-55F5-41A9-A67C-0578FC2D6E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66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0FD0-6126-4EFF-8106-E2465C76452C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1B94-55F5-41A9-A67C-0578FC2D6E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258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0FD0-6126-4EFF-8106-E2465C76452C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1B94-55F5-41A9-A67C-0578FC2D6E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719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0FD0-6126-4EFF-8106-E2465C76452C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1B94-55F5-41A9-A67C-0578FC2D6EB2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64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0FD0-6126-4EFF-8106-E2465C76452C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1B94-55F5-41A9-A67C-0578FC2D6E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033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0FD0-6126-4EFF-8106-E2465C76452C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1B94-55F5-41A9-A67C-0578FC2D6E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36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0FD0-6126-4EFF-8106-E2465C76452C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1B94-55F5-41A9-A67C-0578FC2D6E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216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0FD0-6126-4EFF-8106-E2465C76452C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1B94-55F5-41A9-A67C-0578FC2D6E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646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0FD0-6126-4EFF-8106-E2465C76452C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1B94-55F5-41A9-A67C-0578FC2D6E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666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0FD0-6126-4EFF-8106-E2465C76452C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1B94-55F5-41A9-A67C-0578FC2D6E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934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1560FD0-6126-4EFF-8106-E2465C76452C}" type="datetimeFigureOut">
              <a:rPr lang="sk-SK" smtClean="0"/>
              <a:t>8. 5. 2022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9281B94-55F5-41A9-A67C-0578FC2D6E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812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923203-A582-B1B3-84F7-397EDC4DB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Stredoškolská odborná činnosť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E7185F8-9E75-DD89-1A76-F9BE0FFF0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6000" dirty="0">
                <a:latin typeface="+mj-lt"/>
                <a:ea typeface="+mj-ea"/>
                <a:cs typeface="+mj-cs"/>
              </a:rPr>
              <a:t>Alergia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751DF0DB-F2F4-D3FC-6E64-C4545428FD65}"/>
              </a:ext>
            </a:extLst>
          </p:cNvPr>
          <p:cNvSpPr txBox="1"/>
          <p:nvPr/>
        </p:nvSpPr>
        <p:spPr>
          <a:xfrm>
            <a:off x="9161755" y="5788241"/>
            <a:ext cx="3249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Nelly Gajdicová</a:t>
            </a:r>
          </a:p>
        </p:txBody>
      </p:sp>
    </p:spTree>
    <p:extLst>
      <p:ext uri="{BB962C8B-B14F-4D97-AF65-F5344CB8AC3E}">
        <p14:creationId xmlns:p14="http://schemas.microsoft.com/office/powerpoint/2010/main" val="104086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59B68E-66C5-DDF6-9C4E-5CFA3C64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8AFAB894-77E3-C759-60F8-9B8D73A8F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672" y="609600"/>
            <a:ext cx="4999153" cy="2908044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5E3EFFB-7BBB-C488-99D7-D01A39A51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53" y="609600"/>
            <a:ext cx="5384481" cy="2908044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B69C90AD-C371-760E-68BA-EF604568D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765" y="3612530"/>
            <a:ext cx="4976441" cy="29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0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BC83C6-2500-61D1-0D5E-11272FA4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Záver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EAF453-A2E1-321A-9AC1-7EABAF05C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 dotazníka som zistila, že 32% opýtaných </a:t>
            </a:r>
            <a:r>
              <a:rPr lang="sk-SK" sz="2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  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výskumnej vzorky sa s alergiou ako takou už stretlo. Taktiež zistenie, že 45% príbuzných sa lieči  u alergológa, znamená, že percento ľudí u ktorých sa alergia môže objaviť sa môže zvyšovať, vzhľadom k tomu, že alergia je geneticky podmienené ochorenie.</a:t>
            </a:r>
          </a:p>
          <a:p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Pri jej liečbe považujem za veľmi dôležitá budovať a posilňovať imunitný systém. To sa dá pomocou zdravého životného štýlu – konzumáciou ovocia, zeleniny, pravidelným cvičením, dodržiavaním spánkového režimu alebo aj otužovaním. Naopak na imunitu vplýva nepriaznivo konzumácia alkoholu, fajčenie a stres. 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72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A7C75E-4AC4-C450-1F41-515D00FB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 </a:t>
            </a:r>
            <a:r>
              <a:rPr lang="sk-SK" dirty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34066248-CA78-5DFD-94E0-30C14A2D2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081" y="2490787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496D96-6D8A-11E1-83A3-22B40E8B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A418FC-EF45-9734-ACC7-509389C1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Cieľom mojej práce bolo zistiť a naštudovať jednotlivé poznatky o alergiách z dostupných internetových zdrojov. 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Čiastkové ciele:</a:t>
            </a:r>
          </a:p>
          <a:p>
            <a:pPr marL="342900" lvl="0" indent="-342900" algn="just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Porovnať výskyt alergických prejavov  vo vybranej vzorke respondentov</a:t>
            </a:r>
          </a:p>
          <a:p>
            <a:pPr marL="342900" lvl="0" indent="-342900" algn="just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Zistiť výskyt najčastejšie sa objavujúcich  alergických prejavov</a:t>
            </a:r>
          </a:p>
          <a:p>
            <a:pPr marL="342900" lvl="0" indent="-342900" algn="just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Porovnať ako často sa vyskytujú potravinové alergie  v skúmanej vzorke respondentov</a:t>
            </a:r>
          </a:p>
          <a:p>
            <a:pPr marL="342900" lvl="0" indent="-342900" algn="just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Sledovať v akom ročnom období je výskyt alergií najčastejší</a:t>
            </a:r>
          </a:p>
          <a:p>
            <a:pPr marL="342900" lvl="0" indent="-342900" algn="just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Skúmať či sa alergie vyskytujú aj u pokrvných príbuzných</a:t>
            </a:r>
          </a:p>
          <a:p>
            <a:pPr marL="342900" lvl="0" indent="-342900" algn="just">
              <a:lnSpc>
                <a:spcPct val="12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Porovnať, či sa v sledovanej vzorke objavil ekzém v detstve alebo mladosti</a:t>
            </a:r>
          </a:p>
          <a:p>
            <a:pPr marL="45720" indent="0">
              <a:buNone/>
            </a:pPr>
            <a:endParaRPr lang="sk-SK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5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D10A9C-1237-804D-FB75-374E9ABB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Teoretická časť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D2BB89-54BC-A29B-1DDD-5826988C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Pri alergii ide o poruchu, keď organizmus reaguje zmeneným spôsobom na rôzne látky , ktoré sa označujú ako alergény, ktoré sú pre zdravého človeka prevažne neškodné a obyčajne nemá s nimi problémy</a:t>
            </a:r>
          </a:p>
          <a:p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lergia je geneticky podmienená – to znamená, že každý alergik má vrodenú náchylnosť , aby sa uňho vyvinula alergia. Ochorenie sa však väčšinou prejaví až pod vplyvom vonkajšieho prostredia.</a:t>
            </a:r>
          </a:p>
          <a:p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Iní ľudia na druhej strane majú príznaky alergie prakticky od narodenia, alebo sa u nich objavia až neskôr v priebehu života . Jej priebeh je veľmi individuálny – od ľahkých príležitostných ťažkostí až po závažné choroby.</a:t>
            </a:r>
          </a:p>
          <a:p>
            <a:endParaRPr lang="sk-S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49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A30C7F-F3F7-DC41-B29B-85280A9A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Druhy alergie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66441B-4B0E-A434-60D1-174B61C4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Alergia na peľ patrí medzi najčastejšie sa vyskytujúce. Čerstvo pokosená tráva, kvitnúce stromy a kvety uvoľňujú peľ, ktorý ročne spôsobuje sezónne alergie u cca 40 miliónov ľudí. K týmto alergiám dochádza nielen na jar, ale aj po celé leto a na jeseň.</a:t>
            </a:r>
          </a:p>
          <a:p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Rovnaký peľ a alergény, ktoré vyvolávajú príznaky sezónnej alergie môžu spôsobiť astmatické záchvaty, ktoré sa prejavujú dýchavičnosťou, tlakom na hrudníku a ťažkosťami s dýchaním .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997027B-9F30-ADFD-0385-1D2B1A59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72" y="3780072"/>
            <a:ext cx="4234528" cy="20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3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012144-EDA4-C5E4-0F97-793A8963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494F420-F13C-65CF-EE1C-D67F3F9F7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Druhou najčastejšie sa vyskytujúcou alergiou je alergia na roztoče. V každom byte je ich desiatky miliónov. Žijú v domácom prachu a na miestach, kde sa skladujú potraviny.</a:t>
            </a:r>
          </a:p>
          <a:p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Živia sa šupinami ľudskej kože a iným organickým odpadom. Majú radi teplo a vlhko, preto im najviac vyhovujú spálne, kde ich nájdeme v matracoch, perinách, vankúšoch, obľubujú koberce, sedacie súpravy. </a:t>
            </a:r>
          </a:p>
          <a:p>
            <a:endParaRPr lang="sk-SK" sz="2400" dirty="0">
              <a:solidFill>
                <a:schemeClr val="tx1"/>
              </a:solidFill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43FD116-9372-F719-BA2E-AB506EFF8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83" y="4143376"/>
            <a:ext cx="5111324" cy="17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6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0AE131-2F27-426B-C593-76A92AFF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559391-1D53-D70C-B0F8-E07ACAE22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Podľa spôsobu prenosu alergénu poznáme : </a:t>
            </a:r>
            <a:r>
              <a:rPr lang="sk-SK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potravinové alergie, kontaktné alergie, </a:t>
            </a:r>
            <a:r>
              <a:rPr lang="sk-SK" sz="2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bodnutie hmyzom, inhalačné cesty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(vdýchnuté </a:t>
            </a:r>
            <a:r>
              <a:rPr lang="sk-SK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alergény) . </a:t>
            </a:r>
          </a:p>
          <a:p>
            <a:pPr algn="just">
              <a:spcAft>
                <a:spcPts val="800"/>
              </a:spcAft>
            </a:pP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najčastejšie </a:t>
            </a:r>
            <a:r>
              <a:rPr lang="sk-SK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alergénne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potraviny, ktoré spoločne predstavujú až 90 % všetkých alergií, sú alergia na </a:t>
            </a:r>
            <a:r>
              <a:rPr lang="sk-SK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mlieko, sóju, pšenicu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sk-SK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arašidy, ryby, kôrovce</a:t>
            </a:r>
            <a:r>
              <a:rPr lang="sk-SK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 tiež alergia na </a:t>
            </a:r>
            <a:r>
              <a:rPr lang="sk-SK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vajcia</a:t>
            </a:r>
            <a:r>
              <a:rPr lang="sk-SK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či alergia na </a:t>
            </a:r>
            <a:r>
              <a:rPr lang="sk-SK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orechy</a:t>
            </a:r>
            <a:r>
              <a:rPr lang="sk-SK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Aft>
                <a:spcPts val="800"/>
              </a:spcAft>
            </a:pPr>
            <a:endParaRPr lang="sk-SK" sz="2400" dirty="0">
              <a:solidFill>
                <a:schemeClr val="tx1"/>
              </a:solidFill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DDF9C18-938B-AFE5-2AEA-9F1C967B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495" y="3954150"/>
            <a:ext cx="4457351" cy="223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2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B56A38-488C-FA1C-6096-D706536C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Liečba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7AFB645-DE56-A980-F569-8A93350F7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sk-SK" sz="7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Kauzálna liečba - </a:t>
            </a:r>
            <a:r>
              <a:rPr lang="sk-SK" sz="7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Jej účelom je stabilizácia stavu, zabránenie vzniku príznakov, zabránenie zhoršovania stavu, zabránenie prechodu choroby do závažnejšieho štádia. 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sk-SK" sz="7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Symptomatická liečba</a:t>
            </a:r>
            <a:r>
              <a:rPr lang="sk-SK" sz="7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je liečba príznakov, tlmí bezprostredné ťažkosti.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sk-SK" sz="7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 liečbe sa </a:t>
            </a:r>
            <a:r>
              <a:rPr lang="sk-SK" sz="7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používaju</a:t>
            </a:r>
            <a:r>
              <a:rPr lang="sk-SK" sz="7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sk-SK" sz="7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Antihistaminiká</a:t>
            </a:r>
            <a:r>
              <a:rPr lang="sk-SK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sk-SK" sz="7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Antihistaminiká</a:t>
            </a:r>
            <a:r>
              <a:rPr lang="sk-SK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existujú vo forme injekcií, tabletiek, kvapiek ( nosové, očné ). Sú dostupné pod mnohými názvami , časť z nich aj bez lekárskeho predpisu. </a:t>
            </a:r>
          </a:p>
          <a:p>
            <a:pPr marL="342900" lvl="0" indent="-342900" algn="just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sk-SK" sz="7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Antileukotrény</a:t>
            </a:r>
            <a:r>
              <a:rPr lang="sk-SK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používajú sa pri astme</a:t>
            </a:r>
          </a:p>
          <a:p>
            <a:pPr marL="342900" lvl="0" indent="-342900" algn="just">
              <a:lnSpc>
                <a:spcPct val="120000"/>
              </a:lnSpc>
              <a:buFont typeface="Wingdings" panose="05000000000000000000" pitchFamily="2" charset="2"/>
              <a:buChar char=""/>
            </a:pPr>
            <a:r>
              <a:rPr lang="sk-SK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Kortikosteroidy</a:t>
            </a:r>
            <a:r>
              <a:rPr lang="sk-SK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hormonálne lieky, patria medzi najúčinnejšie. Používajú sa pri ťažkých stavoch.  Vyrábajú sa vo forme nosových sprejov, kvapiek alebo liekov na inhalačné podávanie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sk-SK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sk-SK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5E98F22B-DD3C-F785-B82E-43AAE4DE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021" y="315496"/>
            <a:ext cx="1958268" cy="165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1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D36D3A-BCED-110F-DE83-D88FF33D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Praktická časť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4E619B-009A-785E-1CE3-10EA66E93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800"/>
              </a:spcAft>
            </a:pPr>
            <a:r>
              <a:rPr lang="sk-SK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 praktickej časti mojej práce sme oslovili 22 respondentov, ktorým </a:t>
            </a:r>
            <a:r>
              <a:rPr lang="sk-SK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som rozposlala vytvorený dotazník. </a:t>
            </a:r>
            <a:r>
              <a:rPr lang="sk-SK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Celkovo dotazník mal 11 otázok. Prvé dve  otázky </a:t>
            </a:r>
            <a:r>
              <a:rPr lang="sk-SK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môjho</a:t>
            </a:r>
            <a:r>
              <a:rPr lang="sk-SK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dotazníka boli zamerané </a:t>
            </a:r>
            <a:r>
              <a:rPr lang="sk-SK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na pohlavie a vekovú štruktúru výskumnej vzorky. </a:t>
            </a:r>
          </a:p>
          <a:p>
            <a:pPr algn="just">
              <a:spcAft>
                <a:spcPts val="800"/>
              </a:spcAft>
            </a:pPr>
            <a:endParaRPr lang="sk-SK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DF8D7A8E-6FA9-0094-1AED-F2611B5786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031057"/>
              </p:ext>
            </p:extLst>
          </p:nvPr>
        </p:nvGraphicFramePr>
        <p:xfrm>
          <a:off x="1358284" y="3242825"/>
          <a:ext cx="4340727" cy="2853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rázok 4">
            <a:extLst>
              <a:ext uri="{FF2B5EF4-FFF2-40B4-BE49-F238E27FC236}">
                <a16:creationId xmlns:a16="http://schemas.microsoft.com/office/drawing/2014/main" id="{EF1F94ED-CA88-C941-17FD-1508978E6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873" y="3242825"/>
            <a:ext cx="4340728" cy="28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3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707C30-515F-C3C3-96CA-B3B3023E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E1B580DC-23C3-4433-9A3E-FBC3ABBF6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573" y="640083"/>
            <a:ext cx="4519401" cy="2674617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BD334D19-A5DA-6888-8E31-ECAD6A498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746"/>
            <a:ext cx="4217465" cy="2676954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E8186D07-7182-1A44-8C69-81C802280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573" y="3476427"/>
            <a:ext cx="4493974" cy="277025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C59761DE-E0FE-6A65-6127-67638CF75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74" y="3472764"/>
            <a:ext cx="4217465" cy="280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32892"/>
      </p:ext>
    </p:extLst>
  </p:cSld>
  <p:clrMapOvr>
    <a:masterClrMapping/>
  </p:clrMapOvr>
</p:sld>
</file>

<file path=ppt/theme/theme1.xml><?xml version="1.0" encoding="utf-8"?>
<a:theme xmlns:a="http://schemas.openxmlformats.org/drawingml/2006/main" name="Základ">
  <a:themeElements>
    <a:clrScheme name="Základ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Zákla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áklad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Základ</Template>
  <TotalTime>49</TotalTime>
  <Words>660</Words>
  <Application>Microsoft Office PowerPoint</Application>
  <PresentationFormat>Širokouhlá</PresentationFormat>
  <Paragraphs>38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Calibri</vt:lpstr>
      <vt:lpstr>Corbel</vt:lpstr>
      <vt:lpstr>Times New Roman</vt:lpstr>
      <vt:lpstr>Wingdings</vt:lpstr>
      <vt:lpstr>Základ</vt:lpstr>
      <vt:lpstr>Stredoškolská odborná činnosť</vt:lpstr>
      <vt:lpstr>Ciele práce</vt:lpstr>
      <vt:lpstr>Teoretická časť</vt:lpstr>
      <vt:lpstr>Druhy alergie</vt:lpstr>
      <vt:lpstr>Prezentácia programu PowerPoint</vt:lpstr>
      <vt:lpstr>Prezentácia programu PowerPoint</vt:lpstr>
      <vt:lpstr>Liečba</vt:lpstr>
      <vt:lpstr>Praktická časť</vt:lpstr>
      <vt:lpstr>Prezentácia programu PowerPoint</vt:lpstr>
      <vt:lpstr>Prezentácia programu PowerPoint</vt:lpstr>
      <vt:lpstr>Záver</vt:lpstr>
      <vt:lpstr>Ďakujem za pozornosť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Stredoškolská odborná činnosť</dc:title>
  <dc:creator>Nelly Gajdicova</dc:creator>
  <cp:lastModifiedBy>Nelly Gajdicova</cp:lastModifiedBy>
  <cp:revision>3</cp:revision>
  <dcterms:created xsi:type="dcterms:W3CDTF">2022-05-03T13:18:48Z</dcterms:created>
  <dcterms:modified xsi:type="dcterms:W3CDTF">2022-05-08T13:47:18Z</dcterms:modified>
</cp:coreProperties>
</file>