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F3050-ABAC-4D55-9388-8E2ABB414312}" type="datetimeFigureOut">
              <a:rPr lang="sk-SK" smtClean="0"/>
              <a:t>10.5.2022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64458D9-B1BE-480D-9256-1952DD1C7B3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43118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F3050-ABAC-4D55-9388-8E2ABB414312}" type="datetimeFigureOut">
              <a:rPr lang="sk-SK" smtClean="0"/>
              <a:t>10.5.2022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64458D9-B1BE-480D-9256-1952DD1C7B3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37821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F3050-ABAC-4D55-9388-8E2ABB414312}" type="datetimeFigureOut">
              <a:rPr lang="sk-SK" smtClean="0"/>
              <a:t>10.5.2022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64458D9-B1BE-480D-9256-1952DD1C7B38}" type="slidenum">
              <a:rPr lang="sk-SK" smtClean="0"/>
              <a:t>‹#›</a:t>
            </a:fld>
            <a:endParaRPr lang="sk-SK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3239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F3050-ABAC-4D55-9388-8E2ABB414312}" type="datetimeFigureOut">
              <a:rPr lang="sk-SK" smtClean="0"/>
              <a:t>10.5.2022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64458D9-B1BE-480D-9256-1952DD1C7B3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924276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 ponu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F3050-ABAC-4D55-9388-8E2ABB414312}" type="datetimeFigureOut">
              <a:rPr lang="sk-SK" smtClean="0"/>
              <a:t>10.5.2022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64458D9-B1BE-480D-9256-1952DD1C7B38}" type="slidenum">
              <a:rPr lang="sk-SK" smtClean="0"/>
              <a:t>‹#›</a:t>
            </a:fld>
            <a:endParaRPr lang="sk-SK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150238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alebo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F3050-ABAC-4D55-9388-8E2ABB414312}" type="datetimeFigureOut">
              <a:rPr lang="sk-SK" smtClean="0"/>
              <a:t>10.5.2022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64458D9-B1BE-480D-9256-1952DD1C7B3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240854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F3050-ABAC-4D55-9388-8E2ABB414312}" type="datetimeFigureOut">
              <a:rPr lang="sk-SK" smtClean="0"/>
              <a:t>10.5.2022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458D9-B1BE-480D-9256-1952DD1C7B3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129934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F3050-ABAC-4D55-9388-8E2ABB414312}" type="datetimeFigureOut">
              <a:rPr lang="sk-SK" smtClean="0"/>
              <a:t>10.5.2022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458D9-B1BE-480D-9256-1952DD1C7B3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97364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F3050-ABAC-4D55-9388-8E2ABB414312}" type="datetimeFigureOut">
              <a:rPr lang="sk-SK" smtClean="0"/>
              <a:t>10.5.2022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458D9-B1BE-480D-9256-1952DD1C7B3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92709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F3050-ABAC-4D55-9388-8E2ABB414312}" type="datetimeFigureOut">
              <a:rPr lang="sk-SK" smtClean="0"/>
              <a:t>10.5.2022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64458D9-B1BE-480D-9256-1952DD1C7B3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20883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F3050-ABAC-4D55-9388-8E2ABB414312}" type="datetimeFigureOut">
              <a:rPr lang="sk-SK" smtClean="0"/>
              <a:t>10.5.2022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64458D9-B1BE-480D-9256-1952DD1C7B3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77424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F3050-ABAC-4D55-9388-8E2ABB414312}" type="datetimeFigureOut">
              <a:rPr lang="sk-SK" smtClean="0"/>
              <a:t>10.5.2022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64458D9-B1BE-480D-9256-1952DD1C7B3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95447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F3050-ABAC-4D55-9388-8E2ABB414312}" type="datetimeFigureOut">
              <a:rPr lang="sk-SK" smtClean="0"/>
              <a:t>10.5.2022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458D9-B1BE-480D-9256-1952DD1C7B3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08752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F3050-ABAC-4D55-9388-8E2ABB414312}" type="datetimeFigureOut">
              <a:rPr lang="sk-SK" smtClean="0"/>
              <a:t>10.5.2022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458D9-B1BE-480D-9256-1952DD1C7B3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32614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F3050-ABAC-4D55-9388-8E2ABB414312}" type="datetimeFigureOut">
              <a:rPr lang="sk-SK" smtClean="0"/>
              <a:t>10.5.2022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458D9-B1BE-480D-9256-1952DD1C7B3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767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F3050-ABAC-4D55-9388-8E2ABB414312}" type="datetimeFigureOut">
              <a:rPr lang="sk-SK" smtClean="0"/>
              <a:t>10.5.2022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64458D9-B1BE-480D-9256-1952DD1C7B3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84641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F3050-ABAC-4D55-9388-8E2ABB414312}" type="datetimeFigureOut">
              <a:rPr lang="sk-SK" smtClean="0"/>
              <a:t>10.5.2022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64458D9-B1BE-480D-9256-1952DD1C7B3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72620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emf"/><Relationship Id="rId5" Type="http://schemas.openxmlformats.org/officeDocument/2006/relationships/image" Target="../media/image7.png"/><Relationship Id="rId10" Type="http://schemas.openxmlformats.org/officeDocument/2006/relationships/image" Target="../media/image12.emf"/><Relationship Id="rId4" Type="http://schemas.openxmlformats.org/officeDocument/2006/relationships/image" Target="../media/image6.emf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678674" y="805218"/>
            <a:ext cx="8989325" cy="4326340"/>
          </a:xfrm>
        </p:spPr>
        <p:txBody>
          <a:bodyPr>
            <a:norm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sk-SK" sz="3200" b="1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GYMNÁZIUM</a:t>
            </a:r>
            <a:r>
              <a:rPr lang="sk-SK" sz="3200" dirty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sk-SK" sz="3200" dirty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k-SK" sz="3200" b="1" dirty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ul. SNP 1, 056 01 </a:t>
            </a:r>
            <a:r>
              <a:rPr lang="sk-SK" sz="3200" b="1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Gelnica</a:t>
            </a:r>
            <a:br>
              <a:rPr lang="sk-SK" sz="3200" b="1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k-SK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sk-SK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k-SK" sz="32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 stopách partizánskej skupiny Alexeja </a:t>
            </a:r>
            <a:r>
              <a:rPr lang="sk-SK" sz="32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Michajloviča</a:t>
            </a:r>
            <a:r>
              <a:rPr lang="sk-SK" sz="32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SADILENKA</a:t>
            </a:r>
            <a:r>
              <a:rPr lang="sk-SK" sz="320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sk-SK" sz="320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sk-SK" sz="32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(alias Čierneho generála)</a:t>
            </a:r>
            <a:r>
              <a:rPr lang="sk-SK" sz="360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sk-SK" sz="360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sk-SK" sz="36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endParaRPr lang="sk-SK" dirty="0" smtClean="0"/>
          </a:p>
          <a:p>
            <a:endParaRPr lang="sk-SK" dirty="0"/>
          </a:p>
          <a:p>
            <a:r>
              <a:rPr lang="sk-SK" dirty="0" smtClean="0"/>
              <a:t>                                                                                     </a:t>
            </a:r>
            <a:r>
              <a:rPr lang="sk-SK" sz="2400" dirty="0" err="1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Melisa</a:t>
            </a:r>
            <a:r>
              <a:rPr lang="sk-SK" sz="24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k-SK" sz="2400" dirty="0" err="1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Slatkovská</a:t>
            </a:r>
            <a:r>
              <a:rPr lang="sk-SK" sz="24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III.A</a:t>
            </a:r>
          </a:p>
        </p:txBody>
      </p:sp>
    </p:spTree>
    <p:extLst>
      <p:ext uri="{BB962C8B-B14F-4D97-AF65-F5344CB8AC3E}">
        <p14:creationId xmlns:p14="http://schemas.microsoft.com/office/powerpoint/2010/main" val="425229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o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8537" y="537023"/>
            <a:ext cx="2030144" cy="1291775"/>
          </a:xfrm>
          <a:prstGeom prst="rect">
            <a:avLst/>
          </a:prstGeom>
        </p:spPr>
      </p:pic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171666"/>
          </a:xfrm>
        </p:spPr>
        <p:txBody>
          <a:bodyPr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sk-SK" sz="24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Témou mojej práce je priblížiť pôsobenie partizánskej skupiny „Čierneho generála“ a vplyv tejto skupiny k samotnému Slovenskému národnému povstaniu,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sk-SK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poukázať na osud obyčajného človeka z obce Helcmanovce, ktorého fašisti popravili guľkou do </a:t>
            </a:r>
            <a:r>
              <a:rPr lang="sk-SK" sz="24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srdca, </a:t>
            </a:r>
            <a:endParaRPr lang="sk-SK" sz="2400" dirty="0" smtClean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sk-SK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priblížiť </a:t>
            </a:r>
            <a:r>
              <a:rPr lang="sk-SK" sz="24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priebeh Slovenského národného povstania a postup partizánskych skupín od východu Slovenska </a:t>
            </a:r>
            <a:r>
              <a:rPr lang="sk-SK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p</a:t>
            </a:r>
            <a:r>
              <a:rPr lang="sk-SK" sz="24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o stred, „srdce“ povstania Banskú Bystricu,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sk-SK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</a:rPr>
              <a:t>o</a:t>
            </a:r>
            <a:r>
              <a:rPr lang="sk-SK" sz="24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</a:rPr>
              <a:t>písať pamätné tabule, pomníky a pamätníky postavené pre padlých a popravených partizánov.</a:t>
            </a:r>
            <a:endParaRPr lang="sk-SK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0659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715755" y="624110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sk-SK" sz="3200" kern="0" dirty="0">
                <a:solidFill>
                  <a:srgbClr val="B2B2B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Ciele a metodika práce</a:t>
            </a:r>
            <a:endParaRPr lang="sk-SK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2589212" y="1569493"/>
            <a:ext cx="8915400" cy="4831307"/>
          </a:xfrm>
        </p:spPr>
        <p:txBody>
          <a:bodyPr>
            <a:normAutofit fontScale="77500" lnSpcReduction="20000"/>
          </a:bodyPr>
          <a:lstStyle/>
          <a:p>
            <a:pPr lvl="0" algn="just">
              <a:buClr>
                <a:srgbClr val="A53010"/>
              </a:buClr>
              <a:buFont typeface="Arial" panose="020B0604020202020204" pitchFamily="34" charset="0"/>
              <a:buChar char="•"/>
            </a:pPr>
            <a:r>
              <a:rPr lang="sk-SK" sz="3100" dirty="0">
                <a:solidFill>
                  <a:srgbClr val="A53010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sk-SK" sz="3100" dirty="0" smtClean="0">
                <a:solidFill>
                  <a:srgbClr val="A53010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 </a:t>
            </a:r>
            <a:r>
              <a:rPr lang="sk-SK" sz="3100" dirty="0">
                <a:solidFill>
                  <a:srgbClr val="A53010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spracovaní tejto témy som postupovala objektívne a komplexne, nakoľko som chcela najdôveryhodnejšie opísať samotnú činnosť partizánskej </a:t>
            </a:r>
            <a:r>
              <a:rPr lang="sk-SK" sz="3100" dirty="0" smtClean="0">
                <a:solidFill>
                  <a:srgbClr val="A53010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skupiny „Čierneho generála“ </a:t>
            </a:r>
            <a:r>
              <a:rPr lang="sk-SK" sz="3100" dirty="0">
                <a:solidFill>
                  <a:srgbClr val="A53010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 oblasti Volovských vrchov,</a:t>
            </a:r>
          </a:p>
          <a:p>
            <a:pPr lvl="0" algn="just">
              <a:buClr>
                <a:srgbClr val="A53010"/>
              </a:buClr>
              <a:buFont typeface="Arial" panose="020B0604020202020204" pitchFamily="34" charset="0"/>
              <a:buChar char="•"/>
            </a:pPr>
            <a:r>
              <a:rPr lang="sk-SK" sz="3100" dirty="0">
                <a:solidFill>
                  <a:srgbClr val="A53010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 tejto práci som chcela vzdať úctu a poklonu </a:t>
            </a:r>
            <a:r>
              <a:rPr lang="sk-SK" sz="3100" dirty="0">
                <a:solidFill>
                  <a:srgbClr val="A53010">
                    <a:lumMod val="75000"/>
                  </a:srgb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všetkým zosnulým aj preživším partizánom, a zároveň obyčajným ľuďom, ktorí sa im nebáli </a:t>
            </a:r>
            <a:r>
              <a:rPr lang="sk-SK" sz="3100" dirty="0" smtClean="0">
                <a:solidFill>
                  <a:srgbClr val="A53010">
                    <a:lumMod val="75000"/>
                  </a:srgb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pomáhať, </a:t>
            </a:r>
            <a:r>
              <a:rPr lang="sk-SK" sz="3100" dirty="0">
                <a:solidFill>
                  <a:srgbClr val="A53010">
                    <a:lumMod val="75000"/>
                  </a:srgb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za čo zaplatili tým najcennejším, svojimi životmi,</a:t>
            </a:r>
          </a:p>
          <a:p>
            <a:pPr lvl="0" algn="just">
              <a:buClr>
                <a:srgbClr val="A53010"/>
              </a:buClr>
              <a:buFont typeface="Arial" panose="020B0604020202020204" pitchFamily="34" charset="0"/>
              <a:buChar char="•"/>
            </a:pPr>
            <a:r>
              <a:rPr lang="sk-SK" sz="3100" dirty="0">
                <a:solidFill>
                  <a:srgbClr val="A53010">
                    <a:lumMod val="75000"/>
                  </a:srgb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priblížiť krutosť tej doby, odvahu, statočnosť, ale aj zbytočné straty životov,</a:t>
            </a:r>
          </a:p>
          <a:p>
            <a:pPr lvl="0" algn="just">
              <a:buClr>
                <a:srgbClr val="A53010"/>
              </a:buClr>
              <a:buFont typeface="Arial" panose="020B0604020202020204" pitchFamily="34" charset="0"/>
              <a:buChar char="•"/>
            </a:pPr>
            <a:r>
              <a:rPr lang="sk-SK" sz="3100" dirty="0">
                <a:solidFill>
                  <a:srgbClr val="A53010">
                    <a:lumMod val="75000"/>
                  </a:srgb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informácie,  fakty a autentické predmety som získala z internetu, historických záznamov obcí, ale aj od dlhoročného zberateľa historických predmetov a dokumentov z čias 2. svetovej vojny, pána Ing. Jána </a:t>
            </a:r>
            <a:r>
              <a:rPr lang="sk-SK" sz="3100" dirty="0" err="1">
                <a:solidFill>
                  <a:srgbClr val="A53010">
                    <a:lumMod val="75000"/>
                  </a:srgb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Blaškovana</a:t>
            </a:r>
            <a:r>
              <a:rPr lang="sk-SK" sz="3100" dirty="0" smtClean="0">
                <a:solidFill>
                  <a:srgbClr val="A53010">
                    <a:lumMod val="75000"/>
                  </a:srgb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sk-SK" sz="3100" dirty="0">
              <a:solidFill>
                <a:srgbClr val="A53010">
                  <a:lumMod val="75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9433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068212"/>
          </a:xfrm>
        </p:spPr>
        <p:txBody>
          <a:bodyPr>
            <a:normAutofit/>
          </a:bodyPr>
          <a:lstStyle/>
          <a:p>
            <a:pPr algn="ctr"/>
            <a:r>
              <a:rPr lang="sk-SK" sz="3200" kern="0" dirty="0" smtClean="0">
                <a:solidFill>
                  <a:srgbClr val="B2B2B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Pôsobenie „Čierneho generála“ vo Volovských vrchoch</a:t>
            </a:r>
            <a:endParaRPr lang="sk-SK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2592925" y="1692322"/>
            <a:ext cx="8915400" cy="3944203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sk-SK" sz="26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Alexej </a:t>
            </a:r>
            <a:r>
              <a:rPr lang="sk-SK" sz="2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Michajlovič</a:t>
            </a:r>
            <a:r>
              <a:rPr lang="sk-SK" sz="2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k-SK" sz="2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Sadilenko</a:t>
            </a:r>
            <a:r>
              <a:rPr lang="sk-SK" sz="2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sa narodil 21.5.1912 v </a:t>
            </a:r>
            <a:r>
              <a:rPr lang="sk-SK" sz="26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Krasnodare</a:t>
            </a:r>
            <a:r>
              <a:rPr lang="sk-SK" sz="26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k-SK" sz="2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(vtedajšie ZSSR). Pôvodným povolaním bol stavebný technik - topograf. Od roku 1939 vojak Červenej </a:t>
            </a:r>
            <a:r>
              <a:rPr lang="sk-SK" sz="26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armády, </a:t>
            </a:r>
            <a:endParaRPr lang="sk-SK" sz="26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sk-SK" sz="2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sk-SK" sz="26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rešiel </a:t>
            </a:r>
            <a:r>
              <a:rPr lang="sk-SK" sz="2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rôznymi vojenskými funkciami. Skúsenosti z partizánskeho spôsobu boja nadobudol v partizánskom oddiele A. </a:t>
            </a:r>
            <a:r>
              <a:rPr lang="sk-SK" sz="2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Fiodorova</a:t>
            </a:r>
            <a:r>
              <a:rPr lang="sk-SK" sz="2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ktorý vyvíjal bojovú činnosť v oblasti </a:t>
            </a:r>
            <a:r>
              <a:rPr lang="sk-SK" sz="2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Černigova</a:t>
            </a:r>
            <a:r>
              <a:rPr lang="sk-SK" sz="2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Na jar 1944 absolvoval špeciálny kurz pre „špeciálne účely“ v ukrajinskom </a:t>
            </a:r>
            <a:r>
              <a:rPr lang="sk-SK" sz="26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Rovne,</a:t>
            </a:r>
            <a:endParaRPr lang="sk-SK" sz="26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sk-SK" sz="2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sk-SK" sz="26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ňa </a:t>
            </a:r>
            <a:r>
              <a:rPr lang="sk-SK" sz="2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17.9.1944 bol ako veliteľ 39 člennej skupiny vysadený na pomoc SNP v oblasti </a:t>
            </a:r>
            <a:r>
              <a:rPr lang="sk-SK" sz="26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Opátka. Výsadok </a:t>
            </a:r>
            <a:r>
              <a:rPr lang="sk-SK" sz="2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39 člennej skupiny bol naplánovaný s vopred vybraným miestom medzi obcou Opátka, </a:t>
            </a:r>
            <a:r>
              <a:rPr lang="sk-SK" sz="2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Kojšovská</a:t>
            </a:r>
            <a:r>
              <a:rPr lang="sk-SK" sz="2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hoľa a lesom zvanom </a:t>
            </a:r>
            <a:r>
              <a:rPr lang="sk-SK" sz="2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Zálom</a:t>
            </a:r>
            <a:r>
              <a:rPr lang="sk-SK" sz="2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 rotWithShape="1">
          <a:blip r:embed="rId2"/>
          <a:srcRect l="-9205" t="13659" r="30029" b="-13659"/>
          <a:stretch/>
        </p:blipFill>
        <p:spPr>
          <a:xfrm>
            <a:off x="163773" y="1347332"/>
            <a:ext cx="2292824" cy="1798476"/>
          </a:xfrm>
          <a:prstGeom prst="rect">
            <a:avLst/>
          </a:prstGeom>
        </p:spPr>
      </p:pic>
      <p:pic>
        <p:nvPicPr>
          <p:cNvPr id="5" name="Obrázok 4"/>
          <p:cNvPicPr>
            <a:picLocks noChangeAspect="1"/>
          </p:cNvPicPr>
          <p:nvPr/>
        </p:nvPicPr>
        <p:blipFill rotWithShape="1">
          <a:blip r:embed="rId3"/>
          <a:srcRect l="6617" r="7919" b="14151"/>
          <a:stretch/>
        </p:blipFill>
        <p:spPr>
          <a:xfrm>
            <a:off x="327546" y="2989137"/>
            <a:ext cx="2115403" cy="2606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278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k-SK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Popravy partizánov a občanov obcí</a:t>
            </a:r>
            <a:endParaRPr lang="sk-SK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2589212" y="1214651"/>
            <a:ext cx="8915400" cy="5295331"/>
          </a:xfrm>
        </p:spPr>
        <p:txBody>
          <a:bodyPr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sk-SK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sk-SK" sz="24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ašisti v novembri 1944 v </a:t>
            </a:r>
            <a:r>
              <a:rPr lang="sk-SK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obci Žakarovce vypálili obydlie p. </a:t>
            </a:r>
            <a:r>
              <a:rPr lang="sk-SK" sz="24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Končulu</a:t>
            </a:r>
            <a:r>
              <a:rPr lang="sk-SK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pre pomoc partizánom zavraždili Máriu </a:t>
            </a:r>
            <a:r>
              <a:rPr lang="sk-SK" sz="24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Medvecovú</a:t>
            </a:r>
            <a:r>
              <a:rPr lang="sk-SK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rod. </a:t>
            </a:r>
            <a:r>
              <a:rPr lang="sk-SK" sz="24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Kontrošovú</a:t>
            </a:r>
            <a:r>
              <a:rPr lang="sk-SK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sk-SK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sk-SK" sz="24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tom období popravili </a:t>
            </a:r>
            <a:r>
              <a:rPr lang="sk-SK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 Smolníckej píle MUDr. Polgára z Margecian a z Krompách rodinu MUDr. </a:t>
            </a:r>
            <a:r>
              <a:rPr lang="sk-SK" sz="24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Vadasa</a:t>
            </a:r>
            <a:r>
              <a:rPr lang="sk-SK" sz="24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sk-SK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sk-SK" sz="24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dňa  </a:t>
            </a:r>
            <a:r>
              <a:rPr lang="sk-SK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12.12.1944 na námestí v Nálepkove fašisti verejne popravili obesením partizánku Zuzanu </a:t>
            </a:r>
            <a:r>
              <a:rPr lang="sk-SK" sz="24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Lesňakovú</a:t>
            </a:r>
            <a:r>
              <a:rPr lang="sk-SK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rod. Sýkorovú z Hámra a na druhý deň sovietskeho partizána</a:t>
            </a:r>
            <a:r>
              <a:rPr lang="sk-SK" sz="24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sk-SK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sk-SK" sz="24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sk-SK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tomto období v Henclovej pre výstrahu občanov popravili troch partizánov</a:t>
            </a:r>
            <a:r>
              <a:rPr lang="sk-SK" sz="24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sk-SK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sk-SK" sz="24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dňa </a:t>
            </a:r>
            <a:r>
              <a:rPr lang="sk-SK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20.12.1944 na námestí v Dobšinej verejne popravili obesením partizánskeho veliteľa JUDr. Karola </a:t>
            </a:r>
            <a:r>
              <a:rPr lang="sk-SK" sz="24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Adlera</a:t>
            </a:r>
            <a:r>
              <a:rPr lang="sk-SK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z Levoče, ktorý do zajatia vykonával veliteľa oddielu partizánskeho zväzku </a:t>
            </a:r>
            <a:r>
              <a:rPr lang="sk-SK" sz="24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RÁKOSI. </a:t>
            </a:r>
            <a:endParaRPr lang="sk-SK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sk-SK" sz="2400" dirty="0"/>
          </a:p>
        </p:txBody>
      </p:sp>
    </p:spTree>
    <p:extLst>
      <p:ext uri="{BB962C8B-B14F-4D97-AF65-F5344CB8AC3E}">
        <p14:creationId xmlns:p14="http://schemas.microsoft.com/office/powerpoint/2010/main" val="3777202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k-SK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Pamätné tabule, pomníky a pamätníky</a:t>
            </a:r>
            <a:endParaRPr lang="sk-SK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Zástupný symbol obsahu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0219" t="9311" r="9122" b="8453"/>
          <a:stretch/>
        </p:blipFill>
        <p:spPr>
          <a:xfrm>
            <a:off x="2592925" y="1873787"/>
            <a:ext cx="3016157" cy="2210939"/>
          </a:xfrm>
          <a:prstGeom prst="rect">
            <a:avLst/>
          </a:prstGeom>
        </p:spPr>
      </p:pic>
      <p:sp>
        <p:nvSpPr>
          <p:cNvPr id="5" name="Obdĺžnik 4"/>
          <p:cNvSpPr/>
          <p:nvPr/>
        </p:nvSpPr>
        <p:spPr>
          <a:xfrm>
            <a:off x="2592925" y="1596788"/>
            <a:ext cx="313913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Pamätník SNP na ceste od </a:t>
            </a:r>
            <a:r>
              <a:rPr lang="sk-SK" sz="1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Folkmarského</a:t>
            </a:r>
            <a:r>
              <a:rPr lang="sk-SK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 sedla</a:t>
            </a:r>
            <a:endParaRPr lang="sk-SK" sz="1200" dirty="0"/>
          </a:p>
        </p:txBody>
      </p:sp>
      <p:pic>
        <p:nvPicPr>
          <p:cNvPr id="6" name="Obrázo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3844" y="1873787"/>
            <a:ext cx="2048434" cy="2215624"/>
          </a:xfrm>
          <a:prstGeom prst="rect">
            <a:avLst/>
          </a:prstGeom>
        </p:spPr>
      </p:pic>
      <p:pic>
        <p:nvPicPr>
          <p:cNvPr id="7" name="Obrázok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1003" y="1668445"/>
            <a:ext cx="5516271" cy="305294"/>
          </a:xfrm>
          <a:prstGeom prst="rect">
            <a:avLst/>
          </a:prstGeom>
        </p:spPr>
      </p:pic>
      <p:pic>
        <p:nvPicPr>
          <p:cNvPr id="8" name="Obrázok 7"/>
          <p:cNvPicPr>
            <a:picLocks noChangeAspect="1"/>
          </p:cNvPicPr>
          <p:nvPr/>
        </p:nvPicPr>
        <p:blipFill rotWithShape="1">
          <a:blip r:embed="rId5"/>
          <a:srcRect l="7568" r="9033"/>
          <a:stretch/>
        </p:blipFill>
        <p:spPr>
          <a:xfrm>
            <a:off x="2804539" y="4422107"/>
            <a:ext cx="3370997" cy="2408129"/>
          </a:xfrm>
          <a:prstGeom prst="rect">
            <a:avLst/>
          </a:prstGeom>
        </p:spPr>
      </p:pic>
      <p:pic>
        <p:nvPicPr>
          <p:cNvPr id="9" name="Obrázok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14941" y="4153465"/>
            <a:ext cx="4536735" cy="337380"/>
          </a:xfrm>
          <a:prstGeom prst="rect">
            <a:avLst/>
          </a:prstGeom>
        </p:spPr>
      </p:pic>
      <p:pic>
        <p:nvPicPr>
          <p:cNvPr id="10" name="Obrázok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87250" y="4645063"/>
            <a:ext cx="2121592" cy="1676545"/>
          </a:xfrm>
          <a:prstGeom prst="rect">
            <a:avLst/>
          </a:prstGeom>
        </p:spPr>
      </p:pic>
      <p:pic>
        <p:nvPicPr>
          <p:cNvPr id="11" name="Obrázok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48768" y="4189364"/>
            <a:ext cx="5762873" cy="301481"/>
          </a:xfrm>
          <a:prstGeom prst="rect">
            <a:avLst/>
          </a:prstGeom>
        </p:spPr>
      </p:pic>
      <p:pic>
        <p:nvPicPr>
          <p:cNvPr id="12" name="Obrázok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44369" y="1873787"/>
            <a:ext cx="3145809" cy="2103302"/>
          </a:xfrm>
          <a:prstGeom prst="rect">
            <a:avLst/>
          </a:prstGeom>
        </p:spPr>
      </p:pic>
      <p:pic>
        <p:nvPicPr>
          <p:cNvPr id="13" name="Obrázok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620832" y="1632183"/>
            <a:ext cx="5762873" cy="332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786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k-SK" sz="32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Ďakujem za pozornosť.</a:t>
            </a:r>
            <a:endParaRPr lang="sk-SK" sz="32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endParaRPr lang="sk-SK" dirty="0" smtClean="0"/>
          </a:p>
          <a:p>
            <a:r>
              <a:rPr lang="sk-SK" dirty="0"/>
              <a:t> </a:t>
            </a:r>
            <a:r>
              <a:rPr lang="sk-SK" dirty="0" smtClean="0"/>
              <a:t>                                                                           </a:t>
            </a:r>
            <a:r>
              <a:rPr lang="sk-SK" sz="24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Melisa</a:t>
            </a:r>
            <a:r>
              <a:rPr lang="sk-SK" sz="24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k-SK" sz="24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Slatkovská</a:t>
            </a:r>
            <a:r>
              <a:rPr lang="sk-SK" sz="24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III.A</a:t>
            </a:r>
            <a:endParaRPr lang="sk-SK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5076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ym">
  <a:themeElements>
    <a:clrScheme name="Dym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Dym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ym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147</TotalTime>
  <Words>316</Words>
  <Application>Microsoft Office PowerPoint</Application>
  <PresentationFormat>Širokouhlá</PresentationFormat>
  <Paragraphs>28</Paragraphs>
  <Slides>7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5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7</vt:i4>
      </vt:variant>
    </vt:vector>
  </HeadingPairs>
  <TitlesOfParts>
    <vt:vector size="13" baseType="lpstr">
      <vt:lpstr>Arial</vt:lpstr>
      <vt:lpstr>Calibri</vt:lpstr>
      <vt:lpstr>Century Gothic</vt:lpstr>
      <vt:lpstr>Times New Roman</vt:lpstr>
      <vt:lpstr>Wingdings 3</vt:lpstr>
      <vt:lpstr>Dym</vt:lpstr>
      <vt:lpstr>GYMNÁZIUM ul. SNP 1, 056 01 Gelnica  Po stopách partizánskej skupiny Alexeja Michajloviča SADILENKA (alias Čierneho generála) </vt:lpstr>
      <vt:lpstr>Prezentácia programu PowerPoint</vt:lpstr>
      <vt:lpstr>Ciele a metodika práce</vt:lpstr>
      <vt:lpstr>Pôsobenie „Čierneho generála“ vo Volovských vrchoch</vt:lpstr>
      <vt:lpstr>Popravy partizánov a občanov obcí</vt:lpstr>
      <vt:lpstr>Pamätné tabule, pomníky a pamätníky</vt:lpstr>
      <vt:lpstr>Ďakujem za pozornosť.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GYMNÁZIUM ul. SNP 1, 056 01 Gelnica  Po stopách partizánskej skupiny Alexeja Michajloviča SADILENKA (alias Čierneho generála) </dc:title>
  <dc:creator>PP Gelnica</dc:creator>
  <cp:lastModifiedBy>PP Gelnica</cp:lastModifiedBy>
  <cp:revision>18</cp:revision>
  <dcterms:created xsi:type="dcterms:W3CDTF">2022-05-01T13:56:38Z</dcterms:created>
  <dcterms:modified xsi:type="dcterms:W3CDTF">2022-05-10T17:47:37Z</dcterms:modified>
</cp:coreProperties>
</file>