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765C0E-7E4D-415B-AE37-617F67FB9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Štvoruholníky a ich vlastnosti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200028-638E-4A76-92A7-79F2F1F72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sk-SK" b="1" dirty="0"/>
          </a:p>
          <a:p>
            <a:pPr algn="ctr"/>
            <a:r>
              <a:rPr lang="sk-SK" b="1" dirty="0"/>
              <a:t>Obdĺžnik, </a:t>
            </a:r>
            <a:r>
              <a:rPr lang="sk-SK" b="1" dirty="0" err="1"/>
              <a:t>Kosodĺžník</a:t>
            </a:r>
            <a:r>
              <a:rPr lang="sk-SK" b="1" dirty="0"/>
              <a:t>, štvorec, kosoštvorec, Lichobežník</a:t>
            </a:r>
          </a:p>
        </p:txBody>
      </p:sp>
    </p:spTree>
    <p:extLst>
      <p:ext uri="{BB962C8B-B14F-4D97-AF65-F5344CB8AC3E}">
        <p14:creationId xmlns:p14="http://schemas.microsoft.com/office/powerpoint/2010/main" val="233078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B1FB53-C3C1-45A7-B06A-F32D48DF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692458"/>
            <a:ext cx="4878389" cy="5098742"/>
          </a:xfrm>
        </p:spPr>
        <p:txBody>
          <a:bodyPr>
            <a:normAutofit/>
          </a:bodyPr>
          <a:lstStyle/>
          <a:p>
            <a:r>
              <a:rPr lang="sk-SK" dirty="0"/>
              <a:t>uhlopriečky sa navzájom rozpoľujú</a:t>
            </a:r>
          </a:p>
          <a:p>
            <a:r>
              <a:rPr lang="nl-NL" dirty="0"/>
              <a:t>bod S je stred uhlopriečok</a:t>
            </a:r>
          </a:p>
          <a:p>
            <a:r>
              <a:rPr lang="sk-SK" dirty="0"/>
              <a:t>jedna uhlopriečka rozdelí kosoštvorec na dva zhodné, rovnoramenné trojuholníky</a:t>
            </a:r>
          </a:p>
          <a:p>
            <a:r>
              <a:rPr lang="sk-SK" dirty="0"/>
              <a:t>dve uhlopriečky rozdelia kosoštvorec na 4 zhodné, pravouhlé trojuholníky</a:t>
            </a:r>
          </a:p>
          <a:p>
            <a:r>
              <a:rPr lang="sk-SK" dirty="0"/>
              <a:t>výška v kosoštvorci je vzdialenosť dvoch rovnobežných strán</a:t>
            </a:r>
          </a:p>
          <a:p>
            <a:r>
              <a:rPr lang="sk-SK" dirty="0"/>
              <a:t>kosoštvorec má 2 výšky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69909F72-A9E7-4A75-B066-BB35F62557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41033"/>
                <a:ext cx="4875211" cy="4850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/>
                  <a:t>VZORCE:</a:t>
                </a:r>
              </a:p>
              <a:p>
                <a:r>
                  <a:rPr lang="sk-SK" b="1" dirty="0"/>
                  <a:t>Obvod: o = 4 . a</a:t>
                </a:r>
              </a:p>
              <a:p>
                <a:pPr marL="0" indent="0">
                  <a:buNone/>
                </a:pPr>
                <a:endParaRPr lang="sk-SK" b="1" dirty="0"/>
              </a:p>
              <a:p>
                <a:r>
                  <a:rPr lang="es-ES" b="1" dirty="0"/>
                  <a:t>Obsah: </a:t>
                </a:r>
                <a:r>
                  <a:rPr lang="es-ES" sz="2800" b="1" dirty="0"/>
                  <a:t>S = a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69909F72-A9E7-4A75-B066-BB35F6255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41033"/>
                <a:ext cx="4875211" cy="4850167"/>
              </a:xfrm>
              <a:blipFill>
                <a:blip r:embed="rId2"/>
                <a:stretch>
                  <a:fillRect l="-2628" t="-1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13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4DECC-FD21-4287-8006-D67EA0B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6374"/>
            <a:ext cx="9905998" cy="1478570"/>
          </a:xfrm>
        </p:spPr>
        <p:txBody>
          <a:bodyPr/>
          <a:lstStyle/>
          <a:p>
            <a:r>
              <a:rPr lang="sk-SK" b="1" dirty="0"/>
              <a:t>Kosodĺžnik = rovnobežník</a:t>
            </a: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148C5DD-995F-402F-A616-24B9AF26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42116"/>
            <a:ext cx="4875211" cy="5015884"/>
          </a:xfrm>
        </p:spPr>
        <p:txBody>
          <a:bodyPr>
            <a:normAutofit/>
          </a:bodyPr>
          <a:lstStyle/>
          <a:p>
            <a:r>
              <a:rPr lang="sk-SK" sz="2450" dirty="0"/>
              <a:t>každé dve protiľahlé strany sú rovnobežné a zhodné</a:t>
            </a:r>
          </a:p>
          <a:p>
            <a:r>
              <a:rPr lang="sk-SK" sz="2450" dirty="0"/>
              <a:t>súčet vnútorných uhlov je 360°</a:t>
            </a:r>
          </a:p>
          <a:p>
            <a:r>
              <a:rPr lang="sk-SK" sz="2450" dirty="0"/>
              <a:t>každé dva protiľahlé uhly sú zhodné</a:t>
            </a:r>
          </a:p>
          <a:p>
            <a:r>
              <a:rPr lang="pl-PL" sz="2450" dirty="0"/>
              <a:t>súčet uhlov pri jednej strane je 180°</a:t>
            </a:r>
          </a:p>
          <a:p>
            <a:r>
              <a:rPr lang="sk-SK" sz="2450" dirty="0"/>
              <a:t>uhlopriečky </a:t>
            </a:r>
            <a:r>
              <a:rPr lang="sk-SK" sz="2450" u="sng" dirty="0"/>
              <a:t>nie sú zhodné</a:t>
            </a:r>
            <a:r>
              <a:rPr lang="sk-SK" sz="2450" dirty="0"/>
              <a:t> a </a:t>
            </a:r>
            <a:r>
              <a:rPr lang="pl-PL" sz="2450" u="sng" dirty="0"/>
              <a:t>nie sú na seba kolmé</a:t>
            </a:r>
            <a:endParaRPr lang="sk-SK" sz="2450" u="sng" dirty="0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19BE6F28-DD76-4682-A24B-4815DFE2B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87A3D260-B987-4A43-9134-01AE0E61F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9" t="4916" r="13498" b="3358"/>
          <a:stretch/>
        </p:blipFill>
        <p:spPr>
          <a:xfrm>
            <a:off x="1144587" y="2460012"/>
            <a:ext cx="5040000" cy="33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3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57FA4F-1396-4395-98F8-B67D644C8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612559"/>
            <a:ext cx="4878389" cy="5734975"/>
          </a:xfrm>
        </p:spPr>
        <p:txBody>
          <a:bodyPr>
            <a:normAutofit/>
          </a:bodyPr>
          <a:lstStyle/>
          <a:p>
            <a:r>
              <a:rPr lang="sk-SK" dirty="0"/>
              <a:t>uhlopriečky sa navzájom rozpoľujú</a:t>
            </a:r>
          </a:p>
          <a:p>
            <a:r>
              <a:rPr lang="pl-PL" dirty="0"/>
              <a:t>pretínajú sa v bode S, ktorý je ich stredom</a:t>
            </a:r>
          </a:p>
          <a:p>
            <a:r>
              <a:rPr lang="sk-SK" dirty="0"/>
              <a:t>jedna uhlopriečka rozdelí kosodĺžnik na dva zhodné trojuholníky</a:t>
            </a:r>
          </a:p>
          <a:p>
            <a:r>
              <a:rPr lang="sk-SK" dirty="0"/>
              <a:t>dve uhlopriečky rozdelia kosodĺžnik na 4 trojuholníky, z ktorých každé dva protiľahlé sú zhodné</a:t>
            </a:r>
          </a:p>
          <a:p>
            <a:r>
              <a:rPr lang="sk-SK" u="sng" dirty="0"/>
              <a:t>výška kosodĺžnika predstavuje vzdialenosť protiľahlých strán</a:t>
            </a:r>
          </a:p>
          <a:p>
            <a:r>
              <a:rPr lang="sk-SK" u="sng" dirty="0"/>
              <a:t>kosodĺžnik má dve výšky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11CA22C-468A-4BC0-ACE4-74B1E38598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5379" y="1264065"/>
                <a:ext cx="4875211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/>
                  <a:t>VZORCE:</a:t>
                </a:r>
              </a:p>
              <a:p>
                <a:r>
                  <a:rPr lang="pt-BR" b="1" dirty="0"/>
                  <a:t>Obvod: o = 2.(a + b )</a:t>
                </a:r>
                <a:endParaRPr lang="sk-SK" b="1" dirty="0"/>
              </a:p>
              <a:p>
                <a:endParaRPr lang="sk-SK" b="1" dirty="0"/>
              </a:p>
              <a:p>
                <a:r>
                  <a:rPr lang="sk-SK" b="1" dirty="0"/>
                  <a:t>Obsah: S </a:t>
                </a:r>
                <a:r>
                  <a:rPr lang="es-ES" b="1" dirty="0"/>
                  <a:t>= a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s-ES" b="1" dirty="0"/>
                  <a:t> </a:t>
                </a:r>
                <a:r>
                  <a:rPr lang="sk-SK" b="1" dirty="0"/>
                  <a:t>= </a:t>
                </a:r>
                <a:r>
                  <a:rPr lang="es-ES" b="1" dirty="0"/>
                  <a:t>b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s-ES" b="1" dirty="0"/>
                  <a:t> </a:t>
                </a:r>
                <a:endParaRPr lang="sk-SK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11CA22C-468A-4BC0-ACE4-74B1E385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5379" y="1264065"/>
                <a:ext cx="4875211" cy="3541714"/>
              </a:xfrm>
              <a:blipFill>
                <a:blip r:embed="rId2"/>
                <a:stretch>
                  <a:fillRect l="-2500" t="-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3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EED4A-3749-477D-9EA5-9C9E8A89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Lichobežník 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7842DEB-6A55-4002-98F4-B14C634FCD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733" t="14512" r="21307" b="13621"/>
          <a:stretch/>
        </p:blipFill>
        <p:spPr>
          <a:xfrm>
            <a:off x="874412" y="2249486"/>
            <a:ext cx="5220000" cy="3068625"/>
          </a:xfrm>
          <a:prstGeom prst="rect">
            <a:avLst/>
          </a:prstGeom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21F9FE8-2583-4D8F-B0D4-5ABA00AB7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7829"/>
            <a:ext cx="4875211" cy="5140171"/>
          </a:xfrm>
        </p:spPr>
        <p:txBody>
          <a:bodyPr>
            <a:normAutofit/>
          </a:bodyPr>
          <a:lstStyle/>
          <a:p>
            <a:r>
              <a:rPr lang="sk-SK" sz="2450" dirty="0"/>
              <a:t>je štvoruholník, ktorého dve protiľahlé strany sú rovnobežné a zvyšné dve protiľahlé strany sú rôzne.</a:t>
            </a:r>
          </a:p>
          <a:p>
            <a:r>
              <a:rPr lang="sk-SK" sz="2450" dirty="0"/>
              <a:t>dve protiľahlé strany sú rovnobežné – nazývané </a:t>
            </a:r>
            <a:r>
              <a:rPr lang="sk-SK" sz="2450" b="1" u="sng" dirty="0"/>
              <a:t>základne.</a:t>
            </a:r>
          </a:p>
          <a:p>
            <a:r>
              <a:rPr lang="sk-SK" sz="2450" dirty="0"/>
              <a:t>ďalšie dve strany sú so základňami rôznobežné – nazývané </a:t>
            </a:r>
            <a:r>
              <a:rPr lang="sk-SK" sz="2450" b="1" u="sng" dirty="0"/>
              <a:t>ramená.</a:t>
            </a:r>
          </a:p>
        </p:txBody>
      </p:sp>
    </p:spTree>
    <p:extLst>
      <p:ext uri="{BB962C8B-B14F-4D97-AF65-F5344CB8AC3E}">
        <p14:creationId xmlns:p14="http://schemas.microsoft.com/office/powerpoint/2010/main" val="323021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624F59-57F0-45E4-A845-32BF3522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266" y="1413267"/>
            <a:ext cx="4878389" cy="5214151"/>
          </a:xfrm>
        </p:spPr>
        <p:txBody>
          <a:bodyPr>
            <a:normAutofit/>
          </a:bodyPr>
          <a:lstStyle/>
          <a:p>
            <a:r>
              <a:rPr lang="sk-SK" sz="2500" dirty="0"/>
              <a:t>súčet vnútorných uhlov je 360°</a:t>
            </a:r>
          </a:p>
          <a:p>
            <a:r>
              <a:rPr lang="pl-PL" sz="2500" dirty="0"/>
              <a:t>súčet uhlov pri jednom ramene je 180°</a:t>
            </a:r>
          </a:p>
          <a:p>
            <a:r>
              <a:rPr lang="sk-SK" sz="2500" dirty="0"/>
              <a:t>žiadne dva uhly nie sú zhodné</a:t>
            </a:r>
          </a:p>
          <a:p>
            <a:r>
              <a:rPr lang="sk-SK" sz="2500" dirty="0"/>
              <a:t>uhlopriečky nie sú zhodné, navzájom sa nerozpoľujú a </a:t>
            </a:r>
            <a:r>
              <a:rPr lang="pl-PL" sz="2500" dirty="0"/>
              <a:t>nie sú na seba kolmé</a:t>
            </a:r>
            <a:endParaRPr lang="sk-SK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F582BBF4-FD1C-4D2B-BB09-A469A6CBED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413267"/>
                <a:ext cx="4875211" cy="4377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/>
                  <a:t>VZORCE:</a:t>
                </a:r>
              </a:p>
              <a:p>
                <a:r>
                  <a:rPr lang="pt-BR" b="1" dirty="0"/>
                  <a:t>Obvod: o = a + b + c + d</a:t>
                </a:r>
                <a:endParaRPr lang="sk-SK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r>
                  <a:rPr lang="sk-SK" b="1" dirty="0"/>
                  <a:t>Obsah: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sk-SK" b="1" dirty="0"/>
                  <a:t> </a:t>
                </a:r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F582BBF4-FD1C-4D2B-BB09-A469A6CBE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413267"/>
                <a:ext cx="4875211" cy="4377933"/>
              </a:xfrm>
              <a:blipFill>
                <a:blip r:embed="rId2"/>
                <a:stretch>
                  <a:fillRect l="-2628" t="-1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7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7FF21-530B-43C3-9914-D3EF9F1A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lichobežníkov: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4260D75-E6A9-4710-8FC5-330DBC568B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sk-SK" sz="2800" b="1" dirty="0"/>
                  <a:t>všeobecný lichobežník </a:t>
                </a:r>
                <a:r>
                  <a:rPr lang="sk-SK" sz="2800" dirty="0"/>
                  <a:t>– každá strana má inú veľkosť</a:t>
                </a:r>
              </a:p>
              <a:p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sk-SK" sz="2800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4260D75-E6A9-4710-8FC5-330DBC568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250" t="-27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63A0466-BD4E-4609-9630-4FFB79C07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33" t="14512" r="21307" b="13621"/>
          <a:stretch/>
        </p:blipFill>
        <p:spPr>
          <a:xfrm>
            <a:off x="6019799" y="1957049"/>
            <a:ext cx="55114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3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643E96-5FFA-4AF9-9411-1F1E29A124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800" b="1" dirty="0"/>
                  <a:t>rovnoramenný lichobežník </a:t>
                </a:r>
                <a:r>
                  <a:rPr lang="sk-SK" sz="2800" dirty="0"/>
                  <a:t>– dve strany = </a:t>
                </a:r>
                <a:r>
                  <a:rPr lang="sk-SK" sz="2800" u="sng" dirty="0"/>
                  <a:t>ramená</a:t>
                </a:r>
                <a:r>
                  <a:rPr lang="sk-SK" sz="2800" dirty="0"/>
                  <a:t> majú rovnakú veľkosť, uhly pri základni majú rovnakú veľkosť.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</m:oMath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643E96-5FFA-4AF9-9411-1F1E29A12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250" t="-2754" r="-1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183F7489-1428-495C-9685-EF6869D0D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182" t="23967" r="27024" b="14380"/>
          <a:stretch/>
        </p:blipFill>
        <p:spPr>
          <a:xfrm>
            <a:off x="6096000" y="1616554"/>
            <a:ext cx="5400000" cy="36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95DD5C-089F-47FB-9C33-48F126896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sz="2800" b="1" dirty="0"/>
              <a:t>pravouhlý lichobežník </a:t>
            </a:r>
            <a:r>
              <a:rPr lang="sk-SK" sz="2800" dirty="0"/>
              <a:t>– uhly pri jednom ramene majú 90°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2C563F8-A1C2-4784-A05C-C2AF0B640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096" t="23967" r="22836" b="13207"/>
          <a:stretch/>
        </p:blipFill>
        <p:spPr>
          <a:xfrm>
            <a:off x="6019799" y="1866530"/>
            <a:ext cx="5400000" cy="35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C1BFD1-109C-47FB-ABC3-26B0BB73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pozornosť. 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D82508B-E27E-4676-B015-B01B23B0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sk-SK" dirty="0"/>
          </a:p>
          <a:p>
            <a:pPr algn="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60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28A73-091A-4407-88DF-0CAB4700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štvoruholník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443A70-DB06-4A79-B7A3-E167F51E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je rovinný útvar, pozostávajúci z štyroch strán, z ktorých dve susedné sú vždy rôznobežné.</a:t>
            </a:r>
          </a:p>
          <a:p>
            <a:r>
              <a:rPr lang="sk-SK" dirty="0"/>
              <a:t>Prvky štvoruholníka:</a:t>
            </a:r>
          </a:p>
          <a:p>
            <a:pPr lvl="1"/>
            <a:r>
              <a:rPr lang="sk-SK" dirty="0"/>
              <a:t>Štyri vrcholy</a:t>
            </a:r>
          </a:p>
          <a:p>
            <a:pPr lvl="1"/>
            <a:r>
              <a:rPr lang="sk-SK" dirty="0"/>
              <a:t>Štyri strany</a:t>
            </a:r>
          </a:p>
          <a:p>
            <a:pPr lvl="1"/>
            <a:r>
              <a:rPr lang="sk-SK" dirty="0"/>
              <a:t>Štyri vnútorné uhly</a:t>
            </a:r>
          </a:p>
          <a:p>
            <a:pPr lvl="1"/>
            <a:r>
              <a:rPr lang="sk-SK" dirty="0"/>
              <a:t>Dve uhlopriečky</a:t>
            </a:r>
          </a:p>
        </p:txBody>
      </p:sp>
    </p:spTree>
    <p:extLst>
      <p:ext uri="{BB962C8B-B14F-4D97-AF65-F5344CB8AC3E}">
        <p14:creationId xmlns:p14="http://schemas.microsoft.com/office/powerpoint/2010/main" val="26124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2F7D1B-B4A5-45EB-BC60-1FFCCBDD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Základné delenie štvoruholníkov: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DB50D0-1DBC-4595-B02C-7A37C57D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konvexný štvoruholník </a:t>
            </a:r>
            <a:r>
              <a:rPr lang="sk-SK" dirty="0"/>
              <a:t>– všetky vnútorné uhly sú konvexné – tzn. menšie ako 180°</a:t>
            </a:r>
          </a:p>
          <a:p>
            <a:r>
              <a:rPr lang="sk-SK" b="1" dirty="0"/>
              <a:t>nekonvexný štvoruholník </a:t>
            </a:r>
            <a:r>
              <a:rPr lang="sk-SK" dirty="0"/>
              <a:t>– má nekonvexný vnútorný uhol – väčší ako 180°a menší ako 360°.</a:t>
            </a:r>
          </a:p>
          <a:p>
            <a:endParaRPr lang="sk-SK" dirty="0"/>
          </a:p>
          <a:p>
            <a:r>
              <a:rPr lang="sk-SK" dirty="0"/>
              <a:t>Zvláštne prípady konvexných štvoruholníkov sú </a:t>
            </a:r>
            <a:r>
              <a:rPr lang="sk-SK" b="1" u="sng" dirty="0"/>
              <a:t>rovnobežníky </a:t>
            </a:r>
            <a:r>
              <a:rPr lang="sk-SK" dirty="0"/>
              <a:t>– štvorec, obdĺžnik, kosoštvorec, kosodĺžnik.</a:t>
            </a:r>
          </a:p>
        </p:txBody>
      </p:sp>
    </p:spTree>
    <p:extLst>
      <p:ext uri="{BB962C8B-B14F-4D97-AF65-F5344CB8AC3E}">
        <p14:creationId xmlns:p14="http://schemas.microsoft.com/office/powerpoint/2010/main" val="112910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7A333-B230-4F69-A82C-2E702C0F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Rovnobežník – vlastnosti: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A37DED-912E-473E-9DB4-C26D506C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protiľahlé strany sú rovnako dlhé a rovnobežné</a:t>
            </a:r>
          </a:p>
          <a:p>
            <a:r>
              <a:rPr lang="sk-SK" dirty="0"/>
              <a:t>sú stredovo súmerné</a:t>
            </a:r>
          </a:p>
          <a:p>
            <a:r>
              <a:rPr lang="sk-SK" dirty="0"/>
              <a:t>uhlopriečky rovnobežníka sa navzájom rozpoľujú</a:t>
            </a:r>
          </a:p>
          <a:p>
            <a:r>
              <a:rPr lang="sk-SK" dirty="0"/>
              <a:t>súčet vnútorných uhlov je 360°</a:t>
            </a:r>
          </a:p>
          <a:p>
            <a:r>
              <a:rPr lang="sk-SK" dirty="0"/>
              <a:t>delíme ich na - </a:t>
            </a:r>
            <a:r>
              <a:rPr lang="sk-SK" u="sng" dirty="0"/>
              <a:t>pravouholníky</a:t>
            </a:r>
            <a:r>
              <a:rPr lang="sk-SK" dirty="0"/>
              <a:t> – všetky vnútorné uhly sú pravé – štvorec, </a:t>
            </a:r>
            <a:r>
              <a:rPr lang="sk-SK" dirty="0" err="1"/>
              <a:t>obdĺžník</a:t>
            </a:r>
            <a:endParaRPr lang="sk-SK" dirty="0"/>
          </a:p>
          <a:p>
            <a:r>
              <a:rPr lang="sk-SK" dirty="0"/>
              <a:t>- </a:t>
            </a:r>
            <a:r>
              <a:rPr lang="sk-SK" u="sng" dirty="0"/>
              <a:t>kosouholníky</a:t>
            </a:r>
            <a:r>
              <a:rPr lang="sk-SK" dirty="0"/>
              <a:t> – dva vnútorné uhly sú kosé – kosoštvorec, kosodĺžnik</a:t>
            </a:r>
          </a:p>
        </p:txBody>
      </p:sp>
    </p:spTree>
    <p:extLst>
      <p:ext uri="{BB962C8B-B14F-4D97-AF65-F5344CB8AC3E}">
        <p14:creationId xmlns:p14="http://schemas.microsoft.com/office/powerpoint/2010/main" val="29843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CEAB5-A862-487A-A150-768EF84A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štvorec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7442BE1-C200-4BA1-BE97-BC98847716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5441" y="2294264"/>
            <a:ext cx="3810330" cy="3452159"/>
          </a:xfrm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798924-7E3E-45FA-9935-5C04E844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6645"/>
            <a:ext cx="4875211" cy="4894555"/>
          </a:xfrm>
        </p:spPr>
        <p:txBody>
          <a:bodyPr>
            <a:normAutofit/>
          </a:bodyPr>
          <a:lstStyle/>
          <a:p>
            <a:r>
              <a:rPr lang="sk-SK" dirty="0"/>
              <a:t>všetky strany sú zhodné</a:t>
            </a:r>
          </a:p>
          <a:p>
            <a:r>
              <a:rPr lang="sk-SK" dirty="0"/>
              <a:t>každé dve protiľahlé strany sú rovnobežné a zhodné</a:t>
            </a:r>
          </a:p>
          <a:p>
            <a:r>
              <a:rPr lang="sk-SK" dirty="0"/>
              <a:t>každé dve susedné strany sú na seba kolmé</a:t>
            </a:r>
          </a:p>
          <a:p>
            <a:r>
              <a:rPr lang="sk-SK" dirty="0"/>
              <a:t>súčet vnútorných uhlov je 360°</a:t>
            </a:r>
          </a:p>
          <a:p>
            <a:r>
              <a:rPr lang="sk-SK" dirty="0"/>
              <a:t>všetky vnútorné uhly sú zhodné a majú veľkosť 90°</a:t>
            </a:r>
          </a:p>
          <a:p>
            <a:r>
              <a:rPr lang="sk-SK" dirty="0"/>
              <a:t>uhlopriečky sú zhodné</a:t>
            </a:r>
          </a:p>
        </p:txBody>
      </p:sp>
    </p:spTree>
    <p:extLst>
      <p:ext uri="{BB962C8B-B14F-4D97-AF65-F5344CB8AC3E}">
        <p14:creationId xmlns:p14="http://schemas.microsoft.com/office/powerpoint/2010/main" val="34252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31E901-D5E2-4F8E-A60D-C0B27D5CF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798990"/>
            <a:ext cx="4878389" cy="5646197"/>
          </a:xfrm>
        </p:spPr>
        <p:txBody>
          <a:bodyPr>
            <a:noAutofit/>
          </a:bodyPr>
          <a:lstStyle/>
          <a:p>
            <a:r>
              <a:rPr lang="sk-SK" sz="2500" dirty="0"/>
              <a:t>uhlopriečky sú na seba kolmé</a:t>
            </a:r>
          </a:p>
          <a:p>
            <a:r>
              <a:rPr lang="sk-SK" sz="2500" dirty="0"/>
              <a:t>uhlopriečky sa navzájom rozpoľujú</a:t>
            </a:r>
          </a:p>
          <a:p>
            <a:r>
              <a:rPr lang="sk-SK" sz="2500" dirty="0"/>
              <a:t>jedna uhlopriečka rozdelí štvorec na 2 zhodné pravouhlé trojuholníky</a:t>
            </a:r>
          </a:p>
          <a:p>
            <a:r>
              <a:rPr lang="sk-SK" sz="2500" dirty="0"/>
              <a:t>dve uhlopriečky rozdelia štvorec na 4 zhodné pravouhlé trojuholníky</a:t>
            </a:r>
          </a:p>
          <a:p>
            <a:r>
              <a:rPr lang="nl-NL" sz="2500" dirty="0"/>
              <a:t>bod S je stredom uhlopriečok</a:t>
            </a:r>
          </a:p>
          <a:p>
            <a:r>
              <a:rPr lang="sk-SK" sz="2500" dirty="0"/>
              <a:t>bod S je stredom kružnice štvorcu opísanej aj vpísanej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E410D62-A7EB-4F08-A5CC-6A3BFD74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9810"/>
            <a:ext cx="4875211" cy="476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VZORCE</a:t>
            </a:r>
            <a:r>
              <a:rPr lang="sk-SK" dirty="0"/>
              <a:t>:</a:t>
            </a:r>
          </a:p>
          <a:p>
            <a:r>
              <a:rPr lang="sk-SK" b="1" dirty="0"/>
              <a:t>Obvod o = 4 . a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Obsah S = </a:t>
            </a:r>
            <a:r>
              <a:rPr lang="sk-SK" b="1" dirty="0" err="1"/>
              <a:t>a.a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683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81A88-243E-4792-B021-E3F37A47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obdĺžnik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3E9F3AB-288B-4886-90C1-482EF1EEB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642" y="2249488"/>
            <a:ext cx="4231928" cy="3541712"/>
          </a:xfrm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952FB24-A735-465C-A311-024B071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905523"/>
            <a:ext cx="4875211" cy="5601809"/>
          </a:xfrm>
        </p:spPr>
        <p:txBody>
          <a:bodyPr>
            <a:normAutofit/>
          </a:bodyPr>
          <a:lstStyle/>
          <a:p>
            <a:r>
              <a:rPr lang="sk-SK" dirty="0"/>
              <a:t>každé dve protiľahlé strany sú rovnobežné a zhodné</a:t>
            </a:r>
          </a:p>
          <a:p>
            <a:r>
              <a:rPr lang="sk-SK" dirty="0"/>
              <a:t>každé dve susedné strany sú na seba kolmé</a:t>
            </a:r>
          </a:p>
          <a:p>
            <a:r>
              <a:rPr lang="sk-SK" dirty="0"/>
              <a:t>súčet vnútorných uhlov je 360°</a:t>
            </a:r>
          </a:p>
          <a:p>
            <a:r>
              <a:rPr lang="sk-SK" dirty="0"/>
              <a:t>všetky vnútorné uhly sú zhodné a majú veľkosť 90°</a:t>
            </a:r>
          </a:p>
          <a:p>
            <a:r>
              <a:rPr lang="sk-SK" dirty="0"/>
              <a:t>uhlopriečky sú zhodné</a:t>
            </a:r>
          </a:p>
          <a:p>
            <a:r>
              <a:rPr lang="pl-PL" dirty="0"/>
              <a:t>uhlopriečky nie sú na seba kolmé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67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98FBCE-F8C3-43AD-9488-4AC2D557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550415"/>
            <a:ext cx="4878389" cy="5770485"/>
          </a:xfrm>
        </p:spPr>
        <p:txBody>
          <a:bodyPr>
            <a:normAutofit/>
          </a:bodyPr>
          <a:lstStyle/>
          <a:p>
            <a:r>
              <a:rPr lang="sk-SK" dirty="0"/>
              <a:t>uhlopriečky sa navzájom rozpoľujú</a:t>
            </a:r>
          </a:p>
          <a:p>
            <a:r>
              <a:rPr lang="sk-SK" dirty="0"/>
              <a:t>pretínajú sa v bode S, ktorý je aj stredom kružnice obdĺžniku opísanej</a:t>
            </a:r>
          </a:p>
          <a:p>
            <a:r>
              <a:rPr lang="sk-SK" dirty="0"/>
              <a:t>jedna uhlopriečka rozdelí obdĺžnik na dva zhodné pravouhlé trojuholníky</a:t>
            </a:r>
          </a:p>
          <a:p>
            <a:r>
              <a:rPr lang="sk-SK" dirty="0"/>
              <a:t>dve uhlopriečky rozdelia obdĺžnik a 4 trojuholníky, z ktorých každé dva protiľahlé sú zhodné</a:t>
            </a:r>
          </a:p>
          <a:p>
            <a:r>
              <a:rPr lang="sk-SK" dirty="0"/>
              <a:t>Bod S je aj stredom stredovej súmernosti obdĺžnika.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F7C0C3-C517-4DC6-BA1F-42E8310A0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831"/>
            <a:ext cx="4875211" cy="4690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VZORCE:</a:t>
            </a:r>
          </a:p>
          <a:p>
            <a:r>
              <a:rPr lang="pt-BR" b="1" dirty="0"/>
              <a:t>Obvod: o = 2</a:t>
            </a:r>
            <a:r>
              <a:rPr lang="sk-SK" b="1" dirty="0"/>
              <a:t>.</a:t>
            </a:r>
            <a:r>
              <a:rPr lang="pt-BR" b="1" dirty="0"/>
              <a:t>(a + b)</a:t>
            </a:r>
            <a:endParaRPr lang="sk-SK" b="1" dirty="0"/>
          </a:p>
          <a:p>
            <a:pPr marL="0" indent="0">
              <a:buNone/>
            </a:pPr>
            <a:endParaRPr lang="pt-BR" b="1" dirty="0"/>
          </a:p>
          <a:p>
            <a:r>
              <a:rPr lang="sk-SK" b="1" dirty="0"/>
              <a:t>Obsah: S = a . 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707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08D9D-6B1D-40A5-BC79-50C72CDF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kosoštvorec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EB25A36-5CB0-452A-8D72-A14C2234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914399"/>
            <a:ext cx="4875211" cy="5672831"/>
          </a:xfrm>
        </p:spPr>
        <p:txBody>
          <a:bodyPr>
            <a:normAutofit/>
          </a:bodyPr>
          <a:lstStyle/>
          <a:p>
            <a:r>
              <a:rPr lang="sk-SK" dirty="0"/>
              <a:t>všetky strany kosoštvorca sú zhodné</a:t>
            </a:r>
          </a:p>
          <a:p>
            <a:r>
              <a:rPr lang="sk-SK" dirty="0"/>
              <a:t>každé dve protiľahlé strany kosoštvorca sú rovnobežné a zhodné</a:t>
            </a:r>
          </a:p>
          <a:p>
            <a:r>
              <a:rPr lang="sk-SK" dirty="0"/>
              <a:t>súčet vnútorných uhlov je 360°</a:t>
            </a:r>
          </a:p>
          <a:p>
            <a:r>
              <a:rPr lang="sk-SK" dirty="0"/>
              <a:t>každé dva protiľahlé uhly sú zhodné</a:t>
            </a:r>
          </a:p>
          <a:p>
            <a:r>
              <a:rPr lang="pl-PL" dirty="0"/>
              <a:t>súčet uhlov pri jednom ramene je 180°</a:t>
            </a:r>
          </a:p>
          <a:p>
            <a:r>
              <a:rPr lang="sk-SK" dirty="0"/>
              <a:t>uhlopriečky </a:t>
            </a:r>
            <a:r>
              <a:rPr lang="sk-SK" u="sng" dirty="0"/>
              <a:t>nie sú zhodné</a:t>
            </a:r>
            <a:r>
              <a:rPr lang="sk-SK" dirty="0"/>
              <a:t>, ale </a:t>
            </a:r>
            <a:r>
              <a:rPr lang="sk-SK" u="sng" dirty="0"/>
              <a:t>sú na seba kolmé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E2A9414-2EA7-4C18-B188-804A7067E4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8FA4EBD-2645-4C36-85A9-9E335B05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9" t="19955" r="35049" b="26553"/>
          <a:stretch/>
        </p:blipFill>
        <p:spPr>
          <a:xfrm>
            <a:off x="1150604" y="2221504"/>
            <a:ext cx="4860000" cy="35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9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121</TotalTime>
  <Words>709</Words>
  <Application>Microsoft Office PowerPoint</Application>
  <PresentationFormat>Širokouhlá</PresentationFormat>
  <Paragraphs>107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Tw Cen MT</vt:lpstr>
      <vt:lpstr>Obvod</vt:lpstr>
      <vt:lpstr>Štvoruholníky a ich vlastnosti</vt:lpstr>
      <vt:lpstr>štvoruholník</vt:lpstr>
      <vt:lpstr>Základné delenie štvoruholníkov:</vt:lpstr>
      <vt:lpstr>Rovnobežník – vlastnosti:</vt:lpstr>
      <vt:lpstr>štvorec</vt:lpstr>
      <vt:lpstr>Prezentácia programu PowerPoint</vt:lpstr>
      <vt:lpstr>obdĺžnik</vt:lpstr>
      <vt:lpstr>Prezentácia programu PowerPoint</vt:lpstr>
      <vt:lpstr>kosoštvorec</vt:lpstr>
      <vt:lpstr>Prezentácia programu PowerPoint</vt:lpstr>
      <vt:lpstr>Kosodĺžnik = rovnobežník</vt:lpstr>
      <vt:lpstr>Prezentácia programu PowerPoint</vt:lpstr>
      <vt:lpstr>Lichobežník </vt:lpstr>
      <vt:lpstr>Prezentácia programu PowerPoint</vt:lpstr>
      <vt:lpstr>Typy lichobežníkov:</vt:lpstr>
      <vt:lpstr>Prezentácia programu PowerPoint</vt:lpstr>
      <vt:lpstr>Prezentácia programu PowerPoint</vt:lpstr>
      <vt:lpstr>Ďakujem za pozornosť.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Štvoruholníky a ich vlastnosti</dc:title>
  <dc:creator>ucitel</dc:creator>
  <cp:lastModifiedBy>Slovenkaiová</cp:lastModifiedBy>
  <cp:revision>18</cp:revision>
  <dcterms:created xsi:type="dcterms:W3CDTF">2021-03-15T06:39:51Z</dcterms:created>
  <dcterms:modified xsi:type="dcterms:W3CDTF">2021-11-18T18:46:56Z</dcterms:modified>
</cp:coreProperties>
</file>