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6" r:id="rId3"/>
    <p:sldId id="268" r:id="rId4"/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21. 11. 2021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21. 11. 2021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21. 11. 2021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21. 11. 2021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21. 11. 2021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F4A0C-BA13-4931-8A85-A5763D64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30EBC3-4895-4281-8DCD-E65E6D09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206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Rozdelenie baktérií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sk-SK" sz="3400" b="1" dirty="0"/>
              <a:t>A: podľa zdroja uhlíka</a:t>
            </a:r>
          </a:p>
          <a:p>
            <a:pPr lvl="1"/>
            <a:r>
              <a:rPr lang="sk-SK" i="1" u="sng" dirty="0" err="1"/>
              <a:t>autotrofné</a:t>
            </a:r>
            <a:r>
              <a:rPr lang="sk-SK" i="1" u="sng" dirty="0"/>
              <a:t> druhy</a:t>
            </a:r>
            <a:r>
              <a:rPr lang="sk-SK" dirty="0"/>
              <a:t> </a:t>
            </a:r>
          </a:p>
          <a:p>
            <a:pPr lvl="1"/>
            <a:r>
              <a:rPr lang="sk-SK" i="1" u="sng" dirty="0" err="1"/>
              <a:t>heterotrofné</a:t>
            </a:r>
            <a:r>
              <a:rPr lang="sk-SK" i="1" u="sng" dirty="0"/>
              <a:t> druhy</a:t>
            </a:r>
            <a:r>
              <a:rPr lang="sk-SK" dirty="0"/>
              <a:t> – zdrojom uhlíka sú organické látky, ktoré získavajú rôznym spôsobom:</a:t>
            </a:r>
          </a:p>
          <a:p>
            <a:pPr>
              <a:buNone/>
            </a:pPr>
            <a:r>
              <a:rPr lang="sk-SK" dirty="0"/>
              <a:t>	    		   - </a:t>
            </a:r>
            <a:r>
              <a:rPr lang="sk-SK" sz="1800" b="1" dirty="0" err="1"/>
              <a:t>saprofytické</a:t>
            </a:r>
            <a:r>
              <a:rPr lang="sk-SK" sz="1800" b="1" dirty="0"/>
              <a:t> druhy </a:t>
            </a:r>
          </a:p>
          <a:p>
            <a:pPr>
              <a:buNone/>
            </a:pPr>
            <a:r>
              <a:rPr lang="sk-SK" sz="1800" b="1" dirty="0"/>
              <a:t>      		     - parazitické druhy</a:t>
            </a:r>
          </a:p>
          <a:p>
            <a:pPr lvl="1">
              <a:buNone/>
            </a:pPr>
            <a:r>
              <a:rPr lang="sk-SK" sz="1800" b="1" dirty="0"/>
              <a:t>        		     - symbiotické druhy</a:t>
            </a:r>
          </a:p>
          <a:p>
            <a:pPr>
              <a:buNone/>
            </a:pPr>
            <a:r>
              <a:rPr lang="sk-SK" sz="3400" b="1" dirty="0"/>
              <a:t>B: Podľa závislostí na kyslíku:</a:t>
            </a:r>
          </a:p>
          <a:p>
            <a:pPr lvl="1"/>
            <a:r>
              <a:rPr lang="sk-SK" dirty="0"/>
              <a:t>aeróbne druhy</a:t>
            </a:r>
          </a:p>
          <a:p>
            <a:pPr lvl="1"/>
            <a:r>
              <a:rPr lang="sk-SK" dirty="0"/>
              <a:t>anaeróbne druhy</a:t>
            </a:r>
          </a:p>
          <a:p>
            <a:pPr lvl="1"/>
            <a:r>
              <a:rPr lang="sk-SK" dirty="0"/>
              <a:t>fakultatívne anaeróbne</a:t>
            </a:r>
          </a:p>
          <a:p>
            <a:endParaRPr lang="sk-SK" dirty="0"/>
          </a:p>
          <a:p>
            <a:pPr lvl="0">
              <a:buNone/>
            </a:pPr>
            <a:r>
              <a:rPr lang="sk-SK" sz="3100" b="1" dirty="0"/>
              <a:t>C: podľa spôsobu získavania energie</a:t>
            </a:r>
          </a:p>
          <a:p>
            <a:pPr lvl="1"/>
            <a:r>
              <a:rPr lang="sk-SK" dirty="0" err="1"/>
              <a:t>fototrofné</a:t>
            </a:r>
            <a:endParaRPr lang="sk-SK" dirty="0"/>
          </a:p>
          <a:p>
            <a:pPr lvl="1"/>
            <a:r>
              <a:rPr lang="sk-SK" dirty="0" err="1"/>
              <a:t>chemotrofné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239000" cy="70104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Význam baktérií</a:t>
            </a:r>
          </a:p>
        </p:txBody>
      </p:sp>
      <p:pic>
        <p:nvPicPr>
          <p:cNvPr id="4" name="Zástupný symbol obsahu 3" descr="bk.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5412" y="2209800"/>
            <a:ext cx="6924500" cy="373379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239000" cy="6248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/>
              <a:t>Liečba bakteriálnych ochorení</a:t>
            </a:r>
          </a:p>
        </p:txBody>
      </p:sp>
      <p:pic>
        <p:nvPicPr>
          <p:cNvPr id="4" name="Zástupný symbol obsahu 3" descr="antib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721644"/>
            <a:ext cx="6934200" cy="4622800"/>
          </a:xfrm>
        </p:spPr>
      </p:pic>
      <p:pic>
        <p:nvPicPr>
          <p:cNvPr id="5" name="Obrázok 4" descr="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084151"/>
            <a:ext cx="4572000" cy="3842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772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VÍRUSY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velkaencyklopedie.estranky.cz/img/original/476/stavba-viru.png"/>
          <p:cNvPicPr>
            <a:picLocks noChangeAspect="1" noChangeArrowheads="1"/>
          </p:cNvPicPr>
          <p:nvPr/>
        </p:nvPicPr>
        <p:blipFill>
          <a:blip r:embed="rId2"/>
          <a:srcRect b="10145"/>
          <a:stretch>
            <a:fillRect/>
          </a:stretch>
        </p:blipFill>
        <p:spPr bwMode="auto">
          <a:xfrm>
            <a:off x="838200" y="1219200"/>
            <a:ext cx="6595911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526A97-FC8D-4D87-B9DF-DE8CD459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217839-3879-430B-83B5-47911D9A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>
            <a:extLst>
              <a:ext uri="{FF2B5EF4-FFF2-40B4-BE49-F238E27FC236}">
                <a16:creationId xmlns:a16="http://schemas.microsoft.com/office/drawing/2014/main" id="{AD834A7E-FC9E-4AE7-ACF8-ACB51F1EFFD5}"/>
              </a:ext>
            </a:extLst>
          </p:cNvPr>
          <p:cNvSpPr/>
          <p:nvPr/>
        </p:nvSpPr>
        <p:spPr>
          <a:xfrm>
            <a:off x="304800" y="1143000"/>
            <a:ext cx="8229600" cy="3810000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1EEE3045-ACA6-4E65-A66C-ABA1D7B1B729}"/>
              </a:ext>
            </a:extLst>
          </p:cNvPr>
          <p:cNvSpPr txBox="1"/>
          <p:nvPr/>
        </p:nvSpPr>
        <p:spPr>
          <a:xfrm>
            <a:off x="2286000" y="2438400"/>
            <a:ext cx="3169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ČO JE TO VIRIÓN?</a:t>
            </a:r>
          </a:p>
        </p:txBody>
      </p:sp>
      <p:sp>
        <p:nvSpPr>
          <p:cNvPr id="7" name="Oblak 6">
            <a:extLst>
              <a:ext uri="{FF2B5EF4-FFF2-40B4-BE49-F238E27FC236}">
                <a16:creationId xmlns:a16="http://schemas.microsoft.com/office/drawing/2014/main" id="{88B363FA-8D27-4AB6-8C41-504D29695DBC}"/>
              </a:ext>
            </a:extLst>
          </p:cNvPr>
          <p:cNvSpPr/>
          <p:nvPr/>
        </p:nvSpPr>
        <p:spPr>
          <a:xfrm>
            <a:off x="457200" y="1295400"/>
            <a:ext cx="8229600" cy="3810000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1B3052B3-9CFC-4944-973A-049A67BAFE2B}"/>
              </a:ext>
            </a:extLst>
          </p:cNvPr>
          <p:cNvSpPr txBox="1"/>
          <p:nvPr/>
        </p:nvSpPr>
        <p:spPr>
          <a:xfrm>
            <a:off x="2438400" y="25908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Kto založil BAKTERIOLÓGIU?</a:t>
            </a:r>
          </a:p>
        </p:txBody>
      </p:sp>
      <p:sp>
        <p:nvSpPr>
          <p:cNvPr id="9" name="Oblak 8">
            <a:extLst>
              <a:ext uri="{FF2B5EF4-FFF2-40B4-BE49-F238E27FC236}">
                <a16:creationId xmlns:a16="http://schemas.microsoft.com/office/drawing/2014/main" id="{C984AD10-33B7-4002-86DC-BD6318F5A4D9}"/>
              </a:ext>
            </a:extLst>
          </p:cNvPr>
          <p:cNvSpPr/>
          <p:nvPr/>
        </p:nvSpPr>
        <p:spPr>
          <a:xfrm>
            <a:off x="457200" y="1295400"/>
            <a:ext cx="8229600" cy="38100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260363E-DC1E-4AD8-92B3-CE040DE60E08}"/>
              </a:ext>
            </a:extLst>
          </p:cNvPr>
          <p:cNvSpPr txBox="1"/>
          <p:nvPr/>
        </p:nvSpPr>
        <p:spPr>
          <a:xfrm>
            <a:off x="1714500" y="2046238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Ako sa nazýva látka, ktorá je súčasťou bunkovej steny baktérií?</a:t>
            </a:r>
          </a:p>
        </p:txBody>
      </p:sp>
      <p:sp>
        <p:nvSpPr>
          <p:cNvPr id="11" name="Oblak 10">
            <a:extLst>
              <a:ext uri="{FF2B5EF4-FFF2-40B4-BE49-F238E27FC236}">
                <a16:creationId xmlns:a16="http://schemas.microsoft.com/office/drawing/2014/main" id="{5978D04C-1A18-4679-AD46-16AA37BDA7C5}"/>
              </a:ext>
            </a:extLst>
          </p:cNvPr>
          <p:cNvSpPr/>
          <p:nvPr/>
        </p:nvSpPr>
        <p:spPr>
          <a:xfrm>
            <a:off x="457200" y="1295400"/>
            <a:ext cx="8229600" cy="38100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BA6631A4-C1CC-4EB5-8B6E-2C52EF192DA3}"/>
              </a:ext>
            </a:extLst>
          </p:cNvPr>
          <p:cNvSpPr txBox="1"/>
          <p:nvPr/>
        </p:nvSpPr>
        <p:spPr>
          <a:xfrm>
            <a:off x="2655572" y="2036802"/>
            <a:ext cx="3169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Ak sú baktérie guľaté – nazývajú sa? </a:t>
            </a:r>
          </a:p>
        </p:txBody>
      </p:sp>
      <p:sp>
        <p:nvSpPr>
          <p:cNvPr id="13" name="Oblak 12">
            <a:extLst>
              <a:ext uri="{FF2B5EF4-FFF2-40B4-BE49-F238E27FC236}">
                <a16:creationId xmlns:a16="http://schemas.microsoft.com/office/drawing/2014/main" id="{26BA82AF-2D8C-4419-B36C-C577864856C5}"/>
              </a:ext>
            </a:extLst>
          </p:cNvPr>
          <p:cNvSpPr/>
          <p:nvPr/>
        </p:nvSpPr>
        <p:spPr>
          <a:xfrm>
            <a:off x="457200" y="1295400"/>
            <a:ext cx="8229600" cy="38100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7382E5A0-7FE7-4E63-A404-5491539B9CCE}"/>
              </a:ext>
            </a:extLst>
          </p:cNvPr>
          <p:cNvSpPr txBox="1"/>
          <p:nvPr/>
        </p:nvSpPr>
        <p:spPr>
          <a:xfrm>
            <a:off x="2788922" y="1759803"/>
            <a:ext cx="3169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Prvé antibiotikum bolo objavené ... (kým a kedy?)</a:t>
            </a:r>
          </a:p>
        </p:txBody>
      </p:sp>
    </p:spTree>
    <p:extLst>
      <p:ext uri="{BB962C8B-B14F-4D97-AF65-F5344CB8AC3E}">
        <p14:creationId xmlns:p14="http://schemas.microsoft.com/office/powerpoint/2010/main" val="33356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D582EF-5D22-4186-83B6-88B5023B34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tx1"/>
                </a:solidFill>
              </a:rPr>
              <a:t>Streptokok, </a:t>
            </a:r>
            <a:r>
              <a:rPr lang="sk-SK" dirty="0" err="1">
                <a:solidFill>
                  <a:schemeClr val="tx1"/>
                </a:solidFill>
              </a:rPr>
              <a:t>spirila</a:t>
            </a:r>
            <a:r>
              <a:rPr lang="sk-SK" dirty="0">
                <a:solidFill>
                  <a:schemeClr val="tx1"/>
                </a:solidFill>
              </a:rPr>
              <a:t>, </a:t>
            </a:r>
            <a:r>
              <a:rPr lang="sk-SK" dirty="0" err="1">
                <a:solidFill>
                  <a:schemeClr val="tx1"/>
                </a:solidFill>
              </a:rPr>
              <a:t>tetrakoky</a:t>
            </a:r>
            <a:r>
              <a:rPr lang="sk-SK" dirty="0">
                <a:solidFill>
                  <a:schemeClr val="tx1"/>
                </a:solidFill>
              </a:rPr>
              <a:t>, </a:t>
            </a:r>
            <a:r>
              <a:rPr lang="sk-SK" dirty="0" err="1">
                <a:solidFill>
                  <a:schemeClr val="tx1"/>
                </a:solidFill>
              </a:rPr>
              <a:t>diplokoky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9B9328-2302-4BC9-B303-56E319EA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AFCA4DFB-B979-4E2C-8AFF-F35C2A49F04F}"/>
              </a:ext>
            </a:extLst>
          </p:cNvPr>
          <p:cNvSpPr txBox="1">
            <a:spLocks/>
          </p:cNvSpPr>
          <p:nvPr/>
        </p:nvSpPr>
        <p:spPr>
          <a:xfrm>
            <a:off x="434083" y="1752600"/>
            <a:ext cx="7239000" cy="1143000"/>
          </a:xfrm>
          <a:prstGeom prst="rect">
            <a:avLst/>
          </a:prstGeom>
          <a:solidFill>
            <a:srgbClr val="92D050"/>
          </a:solidFill>
        </p:spPr>
        <p:txBody>
          <a:bodyPr vert="horz" lIns="45720" tIns="0" rIns="45720" bIns="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dirty="0">
                <a:solidFill>
                  <a:schemeClr val="tx1"/>
                </a:solidFill>
              </a:rPr>
              <a:t>Vírus, R. </a:t>
            </a:r>
            <a:r>
              <a:rPr lang="sk-SK" dirty="0" err="1">
                <a:solidFill>
                  <a:schemeClr val="tx1"/>
                </a:solidFill>
              </a:rPr>
              <a:t>Koch</a:t>
            </a:r>
            <a:r>
              <a:rPr lang="sk-SK" dirty="0">
                <a:solidFill>
                  <a:schemeClr val="tx1"/>
                </a:solidFill>
              </a:rPr>
              <a:t>, baktéria, tuberkulóza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67DA76ED-9893-48CC-993C-006DC7FA462B}"/>
              </a:ext>
            </a:extLst>
          </p:cNvPr>
          <p:cNvSpPr txBox="1">
            <a:spLocks/>
          </p:cNvSpPr>
          <p:nvPr/>
        </p:nvSpPr>
        <p:spPr>
          <a:xfrm>
            <a:off x="487166" y="3193122"/>
            <a:ext cx="72390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45720" tIns="0" rIns="45720" bIns="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dirty="0" err="1">
                <a:solidFill>
                  <a:schemeClr val="tx1"/>
                </a:solidFill>
              </a:rPr>
              <a:t>Kapsida</a:t>
            </a:r>
            <a:r>
              <a:rPr lang="sk-SK" dirty="0">
                <a:solidFill>
                  <a:schemeClr val="tx1"/>
                </a:solidFill>
              </a:rPr>
              <a:t>, bičík, nukleová kyselina, bielkovina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DC5259B2-DC19-487B-BFF4-72BCB1AB5E2D}"/>
              </a:ext>
            </a:extLst>
          </p:cNvPr>
          <p:cNvSpPr txBox="1">
            <a:spLocks/>
          </p:cNvSpPr>
          <p:nvPr/>
        </p:nvSpPr>
        <p:spPr>
          <a:xfrm>
            <a:off x="512851" y="4633644"/>
            <a:ext cx="7239000" cy="1143000"/>
          </a:xfrm>
          <a:prstGeom prst="rect">
            <a:avLst/>
          </a:prstGeom>
          <a:solidFill>
            <a:srgbClr val="92D050"/>
          </a:solidFill>
        </p:spPr>
        <p:txBody>
          <a:bodyPr vert="horz" lIns="45720" tIns="0" rIns="45720" bIns="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sk-SK" dirty="0">
                <a:solidFill>
                  <a:schemeClr val="tx1"/>
                </a:solidFill>
              </a:rPr>
              <a:t>Antibiotikum, vírus, prokaryotická bunka, </a:t>
            </a:r>
            <a:r>
              <a:rPr lang="sk-SK" dirty="0" err="1">
                <a:solidFill>
                  <a:schemeClr val="tx1"/>
                </a:solidFill>
              </a:rPr>
              <a:t>vibrio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4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66868" y="2209800"/>
            <a:ext cx="5105400" cy="96316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6600" dirty="0"/>
              <a:t>baktérie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b.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366807"/>
            <a:ext cx="5105400" cy="3491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bakt.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304800"/>
            <a:ext cx="28479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akt.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19200"/>
            <a:ext cx="5483768" cy="30811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304800" y="533400"/>
            <a:ext cx="6521337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Jednobunkové / mnohobunkové o.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04800" y="4572000"/>
            <a:ext cx="6038833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/>
              <a:t>eukaryotické</a:t>
            </a:r>
            <a:r>
              <a:rPr lang="sk-SK" sz="3200" dirty="0"/>
              <a:t> / </a:t>
            </a:r>
            <a:r>
              <a:rPr lang="sk-SK" sz="3200" dirty="0" err="1"/>
              <a:t>prokaryotické</a:t>
            </a:r>
            <a:r>
              <a:rPr lang="sk-SK" sz="3200" dirty="0"/>
              <a:t> o.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04800" y="5638800"/>
            <a:ext cx="2411238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Kde žijú ????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200400" y="5562600"/>
            <a:ext cx="489249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Čo je BAKTERIOLÓGIA ???.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2800" dirty="0" err="1"/>
              <a:t>L.Pasteur</a:t>
            </a:r>
            <a:endParaRPr lang="sk-SK" sz="28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2800" dirty="0"/>
              <a:t>R. </a:t>
            </a:r>
            <a:r>
              <a:rPr lang="sk-SK" sz="2800" dirty="0" err="1"/>
              <a:t>Koch</a:t>
            </a:r>
            <a:endParaRPr lang="sk-SK" sz="2800" dirty="0"/>
          </a:p>
        </p:txBody>
      </p:sp>
      <p:pic>
        <p:nvPicPr>
          <p:cNvPr id="7" name="Zástupný symbol obsahu 6" descr="PASTEUR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85720" y="1524001"/>
            <a:ext cx="3576680" cy="4382416"/>
          </a:xfrm>
        </p:spPr>
      </p:pic>
      <p:pic>
        <p:nvPicPr>
          <p:cNvPr id="8" name="Zástupný symbol obsahu 7" descr="KOCH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267200" y="1448199"/>
            <a:ext cx="3200400" cy="442358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772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Stavba baktérií:</a:t>
            </a:r>
          </a:p>
        </p:txBody>
      </p:sp>
      <p:pic>
        <p:nvPicPr>
          <p:cNvPr id="4" name="Zástupný symbol obsahu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1" y="1371600"/>
            <a:ext cx="7974958" cy="5239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239000" cy="7772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Tvar baktérií:</a:t>
            </a:r>
          </a:p>
        </p:txBody>
      </p:sp>
      <p:pic>
        <p:nvPicPr>
          <p:cNvPr id="4" name="Zástupný symbol obsahu 3" descr="tvar b.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69812"/>
            <a:ext cx="7238999" cy="552079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772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Rozmnožovanie baktérií:</a:t>
            </a:r>
          </a:p>
        </p:txBody>
      </p:sp>
      <p:pic>
        <p:nvPicPr>
          <p:cNvPr id="4" name="Zástupný symbol obsahu 3" descr="p.d.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558165"/>
            <a:ext cx="5715000" cy="522861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32</TotalTime>
  <Words>176</Words>
  <Application>Microsoft Office PowerPoint</Application>
  <PresentationFormat>Prezentácia na obrazovke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Trebuchet MS</vt:lpstr>
      <vt:lpstr>Wingdings</vt:lpstr>
      <vt:lpstr>Wingdings 2</vt:lpstr>
      <vt:lpstr>Luxusný</vt:lpstr>
      <vt:lpstr>Prezentácia programu PowerPoint</vt:lpstr>
      <vt:lpstr>Prezentácia programu PowerPoint</vt:lpstr>
      <vt:lpstr>Streptokok, spirila, tetrakoky, diplokoky</vt:lpstr>
      <vt:lpstr>baktérie</vt:lpstr>
      <vt:lpstr>Prezentácia programu PowerPoint</vt:lpstr>
      <vt:lpstr>Prezentácia programu PowerPoint</vt:lpstr>
      <vt:lpstr>Stavba baktérií:</vt:lpstr>
      <vt:lpstr>Tvar baktérií:</vt:lpstr>
      <vt:lpstr>Rozmnožovanie baktérií:</vt:lpstr>
      <vt:lpstr>Rozdelenie baktérií</vt:lpstr>
      <vt:lpstr>Význam baktérií</vt:lpstr>
      <vt:lpstr>Liečba bakteriálnych ochorení</vt:lpstr>
      <vt:lpstr>VÍRUSY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baktérie</dc:title>
  <dc:creator>Daniel Richnavsky</dc:creator>
  <cp:lastModifiedBy>sokolskaivana24@gmail.com</cp:lastModifiedBy>
  <cp:revision>34</cp:revision>
  <dcterms:created xsi:type="dcterms:W3CDTF">2015-03-29T09:03:07Z</dcterms:created>
  <dcterms:modified xsi:type="dcterms:W3CDTF">2021-11-21T09:06:56Z</dcterms:modified>
</cp:coreProperties>
</file>