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4" r:id="rId4"/>
    <p:sldId id="257" r:id="rId5"/>
    <p:sldId id="262" r:id="rId6"/>
    <p:sldId id="267" r:id="rId7"/>
    <p:sldId id="268" r:id="rId8"/>
    <p:sldId id="269" r:id="rId9"/>
    <p:sldId id="258" r:id="rId10"/>
    <p:sldId id="265" r:id="rId11"/>
    <p:sldId id="259" r:id="rId12"/>
    <p:sldId id="260" r:id="rId13"/>
    <p:sldId id="261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 varScale="1">
        <p:scale>
          <a:sx n="81" d="100"/>
          <a:sy n="81" d="100"/>
        </p:scale>
        <p:origin x="105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30CB4F-B575-4F9A-B17A-4E7E40AB387C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814F50-8D3A-456D-9A64-74620D7FA523}" type="slidenum">
              <a:rPr lang="sk-SK" smtClean="0"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CB4F-B575-4F9A-B17A-4E7E40AB387C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F50-8D3A-456D-9A64-74620D7FA523}" type="slidenum">
              <a:rPr lang="sk-SK" smtClean="0"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CB4F-B575-4F9A-B17A-4E7E40AB387C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F50-8D3A-456D-9A64-74620D7FA523}" type="slidenum">
              <a:rPr lang="sk-SK" smtClean="0"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CB4F-B575-4F9A-B17A-4E7E40AB387C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F50-8D3A-456D-9A64-74620D7FA52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CB4F-B575-4F9A-B17A-4E7E40AB387C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F50-8D3A-456D-9A64-74620D7FA52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CB4F-B575-4F9A-B17A-4E7E40AB387C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F50-8D3A-456D-9A64-74620D7FA523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CB4F-B575-4F9A-B17A-4E7E40AB387C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F50-8D3A-456D-9A64-74620D7FA523}" type="slidenum">
              <a:rPr lang="sk-SK" smtClean="0"/>
              <a:t>‹#›</a:t>
            </a:fld>
            <a:endParaRPr lang="sk-SK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CB4F-B575-4F9A-B17A-4E7E40AB387C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F50-8D3A-456D-9A64-74620D7FA523}" type="slidenum">
              <a:rPr lang="sk-SK" smtClean="0"/>
              <a:t>‹#›</a:t>
            </a:fld>
            <a:endParaRPr lang="sk-SK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CB4F-B575-4F9A-B17A-4E7E40AB387C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F50-8D3A-456D-9A64-74620D7FA52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CB4F-B575-4F9A-B17A-4E7E40AB387C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F50-8D3A-456D-9A64-74620D7FA52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CB4F-B575-4F9A-B17A-4E7E40AB387C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F50-8D3A-456D-9A64-74620D7FA52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530CB4F-B575-4F9A-B17A-4E7E40AB387C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814F50-8D3A-456D-9A64-74620D7FA52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12000" dirty="0" smtClean="0"/>
              <a:t>Lieky</a:t>
            </a:r>
            <a:endParaRPr lang="sk-SK" sz="12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Lujza </a:t>
            </a:r>
            <a:r>
              <a:rPr lang="sk-SK" sz="4000" dirty="0" err="1" smtClean="0"/>
              <a:t>Majkutová</a:t>
            </a:r>
            <a:r>
              <a:rPr lang="sk-SK" sz="4000" dirty="0" smtClean="0"/>
              <a:t> IV.0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27231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V tekutých (injekčné a </a:t>
            </a:r>
            <a:r>
              <a:rPr lang="sk-SK" sz="3200" dirty="0" err="1" smtClean="0"/>
              <a:t>infuzné</a:t>
            </a:r>
            <a:r>
              <a:rPr lang="sk-SK" sz="3200" dirty="0" smtClean="0"/>
              <a:t>, sirupy...)</a:t>
            </a:r>
          </a:p>
          <a:p>
            <a:r>
              <a:rPr lang="sk-SK" sz="3200" dirty="0" smtClean="0"/>
              <a:t>V tuhých (prášky, tabletky...)</a:t>
            </a:r>
          </a:p>
          <a:p>
            <a:r>
              <a:rPr lang="sk-SK" sz="3200" dirty="0" smtClean="0"/>
              <a:t>Iné formy (čapíky, masti, krémy...)</a:t>
            </a:r>
            <a:endParaRPr lang="sk-SK" sz="32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 akých formách sú?</a:t>
            </a:r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68660"/>
            <a:ext cx="3456384" cy="21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846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Lieky vznikajú vo farmaceutických továrňach po celom svete </a:t>
            </a:r>
          </a:p>
          <a:p>
            <a:r>
              <a:rPr lang="sk-SK" dirty="0" smtClean="0"/>
              <a:t>Vďaka modernej dobe máme množstvo liekov na množstvo chorôb  </a:t>
            </a:r>
          </a:p>
          <a:p>
            <a:r>
              <a:rPr lang="sk-SK" dirty="0" smtClean="0"/>
              <a:t>Najväčšia farmaceutická továreň </a:t>
            </a:r>
            <a:r>
              <a:rPr lang="sk-SK" dirty="0"/>
              <a:t>na Slovensku je </a:t>
            </a:r>
            <a:r>
              <a:rPr lang="sk-SK" sz="3200" dirty="0" err="1">
                <a:solidFill>
                  <a:schemeClr val="accent1"/>
                </a:solidFill>
              </a:rPr>
              <a:t>Saneca</a:t>
            </a:r>
            <a:r>
              <a:rPr lang="sk-SK" sz="3200" dirty="0">
                <a:solidFill>
                  <a:schemeClr val="accent1"/>
                </a:solidFill>
              </a:rPr>
              <a:t> </a:t>
            </a:r>
            <a:r>
              <a:rPr lang="sk-SK" sz="3200" dirty="0" err="1">
                <a:solidFill>
                  <a:schemeClr val="accent1"/>
                </a:solidFill>
              </a:rPr>
              <a:t>Pharmaceuticals</a:t>
            </a:r>
            <a:r>
              <a:rPr lang="sk-SK" sz="3200" dirty="0">
                <a:solidFill>
                  <a:schemeClr val="accent1"/>
                </a:solidFill>
              </a:rPr>
              <a:t>, a.s., Hlohovec</a:t>
            </a:r>
            <a:endParaRPr lang="sk-SK" sz="3200" dirty="0" smtClean="0">
              <a:solidFill>
                <a:schemeClr val="accent1"/>
              </a:solidFill>
            </a:endParaRP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Kde vzniknú?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118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13146"/>
            <a:ext cx="4275559" cy="284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88840"/>
            <a:ext cx="4320480" cy="336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99252"/>
            <a:ext cx="2921099" cy="408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24744"/>
            <a:ext cx="6069061" cy="404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74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každej krajine by sa mali nachádzať lekárne kde si človek vyberie lieky či už podľa vlastnej potreby alebo na lekársky predpis</a:t>
            </a:r>
          </a:p>
          <a:p>
            <a:r>
              <a:rPr lang="sk-SK" sz="3200" dirty="0" smtClean="0">
                <a:solidFill>
                  <a:schemeClr val="accent1"/>
                </a:solidFill>
              </a:rPr>
              <a:t>Známe lekárne: </a:t>
            </a:r>
            <a:r>
              <a:rPr lang="sk-SK" dirty="0" smtClean="0">
                <a:solidFill>
                  <a:schemeClr val="tx1"/>
                </a:solidFill>
              </a:rPr>
              <a:t>Dr. Max </a:t>
            </a:r>
          </a:p>
          <a:p>
            <a:pPr marL="0" indent="0">
              <a:buNone/>
            </a:pPr>
            <a:r>
              <a:rPr lang="sk-SK" sz="3200" dirty="0" smtClean="0">
                <a:solidFill>
                  <a:schemeClr val="accent1"/>
                </a:solidFill>
              </a:rPr>
              <a:t>                                </a:t>
            </a:r>
            <a:r>
              <a:rPr lang="sk-SK" dirty="0" err="1" smtClean="0">
                <a:solidFill>
                  <a:schemeClr val="tx1"/>
                </a:solidFill>
              </a:rPr>
              <a:t>Benu</a:t>
            </a:r>
            <a:r>
              <a:rPr lang="sk-SK" dirty="0" smtClean="0">
                <a:solidFill>
                  <a:schemeClr val="tx1"/>
                </a:solidFill>
              </a:rPr>
              <a:t> Lekáreň</a:t>
            </a:r>
          </a:p>
          <a:p>
            <a:pPr marL="0" indent="0">
              <a:buNone/>
            </a:pPr>
            <a:r>
              <a:rPr lang="sk-SK" sz="3200" dirty="0">
                <a:solidFill>
                  <a:schemeClr val="tx1"/>
                </a:solidFill>
              </a:rPr>
              <a:t> </a:t>
            </a:r>
            <a:r>
              <a:rPr lang="sk-SK" sz="3200" dirty="0" smtClean="0">
                <a:solidFill>
                  <a:schemeClr val="tx1"/>
                </a:solidFill>
              </a:rPr>
              <a:t>                               </a:t>
            </a:r>
            <a:r>
              <a:rPr lang="sk-SK" dirty="0" smtClean="0">
                <a:solidFill>
                  <a:schemeClr val="tx1"/>
                </a:solidFill>
              </a:rPr>
              <a:t>Plus Lekáreň</a:t>
            </a:r>
            <a:endParaRPr lang="sk-SK" sz="3200" dirty="0">
              <a:solidFill>
                <a:schemeClr val="accent1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Kde sú dostupné?</a:t>
            </a:r>
            <a:endParaRPr lang="sk-SK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89412"/>
            <a:ext cx="3375718" cy="168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117849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29601"/>
            <a:ext cx="21526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78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5400" dirty="0" smtClean="0"/>
              <a:t>Smú sa lieky užívať i po dátume spotreby ktorý ma napísaní na obale?</a:t>
            </a:r>
            <a:endParaRPr lang="sk-SK" sz="54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Otázka na vás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7645741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r>
              <a:rPr lang="sk-SK" sz="4200" dirty="0" smtClean="0">
                <a:solidFill>
                  <a:srgbClr val="0070C0"/>
                </a:solidFill>
              </a:rPr>
              <a:t>NIE!!!!! </a:t>
            </a:r>
          </a:p>
          <a:p>
            <a:pPr marL="0" indent="0">
              <a:buNone/>
            </a:pPr>
            <a:r>
              <a:rPr lang="sk-SK" sz="3600" dirty="0" smtClean="0"/>
              <a:t>Lieky v lepšom prípade strácajú na účinnosti v tom horšom vám môžu ublížiť.</a:t>
            </a:r>
          </a:p>
          <a:p>
            <a:pPr marL="0" indent="0">
              <a:buNone/>
            </a:pPr>
            <a:r>
              <a:rPr lang="sk-SK" sz="3600" dirty="0" smtClean="0">
                <a:solidFill>
                  <a:srgbClr val="0070C0"/>
                </a:solidFill>
              </a:rPr>
              <a:t>Radšej ich zaneste späť do lekárne </a:t>
            </a:r>
            <a:r>
              <a:rPr lang="sk-SK" sz="3600" dirty="0" smtClean="0">
                <a:solidFill>
                  <a:srgbClr val="0070C0"/>
                </a:solidFill>
                <a:sym typeface="Wingdings" pitchFamily="2" charset="2"/>
              </a:rPr>
              <a:t></a:t>
            </a:r>
            <a:endParaRPr lang="sk-SK" sz="3600" dirty="0" smtClean="0">
              <a:solidFill>
                <a:srgbClr val="0070C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</a:t>
            </a:r>
            <a:r>
              <a:rPr lang="sk-SK" dirty="0" smtClean="0"/>
              <a:t>dpoveď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14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§všetky autorské práva sú vyhradené</a:t>
            </a:r>
          </a:p>
          <a:p>
            <a:r>
              <a:rPr lang="sk-SK" dirty="0" smtClean="0"/>
              <a:t>Akékoľvek kopírovanie a následné publikovanie je zakázané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56992"/>
            <a:ext cx="4176464" cy="313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67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accent1"/>
                </a:solidFill>
              </a:rPr>
              <a:t>1. Prírodné: </a:t>
            </a:r>
            <a:r>
              <a:rPr lang="sk-SK" dirty="0" smtClean="0">
                <a:solidFill>
                  <a:schemeClr val="tx1"/>
                </a:solidFill>
              </a:rPr>
              <a:t>patria sem liečivé byliny(napr. </a:t>
            </a:r>
            <a:r>
              <a:rPr lang="sk-SK" dirty="0" err="1" smtClean="0">
                <a:solidFill>
                  <a:schemeClr val="tx1"/>
                </a:solidFill>
              </a:rPr>
              <a:t>Kostihoj</a:t>
            </a:r>
            <a:r>
              <a:rPr lang="sk-SK" dirty="0" smtClean="0">
                <a:solidFill>
                  <a:schemeClr val="tx1"/>
                </a:solidFill>
              </a:rPr>
              <a:t>) ktoré človek natrhá a spraví si z nich napríklad bylinkový čaj. Tieto prírodné ´´lieky´´ sú najlepšou formou na uzdravovanie a na liečbu </a:t>
            </a:r>
            <a:r>
              <a:rPr lang="sk-SK" dirty="0" smtClean="0">
                <a:solidFill>
                  <a:schemeClr val="tx1"/>
                </a:solidFill>
              </a:rPr>
              <a:t>keďže </a:t>
            </a:r>
            <a:r>
              <a:rPr lang="sk-SK" dirty="0" smtClean="0">
                <a:solidFill>
                  <a:schemeClr val="tx1"/>
                </a:solidFill>
              </a:rPr>
              <a:t>neobsahujú chemikálie</a:t>
            </a:r>
          </a:p>
          <a:p>
            <a:endParaRPr lang="sk-SK" sz="3200" dirty="0">
              <a:solidFill>
                <a:schemeClr val="accent1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Aké poznáme liečivá?</a:t>
            </a:r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10009"/>
            <a:ext cx="3962747" cy="198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65104"/>
            <a:ext cx="2952328" cy="196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147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accent1"/>
                </a:solidFill>
              </a:rPr>
              <a:t>2.Chemické: </a:t>
            </a:r>
            <a:r>
              <a:rPr lang="sk-SK" dirty="0" smtClean="0">
                <a:solidFill>
                  <a:schemeClr val="tx1"/>
                </a:solidFill>
              </a:rPr>
              <a:t>sem patria lieky a liečivá farmaceutického pôvodu. Sú to overené a bezpečné chemikálie ktoré sú zväčša na liečenie chorôb kde už rastliny nepomáhajú. Avšak pri </a:t>
            </a:r>
            <a:r>
              <a:rPr lang="sk-SK" dirty="0" err="1" smtClean="0">
                <a:solidFill>
                  <a:schemeClr val="tx1"/>
                </a:solidFill>
              </a:rPr>
              <a:t>pravidelom</a:t>
            </a:r>
            <a:r>
              <a:rPr lang="sk-SK" dirty="0" smtClean="0">
                <a:solidFill>
                  <a:schemeClr val="tx1"/>
                </a:solidFill>
              </a:rPr>
              <a:t> používaní sa na nich človek môže stať až </a:t>
            </a:r>
            <a:r>
              <a:rPr lang="sk-SK" dirty="0" err="1" smtClean="0">
                <a:solidFill>
                  <a:schemeClr val="tx1"/>
                </a:solidFill>
              </a:rPr>
              <a:t>závislím</a:t>
            </a:r>
            <a:endParaRPr lang="sk-SK" sz="2800" dirty="0">
              <a:solidFill>
                <a:schemeClr val="accent1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21088"/>
            <a:ext cx="3384376" cy="225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83" y="4221088"/>
            <a:ext cx="3096344" cy="230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00" y="404664"/>
            <a:ext cx="26289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00B050"/>
                </a:solidFill>
              </a:rPr>
              <a:t>FARMAKOLÓGIA</a:t>
            </a:r>
            <a:r>
              <a:rPr lang="sk-SK" dirty="0" smtClean="0"/>
              <a:t> (zo slova </a:t>
            </a:r>
            <a:r>
              <a:rPr lang="sk-SK" dirty="0" err="1" smtClean="0"/>
              <a:t>pharmakon</a:t>
            </a:r>
            <a:r>
              <a:rPr lang="sk-SK" dirty="0" smtClean="0"/>
              <a:t> =liek, </a:t>
            </a:r>
            <a:r>
              <a:rPr lang="sk-SK" dirty="0" err="1" smtClean="0"/>
              <a:t>droga,jed</a:t>
            </a:r>
            <a:r>
              <a:rPr lang="sk-SK" dirty="0" smtClean="0"/>
              <a:t>) je veda, ktorá študuje účinky </a:t>
            </a:r>
            <a:r>
              <a:rPr lang="sk-SK" dirty="0" err="1" smtClean="0"/>
              <a:t>liečív</a:t>
            </a:r>
            <a:r>
              <a:rPr lang="sk-SK" dirty="0" smtClean="0"/>
              <a:t> na živý organizmus </a:t>
            </a:r>
          </a:p>
          <a:p>
            <a:pPr marL="0" indent="0">
              <a:buNone/>
            </a:pPr>
            <a:r>
              <a:rPr lang="sk-SK" sz="3200" dirty="0" smtClean="0">
                <a:solidFill>
                  <a:srgbClr val="00B050"/>
                </a:solidFill>
              </a:rPr>
              <a:t>Delí sa na dve oblasti:</a:t>
            </a:r>
          </a:p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</a:rPr>
              <a:t>humánna farmakológia – zaoberajúca sa liekmi pre človeka</a:t>
            </a:r>
          </a:p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</a:rPr>
              <a:t>veterinárna farmakológia – zaoberajúca sa liekmi pre zvieratá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farmakológia?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6024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Sú to biologicky účinné látky alebo zmesi látok, ktoré slúžia na liečenie, určenie diagnózy alebo na prevenciu</a:t>
            </a:r>
            <a:endParaRPr lang="sk-SK" sz="36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sú to liečivá?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00" y="4005064"/>
            <a:ext cx="3600400" cy="239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1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4000" dirty="0" smtClean="0">
                <a:solidFill>
                  <a:schemeClr val="accent1"/>
                </a:solidFill>
              </a:rPr>
              <a:t>1. Analgetiká: </a:t>
            </a:r>
            <a:r>
              <a:rPr lang="sk-SK" dirty="0" smtClean="0"/>
              <a:t>užívajú sa na zmiernenie bolesti napr. po úraze </a:t>
            </a:r>
          </a:p>
          <a:p>
            <a:endParaRPr lang="sk-SK" dirty="0"/>
          </a:p>
          <a:p>
            <a:r>
              <a:rPr lang="sk-SK" sz="4000" dirty="0" smtClean="0">
                <a:solidFill>
                  <a:srgbClr val="0070C0"/>
                </a:solidFill>
              </a:rPr>
              <a:t>2.Antipyretiká:</a:t>
            </a:r>
            <a:r>
              <a:rPr lang="sk-SK" dirty="0" smtClean="0"/>
              <a:t> na zníženie teploty (napr. </a:t>
            </a:r>
            <a:r>
              <a:rPr lang="sk-SK" dirty="0" err="1" smtClean="0"/>
              <a:t>paralen</a:t>
            </a:r>
            <a:r>
              <a:rPr lang="sk-SK" dirty="0" smtClean="0"/>
              <a:t>) 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Liečivá môžeme rozdeliť:</a:t>
            </a:r>
            <a:endParaRPr lang="sk-SK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49051"/>
            <a:ext cx="3096344" cy="240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8271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solidFill>
                  <a:srgbClr val="0070C0"/>
                </a:solidFill>
              </a:rPr>
              <a:t>3.Antibiotiká:</a:t>
            </a:r>
            <a:r>
              <a:rPr lang="sk-SK" dirty="0">
                <a:solidFill>
                  <a:schemeClr val="tx1"/>
                </a:solidFill>
              </a:rPr>
              <a:t>sú lieky ničiace alebo spomaľujúce rast mikroorganizmov. Vďaka svojmu </a:t>
            </a:r>
            <a:r>
              <a:rPr lang="sk-SK" dirty="0" err="1">
                <a:solidFill>
                  <a:schemeClr val="tx1"/>
                </a:solidFill>
              </a:rPr>
              <a:t>antimikrobiálnemu</a:t>
            </a:r>
            <a:r>
              <a:rPr lang="sk-SK" dirty="0">
                <a:solidFill>
                  <a:schemeClr val="tx1"/>
                </a:solidFill>
              </a:rPr>
              <a:t> účinku sú používané na liečbu infekčných chorôb - najčastejšie bakteriálnych. Väčšinou patria do skupiny </a:t>
            </a:r>
            <a:r>
              <a:rPr lang="sk-SK" dirty="0" err="1">
                <a:solidFill>
                  <a:schemeClr val="tx1"/>
                </a:solidFill>
              </a:rPr>
              <a:t>nízkomolekulových</a:t>
            </a:r>
            <a:r>
              <a:rPr lang="sk-SK" dirty="0">
                <a:solidFill>
                  <a:schemeClr val="tx1"/>
                </a:solidFill>
              </a:rPr>
              <a:t> biogénnych látok</a:t>
            </a:r>
            <a:r>
              <a:rPr lang="sk-SK" sz="2800" dirty="0" smtClean="0">
                <a:solidFill>
                  <a:schemeClr val="tx1"/>
                </a:solidFill>
              </a:rPr>
              <a:t>. Napr. antibiotikum na bolesť hrdla </a:t>
            </a:r>
            <a:r>
              <a:rPr lang="sk-SK" sz="2800" dirty="0" err="1" smtClean="0">
                <a:solidFill>
                  <a:schemeClr val="tx1"/>
                </a:solidFill>
              </a:rPr>
              <a:t>Doritricin</a:t>
            </a:r>
            <a:r>
              <a:rPr lang="sk-SK" sz="2800" dirty="0" smtClean="0">
                <a:solidFill>
                  <a:schemeClr val="tx1"/>
                </a:solidFill>
              </a:rPr>
              <a:t> </a:t>
            </a:r>
            <a:endParaRPr lang="sk-SK" sz="2800" dirty="0">
              <a:solidFill>
                <a:schemeClr val="tx1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54" y="260648"/>
            <a:ext cx="3438325" cy="153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8602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Alexander je významná osobnosť v histórii antibiotík</a:t>
            </a:r>
          </a:p>
          <a:p>
            <a:r>
              <a:rPr lang="sk-SK" dirty="0"/>
              <a:t>Jeho najznámejším úspechom bolo objavenie enzýmu </a:t>
            </a:r>
            <a:r>
              <a:rPr lang="sk-SK" dirty="0" err="1"/>
              <a:t>lyzozým</a:t>
            </a:r>
            <a:r>
              <a:rPr lang="sk-SK" dirty="0"/>
              <a:t> v roku 1922 a izolovanie antibiotickej substancie penicilín z </a:t>
            </a:r>
            <a:r>
              <a:rPr lang="sk-SK" dirty="0" smtClean="0"/>
              <a:t>plesne v roku 1928 </a:t>
            </a:r>
          </a:p>
          <a:p>
            <a:r>
              <a:rPr lang="sk-SK" dirty="0" smtClean="0"/>
              <a:t>Vďaka nemu a jeho náhodnému pokusu začali vznikať penicilíny od ktorých sa začalo odvíjať množstvo ďalších liekov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Alexander </a:t>
            </a:r>
            <a:r>
              <a:rPr lang="sk-SK" dirty="0" err="1" smtClean="0"/>
              <a:t>Fleming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73022"/>
            <a:ext cx="2448272" cy="345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03375"/>
            <a:ext cx="20955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26" y="3050126"/>
            <a:ext cx="2775942" cy="190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 to prípravky, ktoré sú zložené z liečiv a pomocných látok</a:t>
            </a:r>
          </a:p>
          <a:p>
            <a:r>
              <a:rPr lang="sk-SK" dirty="0" smtClean="0"/>
              <a:t>Lieky ktoré užívame sú upravené do definitívnej formy </a:t>
            </a:r>
          </a:p>
          <a:p>
            <a:pPr marL="0" indent="0"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sú to lieky?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3009131" cy="218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902" y="3802774"/>
            <a:ext cx="2952725" cy="2537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89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zaná kniha">
  <a:themeElements>
    <a:clrScheme name="Vlastná 1">
      <a:dk1>
        <a:srgbClr val="000000"/>
      </a:dk1>
      <a:lt1>
        <a:sysClr val="window" lastClr="FFFFFF"/>
      </a:lt1>
      <a:dk2>
        <a:srgbClr val="79C6FF"/>
      </a:dk2>
      <a:lt2>
        <a:srgbClr val="ECE9C6"/>
      </a:lt2>
      <a:accent1>
        <a:srgbClr val="29FF8A"/>
      </a:accent1>
      <a:accent2>
        <a:srgbClr val="A39428"/>
      </a:accent2>
      <a:accent3>
        <a:srgbClr val="92D050"/>
      </a:accent3>
      <a:accent4>
        <a:srgbClr val="7F7F7F"/>
      </a:accent4>
      <a:accent5>
        <a:srgbClr val="D4735E"/>
      </a:accent5>
      <a:accent6>
        <a:srgbClr val="AEB795"/>
      </a:accent6>
      <a:hlink>
        <a:srgbClr val="CCFF33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119</TotalTime>
  <Words>448</Words>
  <Application>Microsoft Office PowerPoint</Application>
  <PresentationFormat>Prezentácia na obrazovke (4:3)</PresentationFormat>
  <Paragraphs>50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9" baseType="lpstr">
      <vt:lpstr>Book Antiqua</vt:lpstr>
      <vt:lpstr>Wingdings</vt:lpstr>
      <vt:lpstr>Viazaná kniha</vt:lpstr>
      <vt:lpstr>Lieky</vt:lpstr>
      <vt:lpstr>Aké poznáme liečivá?</vt:lpstr>
      <vt:lpstr>Prezentácia programu PowerPoint</vt:lpstr>
      <vt:lpstr>Čo je farmakológia?</vt:lpstr>
      <vt:lpstr>Čo sú to liečivá?</vt:lpstr>
      <vt:lpstr>Liečivá môžeme rozdeliť:</vt:lpstr>
      <vt:lpstr>Prezentácia programu PowerPoint</vt:lpstr>
      <vt:lpstr>Alexander Fleming </vt:lpstr>
      <vt:lpstr>Čo sú to lieky?</vt:lpstr>
      <vt:lpstr>V akých formách sú?</vt:lpstr>
      <vt:lpstr>Kde vzniknú?</vt:lpstr>
      <vt:lpstr>Prezentácia programu PowerPoint</vt:lpstr>
      <vt:lpstr>Kde sú dostupné?</vt:lpstr>
      <vt:lpstr>Otázka na vás </vt:lpstr>
      <vt:lpstr>Odpoveď</vt:lpstr>
      <vt:lpstr>Ďakujem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Lieky</dc:title>
  <dc:creator>MM</dc:creator>
  <cp:lastModifiedBy>ucitel</cp:lastModifiedBy>
  <cp:revision>10</cp:revision>
  <dcterms:created xsi:type="dcterms:W3CDTF">2022-04-24T09:11:14Z</dcterms:created>
  <dcterms:modified xsi:type="dcterms:W3CDTF">2022-04-25T07:14:48Z</dcterms:modified>
</cp:coreProperties>
</file>