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998" y="283"/>
      </p:cViewPr>
      <p:guideLst>
        <p:guide orient="horz" pos="227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B67D4F9-DD20-4001-A72C-B5A128AC49DB}" type="datetimeFigureOut">
              <a:rPr lang="sk-SK" smtClean="0"/>
              <a:t>15. 1. 2019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FF95-E4EF-46FF-BD36-B1B700434E8D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67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D4F9-DD20-4001-A72C-B5A128AC49DB}" type="datetimeFigureOut">
              <a:rPr lang="sk-SK" smtClean="0"/>
              <a:t>15. 1. 2019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FF95-E4EF-46FF-BD36-B1B700434E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081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D4F9-DD20-4001-A72C-B5A128AC49DB}" type="datetimeFigureOut">
              <a:rPr lang="sk-SK" smtClean="0"/>
              <a:t>15. 1. 2019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FF95-E4EF-46FF-BD36-B1B700434E8D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50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D4F9-DD20-4001-A72C-B5A128AC49DB}" type="datetimeFigureOut">
              <a:rPr lang="sk-SK" smtClean="0"/>
              <a:t>15. 1. 2019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FF95-E4EF-46FF-BD36-B1B700434E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003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D4F9-DD20-4001-A72C-B5A128AC49DB}" type="datetimeFigureOut">
              <a:rPr lang="sk-SK" smtClean="0"/>
              <a:t>15. 1. 2019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FF95-E4EF-46FF-BD36-B1B700434E8D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86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D4F9-DD20-4001-A72C-B5A128AC49DB}" type="datetimeFigureOut">
              <a:rPr lang="sk-SK" smtClean="0"/>
              <a:t>15. 1. 2019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FF95-E4EF-46FF-BD36-B1B700434E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33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D4F9-DD20-4001-A72C-B5A128AC49DB}" type="datetimeFigureOut">
              <a:rPr lang="sk-SK" smtClean="0"/>
              <a:t>15. 1. 2019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FF95-E4EF-46FF-BD36-B1B700434E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939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D4F9-DD20-4001-A72C-B5A128AC49DB}" type="datetimeFigureOut">
              <a:rPr lang="sk-SK" smtClean="0"/>
              <a:t>15. 1. 2019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FF95-E4EF-46FF-BD36-B1B700434E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3231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D4F9-DD20-4001-A72C-B5A128AC49DB}" type="datetimeFigureOut">
              <a:rPr lang="sk-SK" smtClean="0"/>
              <a:t>15. 1. 2019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FF95-E4EF-46FF-BD36-B1B700434E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556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D4F9-DD20-4001-A72C-B5A128AC49DB}" type="datetimeFigureOut">
              <a:rPr lang="sk-SK" smtClean="0"/>
              <a:t>15. 1. 2019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FF95-E4EF-46FF-BD36-B1B700434E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09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D4F9-DD20-4001-A72C-B5A128AC49DB}" type="datetimeFigureOut">
              <a:rPr lang="sk-SK" smtClean="0"/>
              <a:t>15. 1. 2019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FF95-E4EF-46FF-BD36-B1B700434E8D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04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B67D4F9-DD20-4001-A72C-B5A128AC49DB}" type="datetimeFigureOut">
              <a:rPr lang="sk-SK" smtClean="0"/>
              <a:t>15. 1. 2019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B8EFF95-E4EF-46FF-BD36-B1B700434E8D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88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Sucet_sucin_KorenovKR.ex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8A74E8-66FD-4577-9C9E-AFBF9CC63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159" y="4613296"/>
            <a:ext cx="7772400" cy="1463040"/>
          </a:xfrm>
        </p:spPr>
        <p:txBody>
          <a:bodyPr/>
          <a:lstStyle/>
          <a:p>
            <a:r>
              <a:rPr lang="sk-SK" b="1" dirty="0"/>
              <a:t>Kvadratické rovnice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4744EDF-7A45-432B-A6B1-F9CA4C20A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6200350"/>
            <a:ext cx="10026869" cy="445654"/>
          </a:xfrm>
        </p:spPr>
        <p:txBody>
          <a:bodyPr/>
          <a:lstStyle/>
          <a:p>
            <a:pPr algn="just"/>
            <a:r>
              <a:rPr lang="sk-SK" dirty="0"/>
              <a:t>RNDr. Anna Slovenkaiová						 Gymnázium Gelnica</a:t>
            </a:r>
          </a:p>
        </p:txBody>
      </p:sp>
    </p:spTree>
    <p:extLst>
      <p:ext uri="{BB962C8B-B14F-4D97-AF65-F5344CB8AC3E}">
        <p14:creationId xmlns:p14="http://schemas.microsoft.com/office/powerpoint/2010/main" val="130692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808359-277D-4B5F-949D-90E3F7C1B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257"/>
          </a:xfrm>
        </p:spPr>
        <p:txBody>
          <a:bodyPr/>
          <a:lstStyle/>
          <a:p>
            <a:pPr algn="ctr"/>
            <a:r>
              <a:rPr lang="sk-SK" b="1" dirty="0">
                <a:solidFill>
                  <a:srgbClr val="FF0000"/>
                </a:solidFill>
              </a:rPr>
              <a:t>KVADRATICKÁ ROVNICA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BA851614-5598-4B95-9F4E-5E4D65BCE5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703" y="1923393"/>
                <a:ext cx="11330152" cy="4740166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sk-SK" sz="3600" b="1" dirty="0">
                    <a:solidFill>
                      <a:schemeClr val="accent1">
                        <a:lumMod val="75000"/>
                      </a:schemeClr>
                    </a:solidFill>
                  </a:rPr>
                  <a:t>ax</a:t>
                </a:r>
                <a:r>
                  <a:rPr lang="sk-SK" sz="3600" b="1" baseline="30000" dirty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r>
                  <a:rPr lang="sk-SK" sz="3600" b="1" dirty="0">
                    <a:solidFill>
                      <a:schemeClr val="accent1">
                        <a:lumMod val="75000"/>
                      </a:schemeClr>
                    </a:solidFill>
                  </a:rPr>
                  <a:t> +</a:t>
                </a:r>
                <a:r>
                  <a:rPr lang="sk-SK" sz="3600" b="1" dirty="0" err="1">
                    <a:solidFill>
                      <a:schemeClr val="accent1">
                        <a:lumMod val="75000"/>
                      </a:schemeClr>
                    </a:solidFill>
                  </a:rPr>
                  <a:t>bx</a:t>
                </a:r>
                <a:r>
                  <a:rPr lang="sk-SK" sz="3600" b="1" dirty="0">
                    <a:solidFill>
                      <a:schemeClr val="accent1">
                        <a:lumMod val="75000"/>
                      </a:schemeClr>
                    </a:solidFill>
                  </a:rPr>
                  <a:t> + c = 0          a ≠ 0, a, b, </a:t>
                </a:r>
                <a14:m>
                  <m:oMath xmlns:m="http://schemas.openxmlformats.org/officeDocument/2006/math">
                    <m:r>
                      <a:rPr lang="sk-SK" sz="3600" b="1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𝐜</m:t>
                    </m:r>
                    <m:r>
                      <a:rPr lang="sk-SK" sz="3600" b="1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k-SK" sz="3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sk-SK" sz="3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k-SK" sz="3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endParaRPr lang="sk-SK" sz="3600" b="1" dirty="0">
                  <a:solidFill>
                    <a:schemeClr val="accent1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sk-SK" sz="3600" b="1" dirty="0"/>
                  <a:t>1. Ako riešime kvadratickú rovnicu?</a:t>
                </a:r>
              </a:p>
              <a:p>
                <a:pPr marL="0" indent="0">
                  <a:buNone/>
                </a:pPr>
                <a:r>
                  <a:rPr lang="sk-SK" sz="3600" b="1" dirty="0"/>
                  <a:t>2. Akú hodnotu má  </a:t>
                </a:r>
                <a:r>
                  <a:rPr lang="sk-SK" sz="3600" b="1" dirty="0" err="1"/>
                  <a:t>diskriminant</a:t>
                </a:r>
                <a:r>
                  <a:rPr lang="sk-SK" sz="3600" b="1" dirty="0"/>
                  <a:t>, ak riešením je dvojnásobný koreň?</a:t>
                </a:r>
              </a:p>
              <a:p>
                <a:pPr marL="0" indent="0">
                  <a:buNone/>
                </a:pPr>
                <a:r>
                  <a:rPr lang="sk-SK" sz="3600" b="1" dirty="0"/>
                  <a:t>3. Kedy má rovnica dve rôzne riešenia?</a:t>
                </a:r>
              </a:p>
              <a:p>
                <a:pPr marL="0" indent="0">
                  <a:buNone/>
                </a:pPr>
                <a:r>
                  <a:rPr lang="sk-SK" sz="3600" b="1" dirty="0"/>
                  <a:t>4. Napíšte rovnicu bez absolútneho člena.</a:t>
                </a:r>
              </a:p>
              <a:p>
                <a:pPr marL="0" indent="0">
                  <a:buNone/>
                </a:pPr>
                <a:r>
                  <a:rPr lang="sk-SK" sz="3600" b="1" dirty="0"/>
                  <a:t>5. Uveďte rovnicu bez lineárneho člena.</a:t>
                </a:r>
              </a:p>
              <a:p>
                <a:pPr marL="0" indent="0">
                  <a:buNone/>
                </a:pPr>
                <a:endParaRPr lang="sk-SK" sz="3600" b="1" dirty="0"/>
              </a:p>
              <a:p>
                <a:pPr marL="0" indent="0">
                  <a:buNone/>
                </a:pPr>
                <a:endParaRPr lang="sk-SK" sz="3600" b="1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BA851614-5598-4B95-9F4E-5E4D65BCE5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703" y="1923393"/>
                <a:ext cx="11330152" cy="4740166"/>
              </a:xfrm>
              <a:blipFill>
                <a:blip r:embed="rId2"/>
                <a:stretch>
                  <a:fillRect l="-2044" t="-321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03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78751C-059C-4257-9338-68158362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>
                <a:solidFill>
                  <a:srgbClr val="FF0000"/>
                </a:solidFill>
              </a:rPr>
              <a:t>KVADRATICKÁ ROVNICA 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280191F-D0D7-4023-B276-D9076406F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6" y="2084832"/>
            <a:ext cx="6301583" cy="4224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4000" b="1" dirty="0"/>
              <a:t>Riešte v R: </a:t>
            </a:r>
          </a:p>
          <a:p>
            <a:pPr marL="514350" indent="-514350">
              <a:buAutoNum type="alphaLcParenR"/>
            </a:pPr>
            <a:r>
              <a:rPr lang="sk-SK" sz="4800" dirty="0"/>
              <a:t>x</a:t>
            </a:r>
            <a:r>
              <a:rPr lang="sk-SK" sz="4800" baseline="30000" dirty="0"/>
              <a:t>2</a:t>
            </a:r>
            <a:r>
              <a:rPr lang="sk-SK" sz="4800" dirty="0"/>
              <a:t> – 5x + 6 = 0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sk-SK" sz="4800" dirty="0"/>
              <a:t>x</a:t>
            </a:r>
            <a:r>
              <a:rPr lang="sk-SK" sz="4800" baseline="30000" dirty="0"/>
              <a:t>2</a:t>
            </a:r>
            <a:r>
              <a:rPr lang="sk-SK" sz="4800" dirty="0"/>
              <a:t> + 5x + 6 = 0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sk-SK" sz="4800" dirty="0"/>
              <a:t>x</a:t>
            </a:r>
            <a:r>
              <a:rPr lang="sk-SK" sz="4800" baseline="30000" dirty="0"/>
              <a:t>2</a:t>
            </a:r>
            <a:r>
              <a:rPr lang="sk-SK" sz="4800" dirty="0"/>
              <a:t> + x – 6 = 0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sk-SK" sz="4800" dirty="0"/>
              <a:t>x</a:t>
            </a:r>
            <a:r>
              <a:rPr lang="sk-SK" sz="4800" baseline="30000" dirty="0"/>
              <a:t>2</a:t>
            </a:r>
            <a:r>
              <a:rPr lang="sk-SK" sz="4800" dirty="0"/>
              <a:t> – x – 6 = 0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endParaRPr lang="sk-SK" dirty="0"/>
          </a:p>
          <a:p>
            <a:pPr marL="514350" indent="-514350">
              <a:buFont typeface="Arial" panose="020B0604020202020204" pitchFamily="34" charset="0"/>
              <a:buAutoNum type="alphaLcParenR"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7802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78751C-059C-4257-9338-68158362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0281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>
                <a:solidFill>
                  <a:srgbClr val="FF0000"/>
                </a:solidFill>
              </a:rPr>
              <a:t>KVADRATICKÁ ROVNICA  - vzťah medzi koreňmi a koeficientami 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280191F-D0D7-4023-B276-D9076406F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755126"/>
            <a:ext cx="11085945" cy="50243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sz="4400" dirty="0"/>
              <a:t>a) </a:t>
            </a:r>
            <a:r>
              <a:rPr lang="sk-SK" sz="4400" b="1" dirty="0">
                <a:solidFill>
                  <a:srgbClr val="0070C0"/>
                </a:solidFill>
              </a:rPr>
              <a:t>x</a:t>
            </a:r>
            <a:r>
              <a:rPr lang="sk-SK" sz="4400" b="1" baseline="30000" dirty="0">
                <a:solidFill>
                  <a:srgbClr val="0070C0"/>
                </a:solidFill>
              </a:rPr>
              <a:t>2</a:t>
            </a:r>
            <a:r>
              <a:rPr lang="sk-SK" sz="4400" b="1" dirty="0">
                <a:solidFill>
                  <a:srgbClr val="0070C0"/>
                </a:solidFill>
              </a:rPr>
              <a:t> – 5x + 6 = 0</a:t>
            </a:r>
            <a:r>
              <a:rPr lang="sk-SK" sz="4400" dirty="0"/>
              <a:t>		a = 1, b = -5, c = 6</a:t>
            </a:r>
          </a:p>
          <a:p>
            <a:pPr marL="0" indent="0">
              <a:buNone/>
            </a:pPr>
            <a:r>
              <a:rPr lang="sk-SK" sz="4400" dirty="0"/>
              <a:t>					x</a:t>
            </a:r>
            <a:r>
              <a:rPr lang="sk-SK" sz="4400" baseline="-25000" dirty="0"/>
              <a:t>1</a:t>
            </a:r>
            <a:r>
              <a:rPr lang="sk-SK" sz="4400" dirty="0"/>
              <a:t>= 2	 x</a:t>
            </a:r>
            <a:r>
              <a:rPr lang="sk-SK" sz="4400" baseline="-25000" dirty="0"/>
              <a:t>2</a:t>
            </a:r>
            <a:r>
              <a:rPr lang="sk-SK" sz="4400" dirty="0"/>
              <a:t>= 3      </a:t>
            </a:r>
          </a:p>
          <a:p>
            <a:pPr marL="0" indent="0">
              <a:buNone/>
            </a:pPr>
            <a:r>
              <a:rPr lang="sk-SK" sz="4400" b="1" dirty="0">
                <a:solidFill>
                  <a:srgbClr val="FF0000"/>
                </a:solidFill>
              </a:rPr>
              <a:t>x</a:t>
            </a:r>
            <a:r>
              <a:rPr lang="sk-SK" sz="4400" b="1" baseline="-25000" dirty="0">
                <a:solidFill>
                  <a:srgbClr val="FF0000"/>
                </a:solidFill>
              </a:rPr>
              <a:t>1</a:t>
            </a:r>
            <a:r>
              <a:rPr lang="sk-SK" sz="4400" b="1" dirty="0">
                <a:solidFill>
                  <a:srgbClr val="FF0000"/>
                </a:solidFill>
              </a:rPr>
              <a:t> + x</a:t>
            </a:r>
            <a:r>
              <a:rPr lang="sk-SK" sz="4400" b="1" baseline="-25000" dirty="0">
                <a:solidFill>
                  <a:srgbClr val="FF0000"/>
                </a:solidFill>
              </a:rPr>
              <a:t>2</a:t>
            </a:r>
            <a:r>
              <a:rPr lang="sk-SK" sz="4400" b="1" dirty="0">
                <a:solidFill>
                  <a:srgbClr val="FF0000"/>
                </a:solidFill>
              </a:rPr>
              <a:t> = -b/a	</a:t>
            </a:r>
            <a:r>
              <a:rPr lang="sk-SK" sz="4400" dirty="0"/>
              <a:t>      </a:t>
            </a:r>
            <a:r>
              <a:rPr lang="sk-SK" sz="4400" b="1" dirty="0">
                <a:solidFill>
                  <a:srgbClr val="FF0000"/>
                </a:solidFill>
              </a:rPr>
              <a:t>x</a:t>
            </a:r>
            <a:r>
              <a:rPr lang="sk-SK" sz="4400" b="1" baseline="-25000" dirty="0">
                <a:solidFill>
                  <a:srgbClr val="FF0000"/>
                </a:solidFill>
              </a:rPr>
              <a:t>1</a:t>
            </a:r>
            <a:r>
              <a:rPr lang="sk-SK" sz="4400" b="1" dirty="0">
                <a:solidFill>
                  <a:srgbClr val="FF0000"/>
                </a:solidFill>
              </a:rPr>
              <a:t> . x</a:t>
            </a:r>
            <a:r>
              <a:rPr lang="sk-SK" sz="4400" b="1" baseline="-25000" dirty="0">
                <a:solidFill>
                  <a:srgbClr val="FF0000"/>
                </a:solidFill>
              </a:rPr>
              <a:t>2</a:t>
            </a:r>
            <a:r>
              <a:rPr lang="sk-SK" sz="4400" b="1" dirty="0">
                <a:solidFill>
                  <a:srgbClr val="FF0000"/>
                </a:solidFill>
              </a:rPr>
              <a:t> = c/a</a:t>
            </a:r>
          </a:p>
          <a:p>
            <a:pPr marL="0" indent="0">
              <a:buNone/>
            </a:pPr>
            <a:endParaRPr lang="sk-SK" sz="4400" dirty="0"/>
          </a:p>
          <a:p>
            <a:pPr marL="0" indent="0">
              <a:buNone/>
            </a:pPr>
            <a:r>
              <a:rPr lang="sk-SK" sz="4400" dirty="0"/>
              <a:t>b) </a:t>
            </a:r>
            <a:r>
              <a:rPr lang="sk-SK" sz="4400" b="1" dirty="0"/>
              <a:t>x</a:t>
            </a:r>
            <a:r>
              <a:rPr lang="sk-SK" sz="4400" b="1" baseline="30000" dirty="0"/>
              <a:t>2</a:t>
            </a:r>
            <a:r>
              <a:rPr lang="sk-SK" sz="4400" b="1" dirty="0"/>
              <a:t> + 5x + 6 = 0</a:t>
            </a:r>
            <a:r>
              <a:rPr lang="sk-SK" sz="4400" dirty="0"/>
              <a:t>	a = 1, b = 5, c = 6</a:t>
            </a:r>
          </a:p>
          <a:p>
            <a:pPr marL="0" indent="0">
              <a:buNone/>
            </a:pPr>
            <a:r>
              <a:rPr lang="sk-SK" sz="4400" dirty="0"/>
              <a:t>					x</a:t>
            </a:r>
            <a:r>
              <a:rPr lang="sk-SK" sz="4400" baseline="-25000" dirty="0"/>
              <a:t>1</a:t>
            </a:r>
            <a:r>
              <a:rPr lang="sk-SK" sz="4400" dirty="0"/>
              <a:t>= -2	x</a:t>
            </a:r>
            <a:r>
              <a:rPr lang="sk-SK" sz="4400" baseline="-25000" dirty="0"/>
              <a:t>2</a:t>
            </a:r>
            <a:r>
              <a:rPr lang="sk-SK" sz="4400" dirty="0"/>
              <a:t> = -3</a:t>
            </a:r>
          </a:p>
          <a:p>
            <a:pPr marL="0" indent="0">
              <a:buNone/>
            </a:pPr>
            <a:r>
              <a:rPr lang="sk-SK" sz="4400" dirty="0"/>
              <a:t>	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endParaRPr lang="sk-SK" dirty="0"/>
          </a:p>
          <a:p>
            <a:pPr marL="514350" indent="-514350">
              <a:buFont typeface="Arial" panose="020B0604020202020204" pitchFamily="34" charset="0"/>
              <a:buAutoNum type="alphaLcParenR"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Obdĺžnik: zaoblené rohy 3">
            <a:extLst>
              <a:ext uri="{FF2B5EF4-FFF2-40B4-BE49-F238E27FC236}">
                <a16:creationId xmlns:a16="http://schemas.microsoft.com/office/drawing/2014/main" id="{1C9FEECF-6464-4B6C-9A96-BB1571C358C7}"/>
              </a:ext>
            </a:extLst>
          </p:cNvPr>
          <p:cNvSpPr/>
          <p:nvPr/>
        </p:nvSpPr>
        <p:spPr>
          <a:xfrm>
            <a:off x="5273964" y="2426163"/>
            <a:ext cx="5457098" cy="692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Obdĺžnik: zaoblené rohy 4">
            <a:extLst>
              <a:ext uri="{FF2B5EF4-FFF2-40B4-BE49-F238E27FC236}">
                <a16:creationId xmlns:a16="http://schemas.microsoft.com/office/drawing/2014/main" id="{C35B7F87-922E-44C2-8999-14DC507E1800}"/>
              </a:ext>
            </a:extLst>
          </p:cNvPr>
          <p:cNvSpPr/>
          <p:nvPr/>
        </p:nvSpPr>
        <p:spPr>
          <a:xfrm>
            <a:off x="5407890" y="4983234"/>
            <a:ext cx="4236029" cy="692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: zaoblené rohy 5">
            <a:extLst>
              <a:ext uri="{FF2B5EF4-FFF2-40B4-BE49-F238E27FC236}">
                <a16:creationId xmlns:a16="http://schemas.microsoft.com/office/drawing/2014/main" id="{204B4846-9C3E-4DBC-A11B-437B1A305DC7}"/>
              </a:ext>
            </a:extLst>
          </p:cNvPr>
          <p:cNvSpPr/>
          <p:nvPr/>
        </p:nvSpPr>
        <p:spPr>
          <a:xfrm>
            <a:off x="5273964" y="1755126"/>
            <a:ext cx="5457098" cy="692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: zaoblené rohy 6">
            <a:extLst>
              <a:ext uri="{FF2B5EF4-FFF2-40B4-BE49-F238E27FC236}">
                <a16:creationId xmlns:a16="http://schemas.microsoft.com/office/drawing/2014/main" id="{FE39A3B2-E893-4CFA-BDAC-4125246E0DC7}"/>
              </a:ext>
            </a:extLst>
          </p:cNvPr>
          <p:cNvSpPr/>
          <p:nvPr/>
        </p:nvSpPr>
        <p:spPr>
          <a:xfrm>
            <a:off x="5432138" y="4272035"/>
            <a:ext cx="4211781" cy="692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: zaoblené rohy 7">
            <a:extLst>
              <a:ext uri="{FF2B5EF4-FFF2-40B4-BE49-F238E27FC236}">
                <a16:creationId xmlns:a16="http://schemas.microsoft.com/office/drawing/2014/main" id="{EF13486A-9962-4F01-B1F7-86BFD14DDC7F}"/>
              </a:ext>
            </a:extLst>
          </p:cNvPr>
          <p:cNvSpPr/>
          <p:nvPr/>
        </p:nvSpPr>
        <p:spPr>
          <a:xfrm>
            <a:off x="838199" y="3137361"/>
            <a:ext cx="3943927" cy="692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Obdĺžnik: zaoblené rohy 8">
            <a:extLst>
              <a:ext uri="{FF2B5EF4-FFF2-40B4-BE49-F238E27FC236}">
                <a16:creationId xmlns:a16="http://schemas.microsoft.com/office/drawing/2014/main" id="{7AC26A3D-7CA7-41D4-A3A9-041027F02D74}"/>
              </a:ext>
            </a:extLst>
          </p:cNvPr>
          <p:cNvSpPr/>
          <p:nvPr/>
        </p:nvSpPr>
        <p:spPr>
          <a:xfrm>
            <a:off x="5273964" y="3118890"/>
            <a:ext cx="5457098" cy="692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1771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78751C-059C-4257-9338-68158362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0281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>
                <a:solidFill>
                  <a:srgbClr val="FF0000"/>
                </a:solidFill>
              </a:rPr>
              <a:t>KVADRATICKÁ ROVNICA  - vzťah medzi koreňmi a koeficientami 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4280191F-D0D7-4023-B276-D9076406F7C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44617" y="1676081"/>
                <a:ext cx="11702765" cy="5181919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sk-SK" sz="4400" b="1" dirty="0"/>
                  <a:t>ax</a:t>
                </a:r>
                <a:r>
                  <a:rPr lang="sk-SK" sz="4400" b="1" baseline="30000" dirty="0"/>
                  <a:t>2</a:t>
                </a:r>
                <a:r>
                  <a:rPr lang="sk-SK" sz="4400" b="1" dirty="0"/>
                  <a:t> +</a:t>
                </a:r>
                <a:r>
                  <a:rPr lang="sk-SK" sz="4400" b="1" dirty="0" err="1"/>
                  <a:t>bx</a:t>
                </a:r>
                <a:r>
                  <a:rPr lang="sk-SK" sz="4400" b="1" dirty="0"/>
                  <a:t> + c = 0	a ≠ 0, a, b, </a:t>
                </a:r>
                <a14:m>
                  <m:oMath xmlns:m="http://schemas.openxmlformats.org/officeDocument/2006/math">
                    <m:r>
                      <a:rPr lang="sk-SK" sz="4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𝐜</m:t>
                    </m:r>
                    <m:r>
                      <a:rPr lang="sk-SK" sz="4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k-SK" sz="4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sk-SK" sz="4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k-SK" sz="4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endParaRPr lang="sk-SK" sz="4400" b="1" dirty="0"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sk-SK" sz="44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	   x</a:t>
                </a:r>
                <a:r>
                  <a:rPr lang="sk-SK" sz="4400" b="1" baseline="-25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1</a:t>
                </a:r>
                <a:r>
                  <a:rPr lang="sk-SK" sz="44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+ x</a:t>
                </a:r>
                <a:r>
                  <a:rPr lang="sk-SK" sz="4400" b="1" baseline="-25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2</a:t>
                </a:r>
                <a:r>
                  <a:rPr lang="sk-SK" sz="44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= -b/a		</a:t>
                </a:r>
              </a:p>
              <a:p>
                <a:pPr marL="0" indent="0" algn="ctr">
                  <a:lnSpc>
                    <a:spcPct val="120000"/>
                  </a:lnSpc>
                  <a:buNone/>
                  <a:tabLst>
                    <a:tab pos="3316288" algn="l"/>
                    <a:tab pos="3587750" algn="l"/>
                  </a:tabLst>
                </a:pPr>
                <a:r>
                  <a:rPr lang="sk-SK" sz="44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x</a:t>
                </a:r>
                <a:r>
                  <a:rPr lang="sk-SK" sz="4400" b="1" baseline="-25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1</a:t>
                </a:r>
                <a:r>
                  <a:rPr lang="sk-SK" sz="44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. x</a:t>
                </a:r>
                <a:r>
                  <a:rPr lang="sk-SK" sz="4400" b="1" baseline="-25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2</a:t>
                </a:r>
                <a:r>
                  <a:rPr lang="sk-SK" sz="44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= c/a</a:t>
                </a:r>
              </a:p>
              <a:p>
                <a:pPr marL="0" indent="0" algn="ctr">
                  <a:buNone/>
                  <a:tabLst>
                    <a:tab pos="3316288" algn="l"/>
                    <a:tab pos="3587750" algn="l"/>
                  </a:tabLst>
                </a:pPr>
                <a:endParaRPr lang="sk-SK" sz="4400" b="1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sk-SK" sz="5800" b="1" dirty="0">
                    <a:solidFill>
                      <a:srgbClr val="FF0000"/>
                    </a:solidFill>
                  </a:rPr>
                  <a:t>Definícia:</a:t>
                </a:r>
                <a:r>
                  <a:rPr lang="sk-SK" sz="5200" dirty="0">
                    <a:solidFill>
                      <a:srgbClr val="FF0000"/>
                    </a:solidFill>
                  </a:rPr>
                  <a:t> </a:t>
                </a:r>
                <a:r>
                  <a:rPr lang="sk-SK" sz="5200" dirty="0"/>
                  <a:t>Rovnica   </a:t>
                </a:r>
                <a:r>
                  <a:rPr lang="sk-SK" sz="5200" b="1" dirty="0">
                    <a:highlight>
                      <a:srgbClr val="00FFFF"/>
                    </a:highlight>
                  </a:rPr>
                  <a:t>a(x - </a:t>
                </a:r>
                <a:r>
                  <a:rPr lang="sk-SK" sz="5200" b="1" dirty="0">
                    <a:solidFill>
                      <a:srgbClr val="FF0000"/>
                    </a:solidFill>
                    <a:highlight>
                      <a:srgbClr val="00FFFF"/>
                    </a:highlight>
                    <a:ea typeface="Cambria Math" panose="02040503050406030204" pitchFamily="18" charset="0"/>
                  </a:rPr>
                  <a:t>x</a:t>
                </a:r>
                <a:r>
                  <a:rPr lang="sk-SK" sz="5200" b="1" baseline="-25000" dirty="0">
                    <a:solidFill>
                      <a:srgbClr val="FF0000"/>
                    </a:solidFill>
                    <a:highlight>
                      <a:srgbClr val="00FFFF"/>
                    </a:highlight>
                    <a:ea typeface="Cambria Math" panose="02040503050406030204" pitchFamily="18" charset="0"/>
                  </a:rPr>
                  <a:t>1</a:t>
                </a:r>
                <a:r>
                  <a:rPr lang="sk-SK" sz="5200" b="1" dirty="0">
                    <a:highlight>
                      <a:srgbClr val="00FFFF"/>
                    </a:highlight>
                  </a:rPr>
                  <a:t>)(x –</a:t>
                </a:r>
                <a:r>
                  <a:rPr lang="sk-SK" sz="5200" b="1" dirty="0">
                    <a:solidFill>
                      <a:srgbClr val="FF0000"/>
                    </a:solidFill>
                    <a:highlight>
                      <a:srgbClr val="00FFFF"/>
                    </a:highlight>
                    <a:ea typeface="Cambria Math" panose="02040503050406030204" pitchFamily="18" charset="0"/>
                  </a:rPr>
                  <a:t> x</a:t>
                </a:r>
                <a:r>
                  <a:rPr lang="sk-SK" sz="5200" b="1" baseline="-25000" dirty="0">
                    <a:solidFill>
                      <a:srgbClr val="FF0000"/>
                    </a:solidFill>
                    <a:highlight>
                      <a:srgbClr val="00FFFF"/>
                    </a:highlight>
                    <a:ea typeface="Cambria Math" panose="02040503050406030204" pitchFamily="18" charset="0"/>
                  </a:rPr>
                  <a:t>2</a:t>
                </a:r>
                <a:r>
                  <a:rPr lang="sk-SK" sz="5200" b="1" dirty="0">
                    <a:highlight>
                      <a:srgbClr val="00FFFF"/>
                    </a:highlight>
                  </a:rPr>
                  <a:t>)= 0 </a:t>
                </a:r>
                <a:r>
                  <a:rPr lang="sk-SK" sz="5200" dirty="0"/>
                  <a:t>je zápis kvadratickej rovnice </a:t>
                </a:r>
                <a:r>
                  <a:rPr lang="sk-SK" sz="5200" dirty="0">
                    <a:highlight>
                      <a:srgbClr val="00FFFF"/>
                    </a:highlight>
                  </a:rPr>
                  <a:t> ax</a:t>
                </a:r>
                <a:r>
                  <a:rPr lang="sk-SK" sz="5200" baseline="30000" dirty="0">
                    <a:highlight>
                      <a:srgbClr val="00FFFF"/>
                    </a:highlight>
                  </a:rPr>
                  <a:t>2</a:t>
                </a:r>
                <a:r>
                  <a:rPr lang="sk-SK" sz="5200" dirty="0">
                    <a:highlight>
                      <a:srgbClr val="00FFFF"/>
                    </a:highlight>
                  </a:rPr>
                  <a:t> +</a:t>
                </a:r>
                <a:r>
                  <a:rPr lang="sk-SK" sz="5200" dirty="0" err="1">
                    <a:highlight>
                      <a:srgbClr val="00FFFF"/>
                    </a:highlight>
                  </a:rPr>
                  <a:t>bx</a:t>
                </a:r>
                <a:r>
                  <a:rPr lang="sk-SK" sz="5200" dirty="0">
                    <a:highlight>
                      <a:srgbClr val="00FFFF"/>
                    </a:highlight>
                  </a:rPr>
                  <a:t> + c = 0	</a:t>
                </a:r>
                <a:r>
                  <a:rPr lang="sk-SK" sz="5200" dirty="0"/>
                  <a:t>a ≠ 0, a, b,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z="5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sk-SK" sz="5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k-SK" sz="5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sk-SK" sz="5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k-SK" sz="5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sk-SK" sz="5200" dirty="0">
                    <a:ea typeface="Cambria Math" panose="02040503050406030204" pitchFamily="18" charset="0"/>
                  </a:rPr>
                  <a:t> s koreňmi </a:t>
                </a:r>
                <a:r>
                  <a:rPr lang="sk-SK" sz="52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x</a:t>
                </a:r>
                <a:r>
                  <a:rPr lang="sk-SK" sz="5200" b="1" baseline="-25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1</a:t>
                </a:r>
                <a:r>
                  <a:rPr lang="sk-SK" sz="52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, x</a:t>
                </a:r>
                <a:r>
                  <a:rPr lang="sk-SK" sz="5200" b="1" baseline="-25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2</a:t>
                </a:r>
                <a:r>
                  <a:rPr lang="sk-SK" sz="52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. </a:t>
                </a:r>
                <a:r>
                  <a:rPr lang="sk-SK" sz="5200" dirty="0">
                    <a:ea typeface="Cambria Math" panose="02040503050406030204" pitchFamily="18" charset="0"/>
                  </a:rPr>
                  <a:t>Dvojčleny (x – x</a:t>
                </a:r>
                <a:r>
                  <a:rPr lang="sk-SK" sz="5200" baseline="-25000" dirty="0">
                    <a:ea typeface="Cambria Math" panose="02040503050406030204" pitchFamily="18" charset="0"/>
                  </a:rPr>
                  <a:t>1</a:t>
                </a:r>
                <a:r>
                  <a:rPr lang="sk-SK" sz="5200" dirty="0">
                    <a:ea typeface="Cambria Math" panose="02040503050406030204" pitchFamily="18" charset="0"/>
                  </a:rPr>
                  <a:t>), (x – x</a:t>
                </a:r>
                <a:r>
                  <a:rPr lang="sk-SK" sz="5200" baseline="-25000" dirty="0">
                    <a:ea typeface="Cambria Math" panose="02040503050406030204" pitchFamily="18" charset="0"/>
                  </a:rPr>
                  <a:t>2</a:t>
                </a:r>
                <a:r>
                  <a:rPr lang="sk-SK" sz="5200" dirty="0">
                    <a:ea typeface="Cambria Math" panose="02040503050406030204" pitchFamily="18" charset="0"/>
                  </a:rPr>
                  <a:t>) nazývame </a:t>
                </a:r>
                <a:r>
                  <a:rPr lang="sk-SK" sz="52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koreňové činitele</a:t>
                </a:r>
                <a:r>
                  <a:rPr lang="sk-SK" sz="5200" dirty="0"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sk-SK" sz="4400" dirty="0">
                    <a:highlight>
                      <a:srgbClr val="FFFF00"/>
                    </a:highlight>
                  </a:rPr>
                  <a:t> </a:t>
                </a:r>
              </a:p>
              <a:p>
                <a:pPr marL="0" indent="0">
                  <a:buNone/>
                </a:pPr>
                <a:r>
                  <a:rPr lang="sk-SK" sz="4400" dirty="0"/>
                  <a:t>							</a:t>
                </a:r>
              </a:p>
              <a:p>
                <a:pPr marL="514350" indent="-514350">
                  <a:buFont typeface="Arial" panose="020B0604020202020204" pitchFamily="34" charset="0"/>
                  <a:buAutoNum type="alphaLcParenR"/>
                </a:pPr>
                <a:endParaRPr lang="sk-SK" dirty="0"/>
              </a:p>
              <a:p>
                <a:pPr marL="514350" indent="-514350">
                  <a:buFont typeface="Arial" panose="020B0604020202020204" pitchFamily="34" charset="0"/>
                  <a:buAutoNum type="alphaLcParenR"/>
                </a:pPr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4280191F-D0D7-4023-B276-D9076406F7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44617" y="1676081"/>
                <a:ext cx="11702765" cy="5181919"/>
              </a:xfrm>
              <a:blipFill>
                <a:blip r:embed="rId2"/>
                <a:stretch>
                  <a:fillRect l="-1979" t="-129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fický objekt 10" descr="Ceruzka">
            <a:hlinkClick r:id="rId3" action="ppaction://hlinkfile"/>
            <a:extLst>
              <a:ext uri="{FF2B5EF4-FFF2-40B4-BE49-F238E27FC236}">
                <a16:creationId xmlns:a16="http://schemas.microsoft.com/office/drawing/2014/main" id="{A38F4DF8-3D81-4069-A96A-053039069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9559" y="5888420"/>
            <a:ext cx="867103" cy="86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12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ál">
  <a:themeElements>
    <a:clrScheme name="Integrá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á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á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118</TotalTime>
  <Words>137</Words>
  <Application>Microsoft Office PowerPoint</Application>
  <PresentationFormat>Širokouhlá</PresentationFormat>
  <Paragraphs>34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11" baseType="lpstr">
      <vt:lpstr>Arial</vt:lpstr>
      <vt:lpstr>Cambria Math</vt:lpstr>
      <vt:lpstr>Tw Cen MT</vt:lpstr>
      <vt:lpstr>Tw Cen MT Condensed</vt:lpstr>
      <vt:lpstr>Wingdings 3</vt:lpstr>
      <vt:lpstr>Integrál</vt:lpstr>
      <vt:lpstr>Kvadratické rovnice</vt:lpstr>
      <vt:lpstr>KVADRATICKÁ ROVNICA </vt:lpstr>
      <vt:lpstr>KVADRATICKÁ ROVNICA </vt:lpstr>
      <vt:lpstr>KVADRATICKÁ ROVNICA  - vzťah medzi koreňmi a koeficientami </vt:lpstr>
      <vt:lpstr>KVADRATICKÁ ROVNICA  - vzťah medzi koreňmi a koeficientami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Kvadratické rovnice</dc:title>
  <dc:creator>Slovenkaiová</dc:creator>
  <cp:lastModifiedBy>Slovenkaiová</cp:lastModifiedBy>
  <cp:revision>10</cp:revision>
  <dcterms:created xsi:type="dcterms:W3CDTF">2019-01-15T18:22:38Z</dcterms:created>
  <dcterms:modified xsi:type="dcterms:W3CDTF">2019-01-15T20:21:09Z</dcterms:modified>
</cp:coreProperties>
</file>