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536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888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59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767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92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334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90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01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25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370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46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57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2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976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02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6B2D-B59C-4C36-A35F-097BAE5120F0}" type="datetimeFigureOut">
              <a:rPr lang="sk-SK" smtClean="0"/>
              <a:t>5. 9. 2019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47498-CDBE-421A-9718-3B77DD608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8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881BB-2235-45DC-9BE1-89CEB0D1A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8000" dirty="0">
                <a:solidFill>
                  <a:srgbClr val="002060"/>
                </a:solidFill>
              </a:rPr>
              <a:t>Opakovanie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186AB0-BBFB-4AB2-96C0-BE1677AD1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382" y="6216072"/>
            <a:ext cx="9144000" cy="473363"/>
          </a:xfrm>
        </p:spPr>
        <p:txBody>
          <a:bodyPr/>
          <a:lstStyle/>
          <a:p>
            <a:pPr algn="just"/>
            <a:r>
              <a:rPr lang="sk-SK" dirty="0"/>
              <a:t>RNDr. Anna Slovenkaiová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0A98CC9-75CD-41A0-8483-D63444C6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41" y="475818"/>
            <a:ext cx="2069118" cy="303414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99CE7B1-920C-4F2D-9347-23675738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1" y="3013639"/>
            <a:ext cx="2877574" cy="28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02AB8A-4E31-4B30-9164-31B38CE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53" y="3381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FF0000"/>
                </a:solidFill>
              </a:rPr>
              <a:t>Číslice a čísla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6E6A66-8176-40F8-A7F3-DB7F54426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0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rgbClr val="002060"/>
                </a:solidFill>
              </a:rPr>
              <a:t>Z danej množiny vypíš číslice a čísla: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id="{9D385E06-AA37-4FA3-9ADF-A733A26737D0}"/>
              </a:ext>
            </a:extLst>
          </p:cNvPr>
          <p:cNvSpPr/>
          <p:nvPr/>
        </p:nvSpPr>
        <p:spPr>
          <a:xfrm>
            <a:off x="1496291" y="2807855"/>
            <a:ext cx="9116291" cy="3369108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B63379B-32B2-411E-BFA9-61D835E4584B}"/>
              </a:ext>
            </a:extLst>
          </p:cNvPr>
          <p:cNvSpPr txBox="1"/>
          <p:nvPr/>
        </p:nvSpPr>
        <p:spPr>
          <a:xfrm>
            <a:off x="3001818" y="3141131"/>
            <a:ext cx="6844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0                       5           14               1587		89					2</a:t>
            </a:r>
          </a:p>
          <a:p>
            <a:r>
              <a:rPr lang="sk-SK" sz="3600" b="1" dirty="0"/>
              <a:t>	9		     8		203</a:t>
            </a:r>
          </a:p>
          <a:p>
            <a:r>
              <a:rPr lang="sk-SK" sz="3600" b="1" dirty="0"/>
              <a:t>1		</a:t>
            </a:r>
          </a:p>
          <a:p>
            <a:r>
              <a:rPr lang="sk-SK" sz="3600" b="1" dirty="0"/>
              <a:t>      3	     100005</a:t>
            </a:r>
          </a:p>
        </p:txBody>
      </p:sp>
    </p:spTree>
    <p:extLst>
      <p:ext uri="{BB962C8B-B14F-4D97-AF65-F5344CB8AC3E}">
        <p14:creationId xmlns:p14="http://schemas.microsoft.com/office/powerpoint/2010/main" val="281036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5772C1-4B7A-4C83-A37D-21BCCADA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9" y="109681"/>
            <a:ext cx="9559636" cy="1320800"/>
          </a:xfrm>
        </p:spPr>
        <p:txBody>
          <a:bodyPr>
            <a:noAutofit/>
          </a:bodyPr>
          <a:lstStyle/>
          <a:p>
            <a:pPr algn="ctr"/>
            <a:r>
              <a:rPr lang="sk-SK" sz="6000" b="1" dirty="0">
                <a:solidFill>
                  <a:srgbClr val="FF0000"/>
                </a:solidFill>
              </a:rPr>
              <a:t>Základné matematické operácie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8A3017B2-A409-4ED5-ADB9-E8DC0030A5BB}"/>
              </a:ext>
            </a:extLst>
          </p:cNvPr>
          <p:cNvSpPr txBox="1"/>
          <p:nvPr/>
        </p:nvSpPr>
        <p:spPr>
          <a:xfrm>
            <a:off x="394855" y="1865745"/>
            <a:ext cx="9164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1. Vymenuj  základné matematické operácie.</a:t>
            </a:r>
          </a:p>
          <a:p>
            <a:endParaRPr lang="sk-SK" sz="32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43C854B-22FC-45D0-B53A-2DE9AEFDE93E}"/>
              </a:ext>
            </a:extLst>
          </p:cNvPr>
          <p:cNvSpPr txBox="1"/>
          <p:nvPr/>
        </p:nvSpPr>
        <p:spPr>
          <a:xfrm>
            <a:off x="394855" y="2736273"/>
            <a:ext cx="11566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2. Pomenuj jednotlivé členy:</a:t>
            </a:r>
          </a:p>
          <a:p>
            <a:endParaRPr lang="sk-SK" sz="3200" dirty="0"/>
          </a:p>
          <a:p>
            <a:r>
              <a:rPr lang="sk-SK" sz="3200" dirty="0">
                <a:highlight>
                  <a:srgbClr val="FFFF00"/>
                </a:highlight>
              </a:rPr>
              <a:t>   5</a:t>
            </a:r>
            <a:r>
              <a:rPr lang="sk-SK" sz="3200" dirty="0"/>
              <a:t>        +   </a:t>
            </a:r>
            <a:r>
              <a:rPr lang="sk-SK" sz="3200" dirty="0">
                <a:highlight>
                  <a:srgbClr val="00FF00"/>
                </a:highlight>
              </a:rPr>
              <a:t>2</a:t>
            </a:r>
            <a:r>
              <a:rPr lang="sk-SK" sz="3200" dirty="0"/>
              <a:t>        =   </a:t>
            </a:r>
            <a:r>
              <a:rPr lang="sk-SK" sz="3200" dirty="0">
                <a:highlight>
                  <a:srgbClr val="00FFFF"/>
                </a:highlight>
              </a:rPr>
              <a:t>7</a:t>
            </a:r>
            <a:r>
              <a:rPr lang="sk-SK" sz="3200" dirty="0"/>
              <a:t>			</a:t>
            </a:r>
            <a:r>
              <a:rPr lang="sk-SK" sz="3200" dirty="0">
                <a:highlight>
                  <a:srgbClr val="00FF00"/>
                </a:highlight>
              </a:rPr>
              <a:t>5</a:t>
            </a:r>
            <a:r>
              <a:rPr lang="sk-SK" sz="3200" dirty="0"/>
              <a:t>         –    </a:t>
            </a:r>
            <a:r>
              <a:rPr lang="sk-SK" sz="3200" dirty="0">
                <a:highlight>
                  <a:srgbClr val="FFFF00"/>
                </a:highlight>
              </a:rPr>
              <a:t>2</a:t>
            </a:r>
            <a:r>
              <a:rPr lang="sk-SK" sz="3200" dirty="0"/>
              <a:t>       =     </a:t>
            </a:r>
            <a:r>
              <a:rPr lang="sk-SK" sz="3200" dirty="0">
                <a:highlight>
                  <a:srgbClr val="00FFFF"/>
                </a:highlight>
              </a:rPr>
              <a:t>3</a:t>
            </a:r>
          </a:p>
          <a:p>
            <a:r>
              <a:rPr lang="sk-SK" sz="3200" dirty="0">
                <a:highlight>
                  <a:srgbClr val="FFFF00"/>
                </a:highlight>
              </a:rPr>
              <a:t>sčítanec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00"/>
                </a:highlight>
              </a:rPr>
              <a:t>sčítanec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FF"/>
                </a:highlight>
              </a:rPr>
              <a:t>súčet</a:t>
            </a:r>
            <a:r>
              <a:rPr lang="sk-SK" sz="3200" dirty="0"/>
              <a:t>		</a:t>
            </a:r>
            <a:r>
              <a:rPr lang="sk-SK" sz="3200" dirty="0">
                <a:highlight>
                  <a:srgbClr val="00FF00"/>
                </a:highlight>
              </a:rPr>
              <a:t>menšenec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FFFF00"/>
                </a:highlight>
              </a:rPr>
              <a:t>menšiteľ </a:t>
            </a:r>
            <a:r>
              <a:rPr lang="sk-SK" sz="3200" dirty="0">
                <a:highlight>
                  <a:srgbClr val="00FFFF"/>
                </a:highlight>
              </a:rPr>
              <a:t>rozdiel</a:t>
            </a:r>
          </a:p>
          <a:p>
            <a:endParaRPr lang="sk-SK" sz="3200" dirty="0"/>
          </a:p>
          <a:p>
            <a:r>
              <a:rPr lang="sk-SK" sz="3200" dirty="0">
                <a:highlight>
                  <a:srgbClr val="FFFF00"/>
                </a:highlight>
              </a:rPr>
              <a:t>  5    </a:t>
            </a:r>
            <a:r>
              <a:rPr lang="sk-SK" sz="3200" dirty="0"/>
              <a:t>.       </a:t>
            </a:r>
            <a:r>
              <a:rPr lang="sk-SK" sz="3200" dirty="0">
                <a:highlight>
                  <a:srgbClr val="00FFFF"/>
                </a:highlight>
              </a:rPr>
              <a:t>2</a:t>
            </a:r>
            <a:r>
              <a:rPr lang="sk-SK" sz="3200" dirty="0"/>
              <a:t> =    </a:t>
            </a:r>
            <a:r>
              <a:rPr lang="sk-SK" sz="3200" dirty="0">
                <a:highlight>
                  <a:srgbClr val="00FF00"/>
                </a:highlight>
              </a:rPr>
              <a:t>10</a:t>
            </a:r>
            <a:r>
              <a:rPr lang="sk-SK" sz="3200" dirty="0"/>
              <a:t>			   </a:t>
            </a:r>
            <a:r>
              <a:rPr lang="sk-SK" sz="3200" dirty="0">
                <a:highlight>
                  <a:srgbClr val="00FFFF"/>
                </a:highlight>
              </a:rPr>
              <a:t>10</a:t>
            </a:r>
            <a:r>
              <a:rPr lang="sk-SK" sz="3200" dirty="0"/>
              <a:t>       :    </a:t>
            </a:r>
            <a:r>
              <a:rPr lang="sk-SK" sz="3200" dirty="0">
                <a:highlight>
                  <a:srgbClr val="00FF00"/>
                </a:highlight>
              </a:rPr>
              <a:t>2</a:t>
            </a:r>
            <a:r>
              <a:rPr lang="sk-SK" sz="3200" dirty="0"/>
              <a:t>   =  </a:t>
            </a:r>
            <a:r>
              <a:rPr lang="sk-SK" sz="3200" dirty="0">
                <a:highlight>
                  <a:srgbClr val="FFFF00"/>
                </a:highlight>
              </a:rPr>
              <a:t>5</a:t>
            </a:r>
          </a:p>
          <a:p>
            <a:r>
              <a:rPr lang="sk-SK" sz="3200" dirty="0">
                <a:highlight>
                  <a:srgbClr val="FFFF00"/>
                </a:highlight>
              </a:rPr>
              <a:t>činiteľ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FF"/>
                </a:highlight>
              </a:rPr>
              <a:t>činiteľ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00"/>
                </a:highlight>
              </a:rPr>
              <a:t>súčin</a:t>
            </a:r>
            <a:r>
              <a:rPr lang="sk-SK" sz="3200" dirty="0"/>
              <a:t>			</a:t>
            </a:r>
            <a:r>
              <a:rPr lang="sk-SK" sz="3200" dirty="0">
                <a:highlight>
                  <a:srgbClr val="00FFFF"/>
                </a:highlight>
              </a:rPr>
              <a:t>delenec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00"/>
                </a:highlight>
              </a:rPr>
              <a:t>deliteľ</a:t>
            </a:r>
            <a:r>
              <a:rPr lang="sk-SK" sz="3200" dirty="0">
                <a:highlight>
                  <a:srgbClr val="FFFF00"/>
                </a:highlight>
              </a:rPr>
              <a:t> podiel</a:t>
            </a:r>
          </a:p>
        </p:txBody>
      </p:sp>
    </p:spTree>
    <p:extLst>
      <p:ext uri="{BB962C8B-B14F-4D97-AF65-F5344CB8AC3E}">
        <p14:creationId xmlns:p14="http://schemas.microsoft.com/office/powerpoint/2010/main" val="21987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5C5FA-D48A-4A2F-8EDA-5FF5C2D4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45" y="3602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FF0000"/>
                </a:solidFill>
              </a:rPr>
              <a:t>Číselná os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20EE5958-A8CB-404D-AF41-2A5EC5F83944}"/>
              </a:ext>
            </a:extLst>
          </p:cNvPr>
          <p:cNvGrpSpPr/>
          <p:nvPr/>
        </p:nvGrpSpPr>
        <p:grpSpPr>
          <a:xfrm>
            <a:off x="1431642" y="2369127"/>
            <a:ext cx="2327558" cy="692726"/>
            <a:chOff x="1431642" y="2369127"/>
            <a:chExt cx="2327558" cy="692726"/>
          </a:xfrm>
        </p:grpSpPr>
        <p:cxnSp>
          <p:nvCxnSpPr>
            <p:cNvPr id="4" name="Rovná spojnica 3">
              <a:extLst>
                <a:ext uri="{FF2B5EF4-FFF2-40B4-BE49-F238E27FC236}">
                  <a16:creationId xmlns:a16="http://schemas.microsoft.com/office/drawing/2014/main" id="{3D2851D9-0ED5-46A6-BEF2-971EF23CE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236" y="2512290"/>
              <a:ext cx="222596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id="{43194498-55C2-41D6-8D61-ED295CDCEFD5}"/>
                </a:ext>
              </a:extLst>
            </p:cNvPr>
            <p:cNvCxnSpPr/>
            <p:nvPr/>
          </p:nvCxnSpPr>
          <p:spPr>
            <a:xfrm>
              <a:off x="1597891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ovná spojnica 6">
              <a:extLst>
                <a:ext uri="{FF2B5EF4-FFF2-40B4-BE49-F238E27FC236}">
                  <a16:creationId xmlns:a16="http://schemas.microsoft.com/office/drawing/2014/main" id="{06C1D978-79D6-47DA-AA2A-33FDB7E984D5}"/>
                </a:ext>
              </a:extLst>
            </p:cNvPr>
            <p:cNvCxnSpPr/>
            <p:nvPr/>
          </p:nvCxnSpPr>
          <p:spPr>
            <a:xfrm>
              <a:off x="1925782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ovná spojnica 7">
              <a:extLst>
                <a:ext uri="{FF2B5EF4-FFF2-40B4-BE49-F238E27FC236}">
                  <a16:creationId xmlns:a16="http://schemas.microsoft.com/office/drawing/2014/main" id="{FE50D45B-B3F3-4FFD-AB57-B59B786AC566}"/>
                </a:ext>
              </a:extLst>
            </p:cNvPr>
            <p:cNvCxnSpPr/>
            <p:nvPr/>
          </p:nvCxnSpPr>
          <p:spPr>
            <a:xfrm>
              <a:off x="2276763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>
              <a:extLst>
                <a:ext uri="{FF2B5EF4-FFF2-40B4-BE49-F238E27FC236}">
                  <a16:creationId xmlns:a16="http://schemas.microsoft.com/office/drawing/2014/main" id="{2D2D78EE-C6AD-4B89-9798-D3B7B59B6A79}"/>
                </a:ext>
              </a:extLst>
            </p:cNvPr>
            <p:cNvCxnSpPr/>
            <p:nvPr/>
          </p:nvCxnSpPr>
          <p:spPr>
            <a:xfrm>
              <a:off x="2609273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ovná spojnica 9">
              <a:extLst>
                <a:ext uri="{FF2B5EF4-FFF2-40B4-BE49-F238E27FC236}">
                  <a16:creationId xmlns:a16="http://schemas.microsoft.com/office/drawing/2014/main" id="{B60B6170-2FA6-4467-94AD-D11A42220E46}"/>
                </a:ext>
              </a:extLst>
            </p:cNvPr>
            <p:cNvCxnSpPr/>
            <p:nvPr/>
          </p:nvCxnSpPr>
          <p:spPr>
            <a:xfrm>
              <a:off x="2951018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BlokTextu 10">
              <a:extLst>
                <a:ext uri="{FF2B5EF4-FFF2-40B4-BE49-F238E27FC236}">
                  <a16:creationId xmlns:a16="http://schemas.microsoft.com/office/drawing/2014/main" id="{F1B7083E-E1BF-49E5-88FE-7CC7BF716F83}"/>
                </a:ext>
              </a:extLst>
            </p:cNvPr>
            <p:cNvSpPr txBox="1"/>
            <p:nvPr/>
          </p:nvSpPr>
          <p:spPr>
            <a:xfrm>
              <a:off x="1431642" y="2692521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0</a:t>
              </a:r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B99AFCC4-615B-4136-93DD-3ACC56DCF7BD}"/>
                </a:ext>
              </a:extLst>
            </p:cNvPr>
            <p:cNvSpPr txBox="1"/>
            <p:nvPr/>
          </p:nvSpPr>
          <p:spPr>
            <a:xfrm>
              <a:off x="1824188" y="2692521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1</a:t>
              </a:r>
            </a:p>
          </p:txBody>
        </p: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5A4A68A7-DC7E-46AC-86C6-2E8725AC2B17}"/>
                </a:ext>
              </a:extLst>
            </p:cNvPr>
            <p:cNvSpPr txBox="1"/>
            <p:nvPr/>
          </p:nvSpPr>
          <p:spPr>
            <a:xfrm>
              <a:off x="2140534" y="2692399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2</a:t>
              </a:r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D302D930-8FD9-4709-BA7C-D9E2C99C9C8A}"/>
                </a:ext>
              </a:extLst>
            </p:cNvPr>
            <p:cNvSpPr txBox="1"/>
            <p:nvPr/>
          </p:nvSpPr>
          <p:spPr>
            <a:xfrm>
              <a:off x="2456881" y="2692521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3</a:t>
              </a:r>
            </a:p>
          </p:txBody>
        </p:sp>
        <p:sp>
          <p:nvSpPr>
            <p:cNvPr id="15" name="BlokTextu 14">
              <a:extLst>
                <a:ext uri="{FF2B5EF4-FFF2-40B4-BE49-F238E27FC236}">
                  <a16:creationId xmlns:a16="http://schemas.microsoft.com/office/drawing/2014/main" id="{DE1BF2A0-76CF-4CE2-9C44-334D9A641113}"/>
                </a:ext>
              </a:extLst>
            </p:cNvPr>
            <p:cNvSpPr txBox="1"/>
            <p:nvPr/>
          </p:nvSpPr>
          <p:spPr>
            <a:xfrm>
              <a:off x="2773227" y="2692399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4</a:t>
              </a:r>
            </a:p>
          </p:txBody>
        </p:sp>
      </p:grp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002AEF5-2DAB-4DB3-84B9-A855C5F30539}"/>
              </a:ext>
            </a:extLst>
          </p:cNvPr>
          <p:cNvGrpSpPr/>
          <p:nvPr/>
        </p:nvGrpSpPr>
        <p:grpSpPr>
          <a:xfrm>
            <a:off x="5227786" y="2313709"/>
            <a:ext cx="3620648" cy="692726"/>
            <a:chOff x="1431641" y="2369127"/>
            <a:chExt cx="2327559" cy="692726"/>
          </a:xfrm>
        </p:grpSpPr>
        <p:cxnSp>
          <p:nvCxnSpPr>
            <p:cNvPr id="19" name="Rovná spojnica 18">
              <a:extLst>
                <a:ext uri="{FF2B5EF4-FFF2-40B4-BE49-F238E27FC236}">
                  <a16:creationId xmlns:a16="http://schemas.microsoft.com/office/drawing/2014/main" id="{9B604686-13A8-4DB7-BDC7-7793A958A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236" y="2512290"/>
              <a:ext cx="222596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Rovná spojnica 19">
              <a:extLst>
                <a:ext uri="{FF2B5EF4-FFF2-40B4-BE49-F238E27FC236}">
                  <a16:creationId xmlns:a16="http://schemas.microsoft.com/office/drawing/2014/main" id="{F4F16319-9F6B-48D9-A0E4-AC025FFA5DD4}"/>
                </a:ext>
              </a:extLst>
            </p:cNvPr>
            <p:cNvCxnSpPr/>
            <p:nvPr/>
          </p:nvCxnSpPr>
          <p:spPr>
            <a:xfrm>
              <a:off x="1597891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ovná spojnica 20">
              <a:extLst>
                <a:ext uri="{FF2B5EF4-FFF2-40B4-BE49-F238E27FC236}">
                  <a16:creationId xmlns:a16="http://schemas.microsoft.com/office/drawing/2014/main" id="{26521275-C078-4DDF-BD9E-043F9D5DDE0F}"/>
                </a:ext>
              </a:extLst>
            </p:cNvPr>
            <p:cNvCxnSpPr/>
            <p:nvPr/>
          </p:nvCxnSpPr>
          <p:spPr>
            <a:xfrm>
              <a:off x="1925782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ovná spojnica 21">
              <a:extLst>
                <a:ext uri="{FF2B5EF4-FFF2-40B4-BE49-F238E27FC236}">
                  <a16:creationId xmlns:a16="http://schemas.microsoft.com/office/drawing/2014/main" id="{7BD023AA-01CD-4018-B0F5-6F03420F95A5}"/>
                </a:ext>
              </a:extLst>
            </p:cNvPr>
            <p:cNvCxnSpPr/>
            <p:nvPr/>
          </p:nvCxnSpPr>
          <p:spPr>
            <a:xfrm>
              <a:off x="2276763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Rovná spojnica 22">
              <a:extLst>
                <a:ext uri="{FF2B5EF4-FFF2-40B4-BE49-F238E27FC236}">
                  <a16:creationId xmlns:a16="http://schemas.microsoft.com/office/drawing/2014/main" id="{B464E211-D712-4F35-9E75-9D444D6004C7}"/>
                </a:ext>
              </a:extLst>
            </p:cNvPr>
            <p:cNvCxnSpPr/>
            <p:nvPr/>
          </p:nvCxnSpPr>
          <p:spPr>
            <a:xfrm>
              <a:off x="2609273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ovná spojnica 23">
              <a:extLst>
                <a:ext uri="{FF2B5EF4-FFF2-40B4-BE49-F238E27FC236}">
                  <a16:creationId xmlns:a16="http://schemas.microsoft.com/office/drawing/2014/main" id="{B7E72643-C2A3-4990-B2EF-5945E35E4718}"/>
                </a:ext>
              </a:extLst>
            </p:cNvPr>
            <p:cNvCxnSpPr/>
            <p:nvPr/>
          </p:nvCxnSpPr>
          <p:spPr>
            <a:xfrm>
              <a:off x="2951018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BlokTextu 24">
              <a:extLst>
                <a:ext uri="{FF2B5EF4-FFF2-40B4-BE49-F238E27FC236}">
                  <a16:creationId xmlns:a16="http://schemas.microsoft.com/office/drawing/2014/main" id="{76B2E93A-BA6B-45C3-810F-F61FEF1D35DB}"/>
                </a:ext>
              </a:extLst>
            </p:cNvPr>
            <p:cNvSpPr txBox="1"/>
            <p:nvPr/>
          </p:nvSpPr>
          <p:spPr>
            <a:xfrm>
              <a:off x="1431641" y="2692521"/>
              <a:ext cx="42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10</a:t>
              </a:r>
            </a:p>
          </p:txBody>
        </p:sp>
        <p:sp>
          <p:nvSpPr>
            <p:cNvPr id="26" name="BlokTextu 25">
              <a:extLst>
                <a:ext uri="{FF2B5EF4-FFF2-40B4-BE49-F238E27FC236}">
                  <a16:creationId xmlns:a16="http://schemas.microsoft.com/office/drawing/2014/main" id="{5B8CBBD2-CF12-48C3-B86B-DB4F978178A8}"/>
                </a:ext>
              </a:extLst>
            </p:cNvPr>
            <p:cNvSpPr txBox="1"/>
            <p:nvPr/>
          </p:nvSpPr>
          <p:spPr>
            <a:xfrm>
              <a:off x="1824187" y="2692521"/>
              <a:ext cx="55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20</a:t>
              </a:r>
            </a:p>
          </p:txBody>
        </p:sp>
        <p:sp>
          <p:nvSpPr>
            <p:cNvPr id="27" name="BlokTextu 26">
              <a:extLst>
                <a:ext uri="{FF2B5EF4-FFF2-40B4-BE49-F238E27FC236}">
                  <a16:creationId xmlns:a16="http://schemas.microsoft.com/office/drawing/2014/main" id="{4258DCD0-7653-4633-A01E-C3A81789368D}"/>
                </a:ext>
              </a:extLst>
            </p:cNvPr>
            <p:cNvSpPr txBox="1"/>
            <p:nvPr/>
          </p:nvSpPr>
          <p:spPr>
            <a:xfrm>
              <a:off x="2140533" y="2692399"/>
              <a:ext cx="519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30</a:t>
              </a:r>
            </a:p>
          </p:txBody>
        </p:sp>
        <p:sp>
          <p:nvSpPr>
            <p:cNvPr id="28" name="BlokTextu 27">
              <a:extLst>
                <a:ext uri="{FF2B5EF4-FFF2-40B4-BE49-F238E27FC236}">
                  <a16:creationId xmlns:a16="http://schemas.microsoft.com/office/drawing/2014/main" id="{B7B40603-4284-40D0-B5C5-340A60A7C763}"/>
                </a:ext>
              </a:extLst>
            </p:cNvPr>
            <p:cNvSpPr txBox="1"/>
            <p:nvPr/>
          </p:nvSpPr>
          <p:spPr>
            <a:xfrm>
              <a:off x="2456881" y="2692521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k-SK" dirty="0"/>
            </a:p>
          </p:txBody>
        </p:sp>
        <p:sp>
          <p:nvSpPr>
            <p:cNvPr id="29" name="BlokTextu 28">
              <a:extLst>
                <a:ext uri="{FF2B5EF4-FFF2-40B4-BE49-F238E27FC236}">
                  <a16:creationId xmlns:a16="http://schemas.microsoft.com/office/drawing/2014/main" id="{F5F0D1FE-B23B-472C-95A3-4207925D5C39}"/>
                </a:ext>
              </a:extLst>
            </p:cNvPr>
            <p:cNvSpPr txBox="1"/>
            <p:nvPr/>
          </p:nvSpPr>
          <p:spPr>
            <a:xfrm>
              <a:off x="2773227" y="2692399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k-SK" dirty="0"/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03BDB751-384A-4A8F-8EAC-BD283F2ECBEB}"/>
              </a:ext>
            </a:extLst>
          </p:cNvPr>
          <p:cNvGrpSpPr/>
          <p:nvPr/>
        </p:nvGrpSpPr>
        <p:grpSpPr>
          <a:xfrm>
            <a:off x="4017106" y="4382654"/>
            <a:ext cx="4914458" cy="983456"/>
            <a:chOff x="1495138" y="2369127"/>
            <a:chExt cx="2264062" cy="983456"/>
          </a:xfrm>
        </p:grpSpPr>
        <p:cxnSp>
          <p:nvCxnSpPr>
            <p:cNvPr id="31" name="Rovná spojnica 30">
              <a:extLst>
                <a:ext uri="{FF2B5EF4-FFF2-40B4-BE49-F238E27FC236}">
                  <a16:creationId xmlns:a16="http://schemas.microsoft.com/office/drawing/2014/main" id="{CC1104D5-B9E4-4222-A11F-8925EB15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236" y="2512290"/>
              <a:ext cx="222596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Rovná spojnica 31">
              <a:extLst>
                <a:ext uri="{FF2B5EF4-FFF2-40B4-BE49-F238E27FC236}">
                  <a16:creationId xmlns:a16="http://schemas.microsoft.com/office/drawing/2014/main" id="{56A1EF1E-BA02-4563-A332-087846DD9128}"/>
                </a:ext>
              </a:extLst>
            </p:cNvPr>
            <p:cNvCxnSpPr/>
            <p:nvPr/>
          </p:nvCxnSpPr>
          <p:spPr>
            <a:xfrm>
              <a:off x="1597891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Rovná spojnica 32">
              <a:extLst>
                <a:ext uri="{FF2B5EF4-FFF2-40B4-BE49-F238E27FC236}">
                  <a16:creationId xmlns:a16="http://schemas.microsoft.com/office/drawing/2014/main" id="{64764648-42C0-49EC-9758-4CD10497EE02}"/>
                </a:ext>
              </a:extLst>
            </p:cNvPr>
            <p:cNvCxnSpPr/>
            <p:nvPr/>
          </p:nvCxnSpPr>
          <p:spPr>
            <a:xfrm>
              <a:off x="1925782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ovná spojnica 33">
              <a:extLst>
                <a:ext uri="{FF2B5EF4-FFF2-40B4-BE49-F238E27FC236}">
                  <a16:creationId xmlns:a16="http://schemas.microsoft.com/office/drawing/2014/main" id="{CE12EAE6-3BFD-48F3-884E-3F5D0B4D8E87}"/>
                </a:ext>
              </a:extLst>
            </p:cNvPr>
            <p:cNvCxnSpPr/>
            <p:nvPr/>
          </p:nvCxnSpPr>
          <p:spPr>
            <a:xfrm>
              <a:off x="2276763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Rovná spojnica 34">
              <a:extLst>
                <a:ext uri="{FF2B5EF4-FFF2-40B4-BE49-F238E27FC236}">
                  <a16:creationId xmlns:a16="http://schemas.microsoft.com/office/drawing/2014/main" id="{83935BF0-5415-4072-AF1A-D9D2CB11CD52}"/>
                </a:ext>
              </a:extLst>
            </p:cNvPr>
            <p:cNvCxnSpPr/>
            <p:nvPr/>
          </p:nvCxnSpPr>
          <p:spPr>
            <a:xfrm>
              <a:off x="2609273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Rovná spojnica 35">
              <a:extLst>
                <a:ext uri="{FF2B5EF4-FFF2-40B4-BE49-F238E27FC236}">
                  <a16:creationId xmlns:a16="http://schemas.microsoft.com/office/drawing/2014/main" id="{0F527D10-BD62-493D-AD43-5AE78D1137AB}"/>
                </a:ext>
              </a:extLst>
            </p:cNvPr>
            <p:cNvCxnSpPr/>
            <p:nvPr/>
          </p:nvCxnSpPr>
          <p:spPr>
            <a:xfrm>
              <a:off x="2951018" y="2369127"/>
              <a:ext cx="0" cy="28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BlokTextu 36">
              <a:extLst>
                <a:ext uri="{FF2B5EF4-FFF2-40B4-BE49-F238E27FC236}">
                  <a16:creationId xmlns:a16="http://schemas.microsoft.com/office/drawing/2014/main" id="{CAEAD127-2957-4922-8187-BC0B5EEAFF6D}"/>
                </a:ext>
              </a:extLst>
            </p:cNvPr>
            <p:cNvSpPr txBox="1"/>
            <p:nvPr/>
          </p:nvSpPr>
          <p:spPr>
            <a:xfrm>
              <a:off x="1495138" y="2706252"/>
              <a:ext cx="392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20</a:t>
              </a:r>
            </a:p>
          </p:txBody>
        </p:sp>
        <p:sp>
          <p:nvSpPr>
            <p:cNvPr id="38" name="BlokTextu 37">
              <a:extLst>
                <a:ext uri="{FF2B5EF4-FFF2-40B4-BE49-F238E27FC236}">
                  <a16:creationId xmlns:a16="http://schemas.microsoft.com/office/drawing/2014/main" id="{B21691DB-FBEC-4029-B176-91C5926FC170}"/>
                </a:ext>
              </a:extLst>
            </p:cNvPr>
            <p:cNvSpPr txBox="1"/>
            <p:nvPr/>
          </p:nvSpPr>
          <p:spPr>
            <a:xfrm>
              <a:off x="1824188" y="2692521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21</a:t>
              </a:r>
            </a:p>
          </p:txBody>
        </p:sp>
        <p:sp>
          <p:nvSpPr>
            <p:cNvPr id="39" name="BlokTextu 38">
              <a:extLst>
                <a:ext uri="{FF2B5EF4-FFF2-40B4-BE49-F238E27FC236}">
                  <a16:creationId xmlns:a16="http://schemas.microsoft.com/office/drawing/2014/main" id="{E9934EAE-6508-49E7-9A68-5DA3D311BE1B}"/>
                </a:ext>
              </a:extLst>
            </p:cNvPr>
            <p:cNvSpPr txBox="1"/>
            <p:nvPr/>
          </p:nvSpPr>
          <p:spPr>
            <a:xfrm>
              <a:off x="2140534" y="2692399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22</a:t>
              </a:r>
            </a:p>
          </p:txBody>
        </p:sp>
        <p:sp>
          <p:nvSpPr>
            <p:cNvPr id="40" name="BlokTextu 39">
              <a:extLst>
                <a:ext uri="{FF2B5EF4-FFF2-40B4-BE49-F238E27FC236}">
                  <a16:creationId xmlns:a16="http://schemas.microsoft.com/office/drawing/2014/main" id="{9114D0DF-4050-429B-9990-B9406F40AFDF}"/>
                </a:ext>
              </a:extLst>
            </p:cNvPr>
            <p:cNvSpPr txBox="1"/>
            <p:nvPr/>
          </p:nvSpPr>
          <p:spPr>
            <a:xfrm>
              <a:off x="2456881" y="2692521"/>
              <a:ext cx="20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23</a:t>
              </a:r>
            </a:p>
          </p:txBody>
        </p:sp>
        <p:sp>
          <p:nvSpPr>
            <p:cNvPr id="41" name="BlokTextu 40">
              <a:extLst>
                <a:ext uri="{FF2B5EF4-FFF2-40B4-BE49-F238E27FC236}">
                  <a16:creationId xmlns:a16="http://schemas.microsoft.com/office/drawing/2014/main" id="{C61C9256-C3D0-43E6-8E36-5AFA66A8F8E4}"/>
                </a:ext>
              </a:extLst>
            </p:cNvPr>
            <p:cNvSpPr txBox="1"/>
            <p:nvPr/>
          </p:nvSpPr>
          <p:spPr>
            <a:xfrm>
              <a:off x="2773227" y="2692399"/>
              <a:ext cx="308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  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94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58</Words>
  <Application>Microsoft Office PowerPoint</Application>
  <PresentationFormat>Širokouhlá</PresentationFormat>
  <Paragraphs>31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Fazeta</vt:lpstr>
      <vt:lpstr>Opakovanie </vt:lpstr>
      <vt:lpstr>Číslice a čísla</vt:lpstr>
      <vt:lpstr>Základné matematické operácie</vt:lpstr>
      <vt:lpstr>Číselná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Slovenkaiová</dc:creator>
  <cp:lastModifiedBy>Slovenkaiová</cp:lastModifiedBy>
  <cp:revision>5</cp:revision>
  <dcterms:created xsi:type="dcterms:W3CDTF">2019-09-05T17:41:33Z</dcterms:created>
  <dcterms:modified xsi:type="dcterms:W3CDTF">2019-09-05T18:16:00Z</dcterms:modified>
</cp:coreProperties>
</file>