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6" r:id="rId7"/>
    <p:sldId id="265" r:id="rId8"/>
    <p:sldId id="260" r:id="rId9"/>
    <p:sldId id="26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B19D-8B5C-475F-B553-41FC851F4BE6}" type="datetimeFigureOut">
              <a:rPr lang="sk-SK" smtClean="0"/>
              <a:pPr/>
              <a:t>21. 9. 2020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2A148-C8EB-47EA-916E-3CAE8FED1C7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ymmoldava.sk/ICV/CELYWEB/1/cisla/vedecky_platnecislice.htm" TargetMode="External"/><Relationship Id="rId2" Type="http://schemas.openxmlformats.org/officeDocument/2006/relationships/hyperlink" Target="http://gymmoldava.sk/ICV/CELYWEB/1/cisla/zaokruhlene_platnecislic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Približné čísla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160368"/>
            <a:ext cx="6400800" cy="697632"/>
          </a:xfrm>
        </p:spPr>
        <p:txBody>
          <a:bodyPr/>
          <a:lstStyle/>
          <a:p>
            <a:r>
              <a:rPr lang="sk-SK" dirty="0"/>
              <a:t>RNDr. Anna </a:t>
            </a:r>
            <a:r>
              <a:rPr lang="sk-SK" dirty="0" err="1"/>
              <a:t>Slovenkaiová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počíta</a:t>
            </a:r>
            <a:r>
              <a:rPr lang="en-US" dirty="0"/>
              <a:t> s </a:t>
            </a:r>
            <a:r>
              <a:rPr lang="en-US" dirty="0" err="1"/>
              <a:t>približnými</a:t>
            </a:r>
            <a:r>
              <a:rPr lang="en-US" dirty="0"/>
              <a:t> </a:t>
            </a:r>
            <a:r>
              <a:rPr lang="en-US" dirty="0" err="1"/>
              <a:t>číslami</a:t>
            </a:r>
            <a:r>
              <a:rPr lang="en-US" dirty="0"/>
              <a:t>?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rátaní</a:t>
            </a:r>
            <a:r>
              <a:rPr lang="en-US" dirty="0"/>
              <a:t> s </a:t>
            </a:r>
            <a:r>
              <a:rPr lang="en-US" dirty="0" err="1"/>
              <a:t>približnými</a:t>
            </a:r>
            <a:r>
              <a:rPr lang="en-US" dirty="0"/>
              <a:t> </a:t>
            </a:r>
            <a:r>
              <a:rPr lang="en-US" dirty="0" err="1"/>
              <a:t>číslami</a:t>
            </a:r>
            <a:r>
              <a:rPr lang="en-US" dirty="0"/>
              <a:t> je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sledovať</a:t>
            </a:r>
            <a:r>
              <a:rPr lang="en-US" dirty="0"/>
              <a:t> aj </a:t>
            </a:r>
            <a:r>
              <a:rPr lang="en-US" dirty="0" err="1"/>
              <a:t>ve</a:t>
            </a:r>
            <a:r>
              <a:rPr lang="sk-SK" dirty="0"/>
              <a:t>ľ</a:t>
            </a:r>
            <a:r>
              <a:rPr lang="en-US" dirty="0" err="1"/>
              <a:t>kosť</a:t>
            </a:r>
            <a:r>
              <a:rPr lang="en-US" dirty="0"/>
              <a:t> </a:t>
            </a:r>
            <a:r>
              <a:rPr lang="en-US" dirty="0" err="1"/>
              <a:t>absolútnej</a:t>
            </a:r>
            <a:r>
              <a:rPr lang="en-US" dirty="0"/>
              <a:t> </a:t>
            </a:r>
            <a:r>
              <a:rPr lang="en-US" dirty="0" err="1"/>
              <a:t>chyby</a:t>
            </a:r>
            <a:r>
              <a:rPr lang="en-US" dirty="0"/>
              <a:t>, </a:t>
            </a:r>
            <a:r>
              <a:rPr lang="en-US" dirty="0" err="1"/>
              <a:t>ktorej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výpočte</a:t>
            </a:r>
            <a:r>
              <a:rPr lang="en-US" dirty="0"/>
              <a:t> </a:t>
            </a:r>
            <a:r>
              <a:rPr lang="en-US" dirty="0" err="1"/>
              <a:t>dopúšťame</a:t>
            </a:r>
            <a:r>
              <a:rPr lang="en-US" dirty="0"/>
              <a:t>.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totiž</a:t>
            </a:r>
            <a:r>
              <a:rPr lang="en-US" dirty="0"/>
              <a:t> </a:t>
            </a:r>
            <a:r>
              <a:rPr lang="en-US" dirty="0" err="1"/>
              <a:t>hovorí</a:t>
            </a:r>
            <a:r>
              <a:rPr lang="en-US" dirty="0"/>
              <a:t> o </a:t>
            </a:r>
            <a:r>
              <a:rPr lang="en-US" dirty="0" err="1"/>
              <a:t>presnosti</a:t>
            </a:r>
            <a:r>
              <a:rPr lang="en-US" dirty="0"/>
              <a:t> n</a:t>
            </a:r>
            <a:r>
              <a:rPr lang="sk-SK" dirty="0"/>
              <a:t>á</a:t>
            </a:r>
            <a:r>
              <a:rPr lang="en-US"/>
              <a:t>šho</a:t>
            </a:r>
            <a:r>
              <a:rPr lang="en-US" dirty="0"/>
              <a:t> </a:t>
            </a:r>
            <a:r>
              <a:rPr lang="en-US" dirty="0" err="1"/>
              <a:t>výpočtu</a:t>
            </a:r>
            <a:r>
              <a:rPr lang="en-US" dirty="0"/>
              <a:t>.      </a:t>
            </a:r>
            <a:endParaRPr lang="sk-SK" dirty="0"/>
          </a:p>
          <a:p>
            <a:r>
              <a:rPr lang="sk-SK" dirty="0"/>
              <a:t>Matematické operácie:</a:t>
            </a:r>
          </a:p>
          <a:p>
            <a:pPr lvl="1"/>
            <a:r>
              <a:rPr lang="sk-SK" dirty="0"/>
              <a:t>Súčet</a:t>
            </a:r>
          </a:p>
          <a:p>
            <a:pPr lvl="1"/>
            <a:r>
              <a:rPr lang="sk-SK" dirty="0"/>
              <a:t>Rozdiel</a:t>
            </a:r>
          </a:p>
          <a:p>
            <a:pPr lvl="1"/>
            <a:r>
              <a:rPr lang="sk-SK" dirty="0"/>
              <a:t>Súčin</a:t>
            </a:r>
          </a:p>
          <a:p>
            <a:pPr lvl="1">
              <a:buNone/>
            </a:pPr>
            <a:r>
              <a:rPr lang="en-US" dirty="0"/>
              <a:t>      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    </a:t>
            </a: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Približné</a:t>
            </a:r>
            <a:r>
              <a:rPr lang="en-US" b="1" dirty="0"/>
              <a:t> </a:t>
            </a:r>
            <a:r>
              <a:rPr lang="en-US" b="1" dirty="0" err="1"/>
              <a:t>čísla</a:t>
            </a:r>
            <a:r>
              <a:rPr lang="en-US" b="1" dirty="0"/>
              <a:t> </a:t>
            </a:r>
            <a:r>
              <a:rPr lang="en-US" b="1" dirty="0" err="1"/>
              <a:t>používame</a:t>
            </a:r>
            <a:r>
              <a:rPr lang="en-US" b="1" dirty="0"/>
              <a:t> </a:t>
            </a:r>
            <a:r>
              <a:rPr lang="en-US" b="1" dirty="0" err="1"/>
              <a:t>hlavne</a:t>
            </a:r>
            <a:r>
              <a:rPr lang="en-US" b="1" dirty="0"/>
              <a:t> </a:t>
            </a:r>
            <a:r>
              <a:rPr lang="en-US" b="1" dirty="0" err="1"/>
              <a:t>pri</a:t>
            </a:r>
            <a:r>
              <a:rPr lang="en-US" b="1" dirty="0"/>
              <a:t> </a:t>
            </a:r>
            <a:r>
              <a:rPr lang="en-US" b="1" dirty="0" err="1"/>
              <a:t>odhadoch</a:t>
            </a:r>
            <a:r>
              <a:rPr lang="en-US" b="1" dirty="0"/>
              <a:t> a </a:t>
            </a:r>
            <a:r>
              <a:rPr lang="en-US" b="1" dirty="0" err="1"/>
              <a:t>teda</a:t>
            </a:r>
            <a:r>
              <a:rPr lang="en-US" b="1" dirty="0"/>
              <a:t> </a:t>
            </a:r>
            <a:r>
              <a:rPr lang="en-US" b="1" dirty="0" err="1"/>
              <a:t>vtedy</a:t>
            </a:r>
            <a:r>
              <a:rPr lang="en-US" b="1" dirty="0"/>
              <a:t>, </a:t>
            </a:r>
            <a:r>
              <a:rPr lang="en-US" b="1" dirty="0" err="1"/>
              <a:t>keď</a:t>
            </a:r>
            <a:r>
              <a:rPr lang="en-US" b="1" dirty="0"/>
              <a:t> </a:t>
            </a:r>
            <a:r>
              <a:rPr lang="en-US" b="1" dirty="0" err="1"/>
              <a:t>nevieme</a:t>
            </a:r>
            <a:r>
              <a:rPr lang="en-US" b="1" dirty="0"/>
              <a:t> </a:t>
            </a:r>
            <a:r>
              <a:rPr lang="en-US" b="1" dirty="0" err="1"/>
              <a:t>presne</a:t>
            </a:r>
            <a:r>
              <a:rPr lang="en-US" b="1" dirty="0"/>
              <a:t> </a:t>
            </a:r>
            <a:r>
              <a:rPr lang="en-US" b="1" dirty="0" err="1"/>
              <a:t>určiť</a:t>
            </a:r>
            <a:r>
              <a:rPr lang="en-US" b="1" dirty="0"/>
              <a:t> </a:t>
            </a:r>
            <a:r>
              <a:rPr lang="en-US" b="1" dirty="0" err="1"/>
              <a:t>hodnotu</a:t>
            </a:r>
            <a:r>
              <a:rPr lang="en-US" b="1" dirty="0"/>
              <a:t> </a:t>
            </a:r>
            <a:r>
              <a:rPr lang="en-US" b="1" dirty="0" err="1"/>
              <a:t>daného</a:t>
            </a:r>
            <a:r>
              <a:rPr lang="en-US" b="1" dirty="0"/>
              <a:t> </a:t>
            </a:r>
            <a:r>
              <a:rPr lang="en-US" b="1" dirty="0" err="1"/>
              <a:t>čísla</a:t>
            </a:r>
            <a:r>
              <a:rPr lang="en-US" b="1" dirty="0"/>
              <a:t>. </a:t>
            </a:r>
            <a:r>
              <a:rPr lang="en-US" b="1" dirty="0" err="1"/>
              <a:t>Približné</a:t>
            </a:r>
            <a:r>
              <a:rPr lang="en-US" b="1" dirty="0"/>
              <a:t> </a:t>
            </a:r>
            <a:r>
              <a:rPr lang="en-US" b="1" dirty="0" err="1"/>
              <a:t>číslo</a:t>
            </a:r>
            <a:r>
              <a:rPr lang="en-US" b="1" dirty="0"/>
              <a:t> </a:t>
            </a:r>
            <a:r>
              <a:rPr lang="en-US" b="1" dirty="0" err="1"/>
              <a:t>musí</a:t>
            </a:r>
            <a:r>
              <a:rPr lang="en-US" b="1" dirty="0"/>
              <a:t> </a:t>
            </a:r>
            <a:r>
              <a:rPr lang="en-US" b="1" dirty="0" err="1"/>
              <a:t>byť</a:t>
            </a:r>
            <a:r>
              <a:rPr lang="en-US" b="1" dirty="0"/>
              <a:t> </a:t>
            </a:r>
            <a:r>
              <a:rPr lang="en-US" b="1" dirty="0" err="1"/>
              <a:t>uvedené</a:t>
            </a:r>
            <a:r>
              <a:rPr lang="en-US" b="1" dirty="0"/>
              <a:t> aj s </a:t>
            </a:r>
            <a:r>
              <a:rPr lang="en-US" b="1" dirty="0" err="1"/>
              <a:t>abslútnou</a:t>
            </a:r>
            <a:r>
              <a:rPr lang="en-US" b="1" dirty="0"/>
              <a:t> </a:t>
            </a:r>
            <a:r>
              <a:rPr lang="en-US" b="1" dirty="0" err="1"/>
              <a:t>chybou</a:t>
            </a:r>
            <a:r>
              <a:rPr lang="en-US" b="1" dirty="0"/>
              <a:t>. </a:t>
            </a:r>
            <a:endParaRPr lang="sk-SK" b="1" dirty="0"/>
          </a:p>
          <a:p>
            <a:endParaRPr lang="sk-SK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Zaokrúhlené čísla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Čo vieme povedať o čísle, ak si prečítame takúto informáciu „ projektovaná cesta má dĺžku približne 5,7 km.....“ ?</a:t>
            </a:r>
          </a:p>
          <a:p>
            <a:pPr algn="just"/>
            <a:r>
              <a:rPr lang="sk-SK" dirty="0"/>
              <a:t>Číslo 5,7 km nie je presná, ale zaokrúhlená hodnota</a:t>
            </a:r>
          </a:p>
          <a:p>
            <a:pPr algn="just"/>
            <a:r>
              <a:rPr lang="sk-SK" dirty="0"/>
              <a:t>Zaokrúhľovalo sa na desatiny kilometra. Skutočná hodnota je teda niekde medzi 5,65 km a 5,75 km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prečítame</a:t>
            </a:r>
            <a:r>
              <a:rPr lang="en-US" dirty="0"/>
              <a:t> v </a:t>
            </a:r>
            <a:r>
              <a:rPr lang="en-US" dirty="0" err="1"/>
              <a:t>novinách</a:t>
            </a:r>
            <a:r>
              <a:rPr lang="en-US" dirty="0"/>
              <a:t> „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rýchlostnej</a:t>
            </a:r>
            <a:r>
              <a:rPr lang="en-US" dirty="0"/>
              <a:t> </a:t>
            </a:r>
            <a:r>
              <a:rPr lang="en-US" dirty="0" err="1"/>
              <a:t>cesty</a:t>
            </a:r>
            <a:r>
              <a:rPr lang="en-US" dirty="0"/>
              <a:t> z </a:t>
            </a:r>
            <a:r>
              <a:rPr lang="en-US" dirty="0" err="1"/>
              <a:t>Bratislavy</a:t>
            </a:r>
            <a:r>
              <a:rPr lang="en-US" dirty="0"/>
              <a:t> do </a:t>
            </a:r>
            <a:r>
              <a:rPr lang="en-US" dirty="0" err="1"/>
              <a:t>Senca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dlhý</a:t>
            </a:r>
            <a:r>
              <a:rPr lang="en-US" dirty="0"/>
              <a:t> </a:t>
            </a:r>
            <a:r>
              <a:rPr lang="en-US" dirty="0" err="1"/>
              <a:t>približne</a:t>
            </a:r>
            <a:r>
              <a:rPr lang="en-US" dirty="0"/>
              <a:t> 32,5 </a:t>
            </a:r>
            <a:r>
              <a:rPr lang="en-US" dirty="0" err="1"/>
              <a:t>kilometra</a:t>
            </a:r>
            <a:r>
              <a:rPr lang="en-US" dirty="0"/>
              <a:t>“ je </a:t>
            </a:r>
            <a:r>
              <a:rPr lang="en-US" dirty="0" err="1"/>
              <a:t>nám</a:t>
            </a:r>
            <a:r>
              <a:rPr lang="en-US" dirty="0"/>
              <a:t> </a:t>
            </a:r>
            <a:r>
              <a:rPr lang="en-US" dirty="0" err="1"/>
              <a:t>jasné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:  </a:t>
            </a:r>
            <a:endParaRPr lang="sk-SK" dirty="0"/>
          </a:p>
          <a:p>
            <a:pPr algn="just">
              <a:buNone/>
            </a:pPr>
            <a:r>
              <a:rPr lang="sk-SK" dirty="0"/>
              <a:t>	</a:t>
            </a:r>
            <a:r>
              <a:rPr lang="en-US" dirty="0"/>
              <a:t>- </a:t>
            </a:r>
            <a:r>
              <a:rPr lang="en-US" dirty="0" err="1"/>
              <a:t>číslo</a:t>
            </a:r>
            <a:r>
              <a:rPr lang="en-US" dirty="0"/>
              <a:t> 32,5 km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presná</a:t>
            </a:r>
            <a:r>
              <a:rPr lang="en-US" dirty="0"/>
              <a:t> ale </a:t>
            </a:r>
            <a:r>
              <a:rPr lang="en-US" dirty="0" err="1"/>
              <a:t>zaokrúhlená</a:t>
            </a:r>
            <a:r>
              <a:rPr lang="en-US" dirty="0"/>
              <a:t> </a:t>
            </a:r>
            <a:r>
              <a:rPr lang="en-US" dirty="0" err="1"/>
              <a:t>hodnota</a:t>
            </a:r>
            <a:endParaRPr lang="sk-SK" dirty="0"/>
          </a:p>
          <a:p>
            <a:pPr algn="just">
              <a:buNone/>
            </a:pPr>
            <a:r>
              <a:rPr lang="en-US" dirty="0"/>
              <a:t>    -</a:t>
            </a:r>
            <a:r>
              <a:rPr lang="en-US" dirty="0" err="1"/>
              <a:t>zaokrúhlovaľo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desatiny</a:t>
            </a:r>
            <a:r>
              <a:rPr lang="en-US" dirty="0"/>
              <a:t> </a:t>
            </a:r>
            <a:r>
              <a:rPr lang="en-US" dirty="0" err="1"/>
              <a:t>kilometra</a:t>
            </a:r>
            <a:endParaRPr lang="sk-SK" dirty="0"/>
          </a:p>
          <a:p>
            <a:pPr algn="just">
              <a:buNone/>
            </a:pPr>
            <a:r>
              <a:rPr lang="sk-SK" dirty="0"/>
              <a:t>	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znamená</a:t>
            </a:r>
            <a:r>
              <a:rPr lang="sk-SK" dirty="0"/>
              <a:t>,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správna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je </a:t>
            </a:r>
            <a:r>
              <a:rPr lang="en-US" dirty="0" err="1"/>
              <a:t>medzi</a:t>
            </a:r>
            <a:r>
              <a:rPr lang="en-US" dirty="0"/>
              <a:t> 32,450 - 32,549 </a:t>
            </a:r>
            <a:r>
              <a:rPr lang="en-US" dirty="0" err="1"/>
              <a:t>kilometra</a:t>
            </a:r>
            <a:r>
              <a:rPr lang="en-US" dirty="0"/>
              <a:t>.</a:t>
            </a:r>
            <a:endParaRPr lang="sk-SK" dirty="0"/>
          </a:p>
          <a:p>
            <a:pPr algn="just">
              <a:buNone/>
            </a:pPr>
            <a:r>
              <a:rPr lang="sk-SK" dirty="0"/>
              <a:t>	</a:t>
            </a:r>
            <a:r>
              <a:rPr lang="en-US" dirty="0" err="1"/>
              <a:t>Číslo</a:t>
            </a:r>
            <a:r>
              <a:rPr lang="en-US" dirty="0"/>
              <a:t> je </a:t>
            </a:r>
            <a:r>
              <a:rPr lang="en-US" dirty="0" err="1"/>
              <a:t>zaokr</a:t>
            </a:r>
            <a:r>
              <a:rPr lang="sk-SK" dirty="0"/>
              <a:t>ú</a:t>
            </a:r>
            <a:r>
              <a:rPr lang="en-US" dirty="0" err="1"/>
              <a:t>hlené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toľko</a:t>
            </a:r>
            <a:r>
              <a:rPr lang="en-US" dirty="0"/>
              <a:t> </a:t>
            </a:r>
            <a:r>
              <a:rPr lang="en-US" dirty="0" err="1"/>
              <a:t>desatinných</a:t>
            </a:r>
            <a:r>
              <a:rPr lang="en-US" dirty="0"/>
              <a:t> </a:t>
            </a:r>
            <a:r>
              <a:rPr lang="en-US" dirty="0" err="1"/>
              <a:t>miest</a:t>
            </a:r>
            <a:r>
              <a:rPr lang="en-US" dirty="0"/>
              <a:t>, </a:t>
            </a:r>
            <a:r>
              <a:rPr lang="en-US" dirty="0" err="1"/>
              <a:t>ko</a:t>
            </a:r>
            <a:r>
              <a:rPr lang="sk-SK" dirty="0"/>
              <a:t>ľ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je </a:t>
            </a:r>
            <a:r>
              <a:rPr lang="en-US" dirty="0" err="1"/>
              <a:t>uvedených</a:t>
            </a:r>
            <a:r>
              <a:rPr lang="en-US" dirty="0"/>
              <a:t> v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zápise</a:t>
            </a:r>
            <a:r>
              <a:rPr lang="en-US" dirty="0"/>
              <a:t>.</a:t>
            </a: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Pravidlá pre zaokrúhľovanie čísel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sz="3600" b="1" dirty="0"/>
              <a:t>Platné číslice daného čísla sú všetky číslice od prvej zľava, ktorá nie je nulová, do poslednej </a:t>
            </a:r>
            <a:r>
              <a:rPr lang="sk-SK" sz="3600" dirty="0"/>
              <a:t>zapísanej číslice vpravo. Pritom sa nepočítajú nuly, ktoré vyplývajú z činiteľa 10</a:t>
            </a:r>
            <a:r>
              <a:rPr lang="sk-SK" sz="3600" baseline="30000" dirty="0"/>
              <a:t>n</a:t>
            </a:r>
            <a:r>
              <a:rPr lang="sk-SK" sz="3600" dirty="0"/>
              <a:t>.</a:t>
            </a:r>
          </a:p>
          <a:p>
            <a:pPr lvl="1" algn="just"/>
            <a:r>
              <a:rPr lang="sk-SK" sz="3100" dirty="0">
                <a:solidFill>
                  <a:srgbClr val="FF0000"/>
                </a:solidFill>
              </a:rPr>
              <a:t>30  dve </a:t>
            </a:r>
            <a:r>
              <a:rPr lang="sk-SK" sz="3100" dirty="0"/>
              <a:t>platné číslice</a:t>
            </a:r>
          </a:p>
          <a:p>
            <a:pPr lvl="1" algn="just"/>
            <a:r>
              <a:rPr lang="sk-SK" sz="3100" dirty="0">
                <a:solidFill>
                  <a:srgbClr val="FF0000"/>
                </a:solidFill>
              </a:rPr>
              <a:t>0,0056  dve </a:t>
            </a:r>
            <a:r>
              <a:rPr lang="sk-SK" sz="3100" dirty="0"/>
              <a:t>platné číslice</a:t>
            </a:r>
          </a:p>
          <a:p>
            <a:pPr lvl="1" algn="just"/>
            <a:r>
              <a:rPr lang="sk-SK" sz="3100" dirty="0">
                <a:solidFill>
                  <a:srgbClr val="FF0000"/>
                </a:solidFill>
              </a:rPr>
              <a:t>12,0</a:t>
            </a:r>
            <a:r>
              <a:rPr lang="sk-SK" sz="3100" dirty="0"/>
              <a:t>  tri platné číslice</a:t>
            </a:r>
          </a:p>
          <a:p>
            <a:pPr lvl="1" algn="just"/>
            <a:r>
              <a:rPr lang="sk-SK" sz="3100" dirty="0">
                <a:solidFill>
                  <a:srgbClr val="FF0000"/>
                </a:solidFill>
              </a:rPr>
              <a:t>120.10</a:t>
            </a:r>
            <a:r>
              <a:rPr lang="sk-SK" sz="3100" baseline="30000" dirty="0">
                <a:solidFill>
                  <a:srgbClr val="FF0000"/>
                </a:solidFill>
              </a:rPr>
              <a:t>3</a:t>
            </a:r>
            <a:r>
              <a:rPr lang="sk-SK" sz="3100" dirty="0"/>
              <a:t> tri platné číslice</a:t>
            </a:r>
          </a:p>
          <a:p>
            <a:pPr algn="just"/>
            <a:r>
              <a:rPr lang="sk-SK" sz="3600" dirty="0"/>
              <a:t>Číslo, pri ktorom sa uvádzajú dovolené odchýlky, </a:t>
            </a:r>
            <a:r>
              <a:rPr lang="sk-SK" sz="3600" b="1" dirty="0"/>
              <a:t>musí mať poslednú platnú číslicu rovnakého rádu, aký ma posledná platná číslica číselnej hodnoty odchýlky.</a:t>
            </a:r>
          </a:p>
          <a:p>
            <a:pPr lvl="1" algn="just"/>
            <a:r>
              <a:rPr lang="sk-SK" sz="3100" b="1" dirty="0"/>
              <a:t>17,2 ± 0,2 správne</a:t>
            </a:r>
          </a:p>
          <a:p>
            <a:pPr lvl="1" algn="just"/>
            <a:r>
              <a:rPr lang="sk-SK" sz="3100" dirty="0"/>
              <a:t>17 ± 0,2 neprávne</a:t>
            </a:r>
          </a:p>
          <a:p>
            <a:pPr lvl="1" algn="just"/>
            <a:r>
              <a:rPr lang="sk-SK" sz="3100" dirty="0"/>
              <a:t>17,21 ± 0,2 neprávne</a:t>
            </a:r>
          </a:p>
          <a:p>
            <a:pPr lvl="1" algn="just"/>
            <a:r>
              <a:rPr lang="sk-SK" sz="3100" dirty="0"/>
              <a:t>17,2 ± 0,21 neprávne</a:t>
            </a: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Vedecký zápis čísla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lnSpcReduction="10000"/>
          </a:bodyPr>
          <a:lstStyle/>
          <a:p>
            <a:r>
              <a:rPr lang="sk-SK" sz="3600" dirty="0"/>
              <a:t>V odborných textoch sa zaokrúhlené čísla zapisujú vedecky</a:t>
            </a:r>
          </a:p>
          <a:p>
            <a:pPr lvl="1"/>
            <a:r>
              <a:rPr lang="sk-SK" sz="3200" dirty="0"/>
              <a:t>Číslo </a:t>
            </a:r>
            <a:r>
              <a:rPr lang="sk-SK" sz="3200" b="1" dirty="0"/>
              <a:t>29 522,7 </a:t>
            </a:r>
          </a:p>
          <a:p>
            <a:pPr lvl="2"/>
            <a:r>
              <a:rPr lang="sk-SK" sz="2800" b="1" dirty="0"/>
              <a:t> </a:t>
            </a:r>
            <a:r>
              <a:rPr lang="sk-SK" sz="2800" dirty="0"/>
              <a:t>zaokrúhlené na </a:t>
            </a:r>
            <a:r>
              <a:rPr lang="sk-SK" sz="2800" b="1" dirty="0"/>
              <a:t>tisícky</a:t>
            </a:r>
            <a:r>
              <a:rPr lang="sk-SK" sz="2800" dirty="0"/>
              <a:t> </a:t>
            </a:r>
            <a:r>
              <a:rPr lang="sk-SK" sz="2800" b="1" dirty="0">
                <a:solidFill>
                  <a:srgbClr val="FF0000"/>
                </a:solidFill>
              </a:rPr>
              <a:t>30 000 </a:t>
            </a:r>
            <a:r>
              <a:rPr lang="sk-SK" sz="2800" dirty="0"/>
              <a:t>vedecky zapíšeme </a:t>
            </a:r>
            <a:r>
              <a:rPr lang="sk-SK" sz="2800" b="1" dirty="0">
                <a:solidFill>
                  <a:srgbClr val="FF0000"/>
                </a:solidFill>
              </a:rPr>
              <a:t>3,0.10</a:t>
            </a:r>
            <a:r>
              <a:rPr lang="sk-SK" sz="2800" b="1" baseline="30000" dirty="0">
                <a:solidFill>
                  <a:srgbClr val="FF0000"/>
                </a:solidFill>
              </a:rPr>
              <a:t>4</a:t>
            </a:r>
          </a:p>
          <a:p>
            <a:pPr lvl="2"/>
            <a:r>
              <a:rPr lang="sk-SK" sz="2800" dirty="0"/>
              <a:t>zaokrúhlené na </a:t>
            </a:r>
            <a:r>
              <a:rPr lang="sk-SK" sz="2800" b="1" dirty="0" err="1"/>
              <a:t>desaťtisícky</a:t>
            </a:r>
            <a:r>
              <a:rPr lang="sk-SK" sz="2800" dirty="0"/>
              <a:t> </a:t>
            </a:r>
            <a:r>
              <a:rPr lang="sk-SK" sz="2800" b="1" dirty="0">
                <a:solidFill>
                  <a:srgbClr val="FF0000"/>
                </a:solidFill>
              </a:rPr>
              <a:t>30 000 </a:t>
            </a:r>
            <a:r>
              <a:rPr lang="sk-SK" sz="2800" dirty="0"/>
              <a:t>vedecky zapíšeme </a:t>
            </a:r>
            <a:r>
              <a:rPr lang="sk-SK" sz="2800" b="1" dirty="0">
                <a:solidFill>
                  <a:srgbClr val="FF0000"/>
                </a:solidFill>
              </a:rPr>
              <a:t>3.10</a:t>
            </a:r>
            <a:r>
              <a:rPr lang="sk-SK" sz="2800" b="1" baseline="30000" dirty="0">
                <a:solidFill>
                  <a:srgbClr val="FF0000"/>
                </a:solidFill>
              </a:rPr>
              <a:t>4 </a:t>
            </a:r>
          </a:p>
          <a:p>
            <a:pPr lvl="2"/>
            <a:r>
              <a:rPr lang="sk-SK" sz="2800" dirty="0"/>
              <a:t>zaokrúhlené na </a:t>
            </a:r>
            <a:r>
              <a:rPr lang="sk-SK" sz="2800" b="1" dirty="0"/>
              <a:t>stovky</a:t>
            </a:r>
            <a:r>
              <a:rPr lang="sk-SK" sz="2800" dirty="0"/>
              <a:t> </a:t>
            </a:r>
            <a:r>
              <a:rPr lang="sk-SK" sz="2800" b="1" dirty="0">
                <a:solidFill>
                  <a:srgbClr val="FF0000"/>
                </a:solidFill>
              </a:rPr>
              <a:t>29 500 </a:t>
            </a:r>
            <a:r>
              <a:rPr lang="sk-SK" sz="2800" dirty="0"/>
              <a:t>vedecky zapíšeme </a:t>
            </a:r>
            <a:r>
              <a:rPr lang="sk-SK" sz="2800" b="1" dirty="0">
                <a:solidFill>
                  <a:srgbClr val="FF0000"/>
                </a:solidFill>
              </a:rPr>
              <a:t>2,95.10</a:t>
            </a:r>
            <a:r>
              <a:rPr lang="sk-SK" sz="2800" b="1" baseline="30000" dirty="0">
                <a:solidFill>
                  <a:srgbClr val="FF0000"/>
                </a:solidFill>
              </a:rPr>
              <a:t>4</a:t>
            </a:r>
          </a:p>
          <a:p>
            <a:pPr lvl="2"/>
            <a:r>
              <a:rPr lang="sk-SK" sz="2800" dirty="0"/>
              <a:t>zaokrúhlené na </a:t>
            </a:r>
            <a:r>
              <a:rPr lang="sk-SK" sz="2800" b="1" dirty="0"/>
              <a:t>jednotky</a:t>
            </a:r>
            <a:r>
              <a:rPr lang="sk-SK" sz="2800" dirty="0"/>
              <a:t> </a:t>
            </a:r>
            <a:r>
              <a:rPr lang="sk-SK" sz="2800" b="1" dirty="0">
                <a:solidFill>
                  <a:srgbClr val="FF0000"/>
                </a:solidFill>
              </a:rPr>
              <a:t>29 523 </a:t>
            </a:r>
            <a:r>
              <a:rPr lang="sk-SK" sz="2800" dirty="0"/>
              <a:t>vedecky zapíšeme </a:t>
            </a:r>
            <a:r>
              <a:rPr lang="sk-SK" sz="2800" b="1" dirty="0">
                <a:solidFill>
                  <a:srgbClr val="FF0000"/>
                </a:solidFill>
              </a:rPr>
              <a:t>2,9523.10</a:t>
            </a:r>
            <a:r>
              <a:rPr lang="sk-SK" sz="2800" b="1" baseline="30000" dirty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Precvičenie (zaokrúhlenie a platná číslica)</a:t>
            </a:r>
            <a:endParaRPr lang="sk-SK" dirty="0">
              <a:hlinkClick r:id="rId3"/>
            </a:endParaRPr>
          </a:p>
          <a:p>
            <a:r>
              <a:rPr lang="sk-SK" dirty="0">
                <a:hlinkClick r:id="rId3"/>
              </a:rPr>
              <a:t>Precvičenie</a:t>
            </a:r>
            <a:r>
              <a:rPr lang="sk-SK" dirty="0"/>
              <a:t> (</a:t>
            </a:r>
            <a:r>
              <a:rPr lang="sk-SK" dirty="0" err="1"/>
              <a:t>zaokrúhlenie_vedecký</a:t>
            </a:r>
            <a:r>
              <a:rPr lang="sk-SK" dirty="0"/>
              <a:t> zápis)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Absolútna</a:t>
            </a:r>
            <a:r>
              <a:rPr lang="en-US" dirty="0"/>
              <a:t>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približného</a:t>
            </a:r>
            <a:r>
              <a:rPr lang="en-US" dirty="0"/>
              <a:t> </a:t>
            </a:r>
            <a:r>
              <a:rPr lang="en-US" dirty="0" err="1"/>
              <a:t>čísla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približnom</a:t>
            </a:r>
            <a:r>
              <a:rPr lang="en-US" dirty="0"/>
              <a:t> </a:t>
            </a:r>
            <a:r>
              <a:rPr lang="en-US" dirty="0" err="1"/>
              <a:t>čísle</a:t>
            </a:r>
            <a:r>
              <a:rPr lang="en-US" dirty="0"/>
              <a:t> je </a:t>
            </a:r>
            <a:r>
              <a:rPr lang="en-US" dirty="0" err="1"/>
              <a:t>ve</a:t>
            </a:r>
            <a:r>
              <a:rPr lang="sk-SK" dirty="0"/>
              <a:t>ľ</a:t>
            </a:r>
            <a:r>
              <a:rPr lang="en-US" dirty="0"/>
              <a:t>mi </a:t>
            </a:r>
            <a:r>
              <a:rPr lang="en-US" dirty="0" err="1"/>
              <a:t>dôležitá</a:t>
            </a:r>
            <a:r>
              <a:rPr lang="en-US" dirty="0"/>
              <a:t> </a:t>
            </a:r>
            <a:r>
              <a:rPr lang="en-US" dirty="0" err="1"/>
              <a:t>informácia</a:t>
            </a:r>
            <a:r>
              <a:rPr lang="en-US" dirty="0"/>
              <a:t> o </a:t>
            </a:r>
            <a:r>
              <a:rPr lang="en-US" b="1" dirty="0" err="1"/>
              <a:t>absolútnej</a:t>
            </a:r>
            <a:r>
              <a:rPr lang="en-US" b="1" dirty="0"/>
              <a:t> </a:t>
            </a:r>
            <a:r>
              <a:rPr lang="en-US" b="1" dirty="0" err="1"/>
              <a:t>chybe</a:t>
            </a:r>
            <a:r>
              <a:rPr lang="en-US" b="1" dirty="0"/>
              <a:t> </a:t>
            </a:r>
            <a:r>
              <a:rPr lang="en-US" dirty="0" err="1"/>
              <a:t>približného</a:t>
            </a:r>
            <a:r>
              <a:rPr lang="en-US" dirty="0"/>
              <a:t> </a:t>
            </a:r>
            <a:r>
              <a:rPr lang="en-US" dirty="0" err="1"/>
              <a:t>čísla</a:t>
            </a:r>
            <a:r>
              <a:rPr lang="en-US" dirty="0"/>
              <a:t>. </a:t>
            </a:r>
            <a:r>
              <a:rPr lang="en-US" b="1" dirty="0" err="1"/>
              <a:t>Absolútna</a:t>
            </a:r>
            <a:r>
              <a:rPr lang="en-US" b="1" dirty="0"/>
              <a:t> </a:t>
            </a:r>
            <a:r>
              <a:rPr lang="en-US" b="1" dirty="0" err="1"/>
              <a:t>chyba</a:t>
            </a:r>
            <a:r>
              <a:rPr lang="en-US" b="1" dirty="0"/>
              <a:t> je </a:t>
            </a:r>
            <a:r>
              <a:rPr lang="en-US" b="1" dirty="0" err="1"/>
              <a:t>rozdiel</a:t>
            </a:r>
            <a:r>
              <a:rPr lang="en-US" b="1" dirty="0"/>
              <a:t> </a:t>
            </a:r>
            <a:r>
              <a:rPr lang="en-US" b="1" dirty="0" err="1"/>
              <a:t>medzi</a:t>
            </a:r>
            <a:r>
              <a:rPr lang="en-US" b="1" dirty="0"/>
              <a:t> </a:t>
            </a:r>
            <a:r>
              <a:rPr lang="en-US" dirty="0" err="1">
                <a:solidFill>
                  <a:srgbClr val="FF0000"/>
                </a:solidFill>
              </a:rPr>
              <a:t>približným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číslom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označme</a:t>
            </a:r>
            <a:r>
              <a:rPr lang="en-US" dirty="0"/>
              <a:t> ho 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/>
              <a:t>) a </a:t>
            </a:r>
            <a:r>
              <a:rPr lang="en-US" dirty="0" err="1">
                <a:solidFill>
                  <a:srgbClr val="FF0000"/>
                </a:solidFill>
              </a:rPr>
              <a:t>presnou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hodnotou</a:t>
            </a:r>
            <a:r>
              <a:rPr lang="en-US" dirty="0"/>
              <a:t> ( </a:t>
            </a:r>
            <a:r>
              <a:rPr lang="en-US" dirty="0" err="1"/>
              <a:t>označme</a:t>
            </a:r>
            <a:r>
              <a:rPr lang="en-US" dirty="0"/>
              <a:t>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). V </a:t>
            </a:r>
            <a:r>
              <a:rPr lang="en-US" dirty="0" err="1"/>
              <a:t>matematike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absolútna</a:t>
            </a:r>
            <a:r>
              <a:rPr lang="en-US" dirty="0"/>
              <a:t>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označuje</a:t>
            </a:r>
            <a:r>
              <a:rPr lang="en-US" dirty="0"/>
              <a:t> </a:t>
            </a:r>
            <a:r>
              <a:rPr lang="en-US" dirty="0" err="1"/>
              <a:t>spravidla</a:t>
            </a:r>
            <a:r>
              <a:rPr lang="en-US" dirty="0"/>
              <a:t> </a:t>
            </a:r>
            <a:r>
              <a:rPr lang="en-US" dirty="0" err="1"/>
              <a:t>symbolom</a:t>
            </a:r>
            <a:r>
              <a:rPr lang="en-US" dirty="0"/>
              <a:t>   </a:t>
            </a:r>
            <a:r>
              <a:rPr lang="el-GR" dirty="0"/>
              <a:t>Δ</a:t>
            </a:r>
            <a:r>
              <a:rPr lang="sk-SK" dirty="0"/>
              <a:t> </a:t>
            </a:r>
            <a:r>
              <a:rPr lang="en-US" dirty="0"/>
              <a:t>( je to </a:t>
            </a:r>
            <a:r>
              <a:rPr lang="en-US" dirty="0" err="1"/>
              <a:t>Grécke</a:t>
            </a:r>
            <a:r>
              <a:rPr lang="en-US" dirty="0"/>
              <a:t> </a:t>
            </a:r>
            <a:r>
              <a:rPr lang="en-US" dirty="0" err="1"/>
              <a:t>písmeno</a:t>
            </a:r>
            <a:r>
              <a:rPr lang="en-US" dirty="0"/>
              <a:t> delta). </a:t>
            </a:r>
            <a:r>
              <a:rPr lang="en-US" dirty="0" err="1"/>
              <a:t>Takže</a:t>
            </a:r>
            <a:r>
              <a:rPr lang="en-US" dirty="0"/>
              <a:t> </a:t>
            </a:r>
            <a:r>
              <a:rPr lang="en-US" dirty="0" err="1"/>
              <a:t>správny</a:t>
            </a:r>
            <a:r>
              <a:rPr lang="en-US" dirty="0"/>
              <a:t> </a:t>
            </a:r>
            <a:r>
              <a:rPr lang="en-US" dirty="0" err="1"/>
              <a:t>zápis</a:t>
            </a:r>
            <a:r>
              <a:rPr lang="en-US" dirty="0"/>
              <a:t> </a:t>
            </a:r>
            <a:r>
              <a:rPr lang="en-US" dirty="0" err="1"/>
              <a:t>absolútnej</a:t>
            </a:r>
            <a:r>
              <a:rPr lang="en-US" dirty="0"/>
              <a:t> </a:t>
            </a:r>
            <a:r>
              <a:rPr lang="en-US" dirty="0" err="1"/>
              <a:t>chyby</a:t>
            </a:r>
            <a:r>
              <a:rPr lang="en-US" dirty="0"/>
              <a:t> je </a:t>
            </a:r>
            <a:endParaRPr lang="sk-SK" dirty="0"/>
          </a:p>
        </p:txBody>
      </p:sp>
      <p:pic>
        <p:nvPicPr>
          <p:cNvPr id="1026" name="Picture 2" descr="http://www.1sg.sk/www/data/01/projekty/2013_2014/unicorns/skorumpovane_slovensko/obrazky/priblizne%20obrazky/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5517232"/>
            <a:ext cx="3687849" cy="9105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476672"/>
            <a:ext cx="8352928" cy="564949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Absolútna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chyba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približného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čísla</a:t>
            </a:r>
            <a:r>
              <a:rPr lang="en-US" dirty="0">
                <a:solidFill>
                  <a:srgbClr val="FF0000"/>
                </a:solidFill>
              </a:rPr>
              <a:t> je </a:t>
            </a:r>
            <a:r>
              <a:rPr lang="en-US" dirty="0" err="1">
                <a:solidFill>
                  <a:srgbClr val="FF0000"/>
                </a:solidFill>
              </a:rPr>
              <a:t>vždy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nezáporná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sk-SK" dirty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presnú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 </a:t>
            </a:r>
            <a:r>
              <a:rPr lang="sk-SK" dirty="0"/>
              <a:t> P = 1,56 </a:t>
            </a:r>
            <a:r>
              <a:rPr lang="en-US" dirty="0"/>
              <a:t> </a:t>
            </a:r>
            <a:r>
              <a:rPr lang="en-US" dirty="0" err="1"/>
              <a:t>nahradíme</a:t>
            </a:r>
            <a:r>
              <a:rPr lang="en-US" dirty="0"/>
              <a:t> </a:t>
            </a:r>
            <a:r>
              <a:rPr lang="en-US" dirty="0" err="1"/>
              <a:t>približnou</a:t>
            </a:r>
            <a:r>
              <a:rPr lang="en-US" dirty="0"/>
              <a:t> </a:t>
            </a:r>
            <a:r>
              <a:rPr lang="en-US" dirty="0" err="1"/>
              <a:t>hodnotou</a:t>
            </a:r>
            <a:r>
              <a:rPr lang="en-US" dirty="0"/>
              <a:t> </a:t>
            </a:r>
            <a:r>
              <a:rPr lang="sk-SK" dirty="0"/>
              <a:t>p = 1,6 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en-US" dirty="0"/>
              <a:t>  </a:t>
            </a:r>
            <a:r>
              <a:rPr lang="en-US" dirty="0" err="1"/>
              <a:t>vznikne</a:t>
            </a:r>
            <a:r>
              <a:rPr lang="en-US" dirty="0"/>
              <a:t> </a:t>
            </a:r>
            <a:r>
              <a:rPr lang="en-US" dirty="0" err="1"/>
              <a:t>absolútna</a:t>
            </a:r>
            <a:r>
              <a:rPr lang="en-US" dirty="0"/>
              <a:t> </a:t>
            </a:r>
            <a:r>
              <a:rPr lang="en-US" dirty="0" err="1"/>
              <a:t>chyba</a:t>
            </a:r>
            <a:endParaRPr lang="sk-SK" dirty="0"/>
          </a:p>
          <a:p>
            <a:pPr>
              <a:buNone/>
            </a:pPr>
            <a:r>
              <a:rPr lang="sk-SK" dirty="0"/>
              <a:t>				</a:t>
            </a:r>
            <a:r>
              <a:rPr lang="en-US" dirty="0"/>
              <a:t> </a:t>
            </a:r>
            <a:r>
              <a:rPr lang="el-GR" dirty="0"/>
              <a:t>Δ</a:t>
            </a:r>
            <a:r>
              <a:rPr lang="sk-SK" dirty="0"/>
              <a:t> =| 1,56 – 1,6| = 0, 04</a:t>
            </a:r>
          </a:p>
          <a:p>
            <a:pPr>
              <a:buNone/>
            </a:pPr>
            <a:r>
              <a:rPr lang="sk-SK" dirty="0"/>
              <a:t>				</a:t>
            </a:r>
            <a:r>
              <a:rPr lang="el-GR" dirty="0"/>
              <a:t>Δ </a:t>
            </a:r>
            <a:r>
              <a:rPr lang="sk-SK" dirty="0"/>
              <a:t>= ± 0,04</a:t>
            </a:r>
          </a:p>
          <a:p>
            <a:pPr>
              <a:buNone/>
            </a:pPr>
            <a:r>
              <a:rPr lang="sk-SK" dirty="0"/>
              <a:t>  Presné číslo  P = 1,6 ± 0, 04</a:t>
            </a:r>
          </a:p>
          <a:p>
            <a:pPr>
              <a:buNone/>
            </a:pPr>
            <a:r>
              <a:rPr lang="sk-SK" dirty="0"/>
              <a:t>Platí: P = p ± </a:t>
            </a:r>
            <a:r>
              <a:rPr lang="el-GR" dirty="0"/>
              <a:t>Δ</a:t>
            </a:r>
            <a:r>
              <a:rPr lang="sk-SK" dirty="0"/>
              <a:t>  → p – </a:t>
            </a:r>
            <a:r>
              <a:rPr lang="el-GR" dirty="0"/>
              <a:t>Δ</a:t>
            </a:r>
            <a:r>
              <a:rPr lang="sk-SK" dirty="0"/>
              <a:t> &lt; P &lt; p + </a:t>
            </a:r>
            <a:r>
              <a:rPr lang="el-GR" dirty="0"/>
              <a:t>Δ</a:t>
            </a:r>
            <a:r>
              <a:rPr lang="sk-SK" dirty="0"/>
              <a:t> 				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Rovnice" r:id="rId3" imgW="114120" imgH="215640" progId="Equation.3">
                  <p:embed/>
                </p:oleObj>
              </mc:Choice>
              <mc:Fallback>
                <p:oleObj name="Rovnice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06363" cy="1905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06363" cy="190500"/>
          </a:xfrm>
          <a:prstGeom prst="rect">
            <a:avLst/>
          </a:prstGeom>
          <a:noFill/>
        </p:spPr>
      </p:pic>
      <p:cxnSp>
        <p:nvCxnSpPr>
          <p:cNvPr id="9" name="Přímá spojovací čára 8"/>
          <p:cNvCxnSpPr/>
          <p:nvPr/>
        </p:nvCxnSpPr>
        <p:spPr>
          <a:xfrm>
            <a:off x="5004048" y="544522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>
            <a:off x="4427984" y="544522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361</Words>
  <Application>Microsoft Office PowerPoint</Application>
  <PresentationFormat>Prezentácia na obrazovke (4:3)</PresentationFormat>
  <Paragraphs>48</Paragraphs>
  <Slides>10</Slides>
  <Notes>0</Notes>
  <HiddenSlides>3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Motiv sady Office</vt:lpstr>
      <vt:lpstr>Rovnice</vt:lpstr>
      <vt:lpstr>Približné čísla</vt:lpstr>
      <vt:lpstr>Prezentácia programu PowerPoint</vt:lpstr>
      <vt:lpstr>Zaokrúhlené čísla</vt:lpstr>
      <vt:lpstr>Prezentácia programu PowerPoint</vt:lpstr>
      <vt:lpstr>Pravidlá pre zaokrúhľovanie čísel </vt:lpstr>
      <vt:lpstr>Vedecký zápis čísla</vt:lpstr>
      <vt:lpstr>Prezentácia programu PowerPoint</vt:lpstr>
      <vt:lpstr>Absolútna chyba približného čísla</vt:lpstr>
      <vt:lpstr>Prezentácia programu PowerPoint</vt:lpstr>
      <vt:lpstr>Ako sa počíta s približnými číslami?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Približné čísla</dc:title>
  <dc:creator>Slovenkai</dc:creator>
  <cp:lastModifiedBy>agendator</cp:lastModifiedBy>
  <cp:revision>19</cp:revision>
  <dcterms:created xsi:type="dcterms:W3CDTF">2016-09-25T15:14:53Z</dcterms:created>
  <dcterms:modified xsi:type="dcterms:W3CDTF">2020-09-21T08:12:23Z</dcterms:modified>
</cp:coreProperties>
</file>