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5" r:id="rId3"/>
    <p:sldId id="257" r:id="rId4"/>
    <p:sldId id="266" r:id="rId5"/>
    <p:sldId id="267" r:id="rId6"/>
    <p:sldId id="269" r:id="rId7"/>
    <p:sldId id="258" r:id="rId8"/>
    <p:sldId id="268" r:id="rId9"/>
    <p:sldId id="261" r:id="rId10"/>
    <p:sldId id="262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70A2F-195A-46BB-922C-BACAB677D5E1}" type="datetimeFigureOut">
              <a:rPr lang="sk-SK" smtClean="0"/>
              <a:pPr/>
              <a:t>10. 10. 2019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0ADB5-36FD-4F7D-B32A-B75BA444736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380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ADB5-36FD-4F7D-B32A-B75BA4447361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285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C82F0C2-AA3A-4AB2-92F0-8DDC912458C1}" type="datetimeFigureOut">
              <a:rPr lang="sk-SK" smtClean="0"/>
              <a:pPr/>
              <a:t>10. 10. 2019</a:t>
            </a:fld>
            <a:endParaRPr lang="sk-SK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F528BD1-7D15-4363-A390-CC9F4B599D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F0C2-AA3A-4AB2-92F0-8DDC912458C1}" type="datetimeFigureOut">
              <a:rPr lang="sk-SK" smtClean="0"/>
              <a:pPr/>
              <a:t>10. 10. 2019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8BD1-7D15-4363-A390-CC9F4B599D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F0C2-AA3A-4AB2-92F0-8DDC912458C1}" type="datetimeFigureOut">
              <a:rPr lang="sk-SK" smtClean="0"/>
              <a:pPr/>
              <a:t>10. 10. 2019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8BD1-7D15-4363-A390-CC9F4B599D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C82F0C2-AA3A-4AB2-92F0-8DDC912458C1}" type="datetimeFigureOut">
              <a:rPr lang="sk-SK" smtClean="0"/>
              <a:pPr/>
              <a:t>10. 10. 2019</a:t>
            </a:fld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528BD1-7D15-4363-A390-CC9F4B599D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C82F0C2-AA3A-4AB2-92F0-8DDC912458C1}" type="datetimeFigureOut">
              <a:rPr lang="sk-SK" smtClean="0"/>
              <a:pPr/>
              <a:t>10. 10. 2019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F528BD1-7D15-4363-A390-CC9F4B599D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F0C2-AA3A-4AB2-92F0-8DDC912458C1}" type="datetimeFigureOut">
              <a:rPr lang="sk-SK" smtClean="0"/>
              <a:pPr/>
              <a:t>10. 10. 2019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8BD1-7D15-4363-A390-CC9F4B599D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F0C2-AA3A-4AB2-92F0-8DDC912458C1}" type="datetimeFigureOut">
              <a:rPr lang="sk-SK" smtClean="0"/>
              <a:pPr/>
              <a:t>10. 10. 2019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8BD1-7D15-4363-A390-CC9F4B599D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C82F0C2-AA3A-4AB2-92F0-8DDC912458C1}" type="datetimeFigureOut">
              <a:rPr lang="sk-SK" smtClean="0"/>
              <a:pPr/>
              <a:t>10. 10. 2019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528BD1-7D15-4363-A390-CC9F4B599D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F0C2-AA3A-4AB2-92F0-8DDC912458C1}" type="datetimeFigureOut">
              <a:rPr lang="sk-SK" smtClean="0"/>
              <a:pPr/>
              <a:t>10. 10. 2019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8BD1-7D15-4363-A390-CC9F4B599D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C82F0C2-AA3A-4AB2-92F0-8DDC912458C1}" type="datetimeFigureOut">
              <a:rPr lang="sk-SK" smtClean="0"/>
              <a:pPr/>
              <a:t>10. 10. 2019</a:t>
            </a:fld>
            <a:endParaRPr lang="sk-SK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F528BD1-7D15-4363-A390-CC9F4B599D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C82F0C2-AA3A-4AB2-92F0-8DDC912458C1}" type="datetimeFigureOut">
              <a:rPr lang="sk-SK" smtClean="0"/>
              <a:pPr/>
              <a:t>10. 10. 2019</a:t>
            </a:fld>
            <a:endParaRPr lang="sk-S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F528BD1-7D15-4363-A390-CC9F4B599D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C82F0C2-AA3A-4AB2-92F0-8DDC912458C1}" type="datetimeFigureOut">
              <a:rPr lang="sk-SK" smtClean="0"/>
              <a:pPr/>
              <a:t>10. 10. 2019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F528BD1-7D15-4363-A390-CC9F4B599D8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555598"/>
            <a:ext cx="6172200" cy="1894362"/>
          </a:xfrm>
        </p:spPr>
        <p:txBody>
          <a:bodyPr>
            <a:noAutofit/>
          </a:bodyPr>
          <a:lstStyle/>
          <a:p>
            <a:pPr algn="ctr"/>
            <a:r>
              <a:rPr lang="sk-SK" sz="4800" dirty="0"/>
              <a:t>Prvočísla, zložené čísla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5320769"/>
            <a:ext cx="6172200" cy="1371600"/>
          </a:xfrm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/>
          </a:p>
          <a:p>
            <a:pPr algn="r">
              <a:buNone/>
            </a:pPr>
            <a:endParaRPr lang="sk-SK" sz="3900" dirty="0"/>
          </a:p>
          <a:p>
            <a:pPr algn="r">
              <a:buNone/>
            </a:pPr>
            <a:r>
              <a:rPr lang="sk-SK" sz="3900" dirty="0"/>
              <a:t>Ďakujem za pozornosť</a:t>
            </a:r>
            <a:r>
              <a:rPr lang="sk-SK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2FD118D1-770B-4016-B595-40F362A7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44624"/>
            <a:ext cx="8712968" cy="720080"/>
          </a:xfrm>
        </p:spPr>
        <p:txBody>
          <a:bodyPr/>
          <a:lstStyle/>
          <a:p>
            <a:pPr algn="ctr"/>
            <a:r>
              <a:rPr lang="sk-SK" dirty="0"/>
              <a:t>Nájdite delitele čísel, počet deliteľov</a:t>
            </a:r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="" xmlns:a16="http://schemas.microsoft.com/office/drawing/2014/main" id="{39E91E93-F584-4FE3-9617-BD3EF1AF068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85316625"/>
              </p:ext>
            </p:extLst>
          </p:nvPr>
        </p:nvGraphicFramePr>
        <p:xfrm>
          <a:off x="215516" y="764704"/>
          <a:ext cx="8496943" cy="6023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775">
                  <a:extLst>
                    <a:ext uri="{9D8B030D-6E8A-4147-A177-3AD203B41FA5}">
                      <a16:colId xmlns="" xmlns:a16="http://schemas.microsoft.com/office/drawing/2014/main" val="36035378"/>
                    </a:ext>
                  </a:extLst>
                </a:gridCol>
                <a:gridCol w="4423854">
                  <a:extLst>
                    <a:ext uri="{9D8B030D-6E8A-4147-A177-3AD203B41FA5}">
                      <a16:colId xmlns="" xmlns:a16="http://schemas.microsoft.com/office/drawing/2014/main" val="1558085460"/>
                    </a:ext>
                  </a:extLst>
                </a:gridCol>
                <a:gridCol w="2832314">
                  <a:extLst>
                    <a:ext uri="{9D8B030D-6E8A-4147-A177-3AD203B41FA5}">
                      <a16:colId xmlns="" xmlns:a16="http://schemas.microsoft.com/office/drawing/2014/main" val="2851605994"/>
                    </a:ext>
                  </a:extLst>
                </a:gridCol>
              </a:tblGrid>
              <a:tr h="475678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tx1"/>
                          </a:solidFill>
                        </a:rPr>
                        <a:t>Číslo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tx1"/>
                          </a:solidFill>
                        </a:rPr>
                        <a:t>Delitele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tx1"/>
                          </a:solidFill>
                        </a:rPr>
                        <a:t>Počet deliteľov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1211162"/>
                  </a:ext>
                </a:extLst>
              </a:tr>
              <a:tr h="385828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688108"/>
                  </a:ext>
                </a:extLst>
              </a:tr>
              <a:tr h="385828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0720716"/>
                  </a:ext>
                </a:extLst>
              </a:tr>
              <a:tr h="385828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5426422"/>
                  </a:ext>
                </a:extLst>
              </a:tr>
              <a:tr h="385828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1, 2, 4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6678919"/>
                  </a:ext>
                </a:extLst>
              </a:tr>
              <a:tr h="385828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7538815"/>
                  </a:ext>
                </a:extLst>
              </a:tr>
              <a:tr h="385828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5481978"/>
                  </a:ext>
                </a:extLst>
              </a:tr>
              <a:tr h="385828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1875135"/>
                  </a:ext>
                </a:extLst>
              </a:tr>
              <a:tr h="385828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6967068"/>
                  </a:ext>
                </a:extLst>
              </a:tr>
              <a:tr h="385828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8396812"/>
                  </a:ext>
                </a:extLst>
              </a:tr>
              <a:tr h="385828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6557845"/>
                  </a:ext>
                </a:extLst>
              </a:tr>
              <a:tr h="385828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55747643"/>
                  </a:ext>
                </a:extLst>
              </a:tr>
              <a:tr h="385828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0902107"/>
                  </a:ext>
                </a:extLst>
              </a:tr>
              <a:tr h="385828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7346941"/>
                  </a:ext>
                </a:extLst>
              </a:tr>
              <a:tr h="385828">
                <a:tc>
                  <a:txBody>
                    <a:bodyPr/>
                    <a:lstStyle/>
                    <a:p>
                      <a:pPr algn="ctr"/>
                      <a:r>
                        <a:rPr lang="sk-SK" sz="20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8944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714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8363272" cy="599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600" dirty="0">
                <a:solidFill>
                  <a:srgbClr val="FF0000"/>
                </a:solidFill>
              </a:rPr>
              <a:t>Zložené číslo </a:t>
            </a:r>
            <a:r>
              <a:rPr lang="sk-SK" sz="3600" dirty="0"/>
              <a:t>sa nazýva číslo, ktoré má viac ako dvoch deliteľov. </a:t>
            </a:r>
            <a:endParaRPr lang="sk-SK" sz="3600" b="1" dirty="0"/>
          </a:p>
          <a:p>
            <a:endParaRPr lang="sk-SK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sz="3600" dirty="0">
                <a:solidFill>
                  <a:srgbClr val="FF0000"/>
                </a:solidFill>
              </a:rPr>
              <a:t>Prvočíslo</a:t>
            </a:r>
            <a:r>
              <a:rPr lang="sk-SK" sz="3600" dirty="0"/>
              <a:t> sa nazýva číslo, ktoré má len dva delitele, </a:t>
            </a:r>
            <a:r>
              <a:rPr lang="sk-SK" sz="3600" dirty="0">
                <a:solidFill>
                  <a:srgbClr val="FF0000"/>
                </a:solidFill>
              </a:rPr>
              <a:t>1 </a:t>
            </a:r>
            <a:r>
              <a:rPr lang="sk-SK" sz="3600" dirty="0"/>
              <a:t>a </a:t>
            </a:r>
            <a:r>
              <a:rPr lang="sk-SK" sz="3600" dirty="0">
                <a:solidFill>
                  <a:srgbClr val="FF0000"/>
                </a:solidFill>
              </a:rPr>
              <a:t>seba samého. </a:t>
            </a:r>
          </a:p>
          <a:p>
            <a:endParaRPr lang="sk-SK" sz="3600" dirty="0"/>
          </a:p>
          <a:p>
            <a:pPr marL="0" indent="0">
              <a:buNone/>
            </a:pPr>
            <a:r>
              <a:rPr lang="sk-SK" sz="3600" b="1" dirty="0"/>
              <a:t>Každé</a:t>
            </a:r>
            <a:r>
              <a:rPr lang="sk-SK" sz="3600" dirty="0"/>
              <a:t> zložené číslo vieme rozložiť na </a:t>
            </a:r>
            <a:r>
              <a:rPr lang="sk-SK" sz="3600" b="1" dirty="0"/>
              <a:t>súčin prvočísel.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E5DA4804-9406-44D3-875E-EC85042C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pPr algn="ctr"/>
            <a:r>
              <a:rPr lang="sk-SK" dirty="0" err="1"/>
              <a:t>Eratostenovo</a:t>
            </a:r>
            <a:r>
              <a:rPr lang="sk-SK" dirty="0"/>
              <a:t> sito</a:t>
            </a:r>
          </a:p>
        </p:txBody>
      </p:sp>
      <p:pic>
        <p:nvPicPr>
          <p:cNvPr id="9" name="Zástupný objekt pre obsah 8">
            <a:extLst>
              <a:ext uri="{FF2B5EF4-FFF2-40B4-BE49-F238E27FC236}">
                <a16:creationId xmlns="" xmlns:a16="http://schemas.microsoft.com/office/drawing/2014/main" id="{18D6276D-964C-4C88-B2DE-261D9B53DC9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7880163" cy="5805264"/>
          </a:xfrm>
        </p:spPr>
      </p:pic>
    </p:spTree>
    <p:extLst>
      <p:ext uri="{BB962C8B-B14F-4D97-AF65-F5344CB8AC3E}">
        <p14:creationId xmlns:p14="http://schemas.microsoft.com/office/powerpoint/2010/main" val="486885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29724906-D280-4DA5-979E-AF2D809FFDE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476672"/>
            <a:ext cx="8676456" cy="6381328"/>
          </a:xfrm>
        </p:spPr>
        <p:txBody>
          <a:bodyPr/>
          <a:lstStyle/>
          <a:p>
            <a:pPr marL="0" indent="0" algn="ctr">
              <a:buNone/>
            </a:pPr>
            <a:r>
              <a:rPr lang="sk-SK" sz="3600" b="1" dirty="0"/>
              <a:t>Správne doplň do textu vynechané slová. </a:t>
            </a:r>
          </a:p>
          <a:p>
            <a:r>
              <a:rPr lang="sk-SK" dirty="0"/>
              <a:t>Čísla, ktoré majú iba dva delitele, a to 1 a samo seba, nazývame _________________________ .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Čísla, ktoré majú viac ako dva delitele, nazývame ___________________________________.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Číslo ______________    nie  je  ani  prvočíslo ani  zložené číslo.  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 Najmenším prvočíslom je číslo __________________ </a:t>
            </a:r>
            <a:r>
              <a:rPr lang="sk-SK"/>
              <a:t>. 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 Jediné párne prvočíslo je číslo ___________________ 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7411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1556792"/>
            <a:ext cx="7920880" cy="1143000"/>
          </a:xfrm>
        </p:spPr>
        <p:txBody>
          <a:bodyPr>
            <a:normAutofit fontScale="90000"/>
          </a:bodyPr>
          <a:lstStyle/>
          <a:p>
            <a:r>
              <a:rPr lang="sk-SK" sz="27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Rozdeľ čísla 12, 17, 21, 67, 29, 45, 57, 89, 93, 28, 29, 41, 77 na prvočísla a zložené čísla.</a:t>
            </a:r>
            <a:br>
              <a:rPr lang="sk-SK" sz="27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sk-SK" sz="27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sk-SK" sz="27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sk-SK" sz="2700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Prvočísla			Zložené čísla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3501008"/>
            <a:ext cx="7931224" cy="2972944"/>
          </a:xfrm>
        </p:spPr>
        <p:txBody>
          <a:bodyPr/>
          <a:lstStyle/>
          <a:p>
            <a:pPr algn="just">
              <a:buNone/>
            </a:pPr>
            <a:r>
              <a:rPr lang="sk-SK" b="1" i="1" dirty="0" smtClean="0"/>
              <a:t>2. Rozdeľ čísla na prvočísla a zložené čísla:                17, 38, 64, 12, 0, 7, 89, 4 , 100, 12, 4, 18, 11, 36, 31, 27, 85, 23 47, 24, 1.</a:t>
            </a:r>
          </a:p>
          <a:p>
            <a:pPr algn="just">
              <a:buNone/>
            </a:pPr>
            <a:endParaRPr lang="sk-SK" b="1" i="1" dirty="0" smtClean="0"/>
          </a:p>
          <a:p>
            <a:pPr algn="just">
              <a:buNone/>
            </a:pPr>
            <a:r>
              <a:rPr lang="sk-SK" b="1" i="1" dirty="0" smtClean="0"/>
              <a:t>Prvočísla			Zložené čísla</a:t>
            </a:r>
            <a:endParaRPr lang="sk-SK" dirty="0"/>
          </a:p>
        </p:txBody>
      </p:sp>
      <p:cxnSp>
        <p:nvCxnSpPr>
          <p:cNvPr id="6" name="Přímá spojovací čára 5"/>
          <p:cNvCxnSpPr/>
          <p:nvPr/>
        </p:nvCxnSpPr>
        <p:spPr>
          <a:xfrm>
            <a:off x="3059832" y="191683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ovací čára 7"/>
          <p:cNvCxnSpPr/>
          <p:nvPr/>
        </p:nvCxnSpPr>
        <p:spPr>
          <a:xfrm>
            <a:off x="539552" y="2276872"/>
            <a:ext cx="6336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ovací čára 8"/>
          <p:cNvCxnSpPr/>
          <p:nvPr/>
        </p:nvCxnSpPr>
        <p:spPr>
          <a:xfrm>
            <a:off x="467544" y="5589240"/>
            <a:ext cx="6336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čára 9"/>
          <p:cNvCxnSpPr/>
          <p:nvPr/>
        </p:nvCxnSpPr>
        <p:spPr>
          <a:xfrm>
            <a:off x="3059832" y="5273824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/>
          </a:bodyPr>
          <a:lstStyle/>
          <a:p>
            <a:pPr algn="ctr"/>
            <a:r>
              <a:rPr lang="sk-SK" b="1" dirty="0">
                <a:solidFill>
                  <a:schemeClr val="tx1"/>
                </a:solidFill>
              </a:rPr>
              <a:t>Rozklad zloženého čísla na súčin prvočísel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64096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3200" u="sng" dirty="0"/>
              <a:t>Príklad: </a:t>
            </a:r>
            <a:r>
              <a:rPr lang="sk-SK" sz="3200" dirty="0"/>
              <a:t>Rozložte číslo 12 na súčin prvočísel.</a:t>
            </a:r>
          </a:p>
          <a:p>
            <a:pPr marL="514350" indent="-514350">
              <a:buNone/>
            </a:pPr>
            <a:endParaRPr lang="sk-SK" sz="4400" dirty="0"/>
          </a:p>
          <a:p>
            <a:pPr marL="514350" indent="-514350">
              <a:buNone/>
            </a:pPr>
            <a:r>
              <a:rPr lang="sk-SK" sz="4400" dirty="0">
                <a:solidFill>
                  <a:srgbClr val="FF0000"/>
                </a:solidFill>
              </a:rPr>
              <a:t>12</a:t>
            </a:r>
            <a:r>
              <a:rPr lang="sk-SK" sz="4400" dirty="0"/>
              <a:t> = 2. </a:t>
            </a:r>
            <a:r>
              <a:rPr lang="sk-SK" sz="4400" dirty="0">
                <a:highlight>
                  <a:srgbClr val="FFFF00"/>
                </a:highlight>
              </a:rPr>
              <a:t>6</a:t>
            </a:r>
            <a:r>
              <a:rPr lang="sk-SK" sz="4400" dirty="0"/>
              <a:t> = 2 . 2. 3</a:t>
            </a:r>
          </a:p>
          <a:p>
            <a:pPr marL="514350" indent="-514350">
              <a:buNone/>
            </a:pPr>
            <a:endParaRPr lang="sk-SK" dirty="0"/>
          </a:p>
          <a:p>
            <a:pPr marL="514350" indent="-514350">
              <a:buNone/>
            </a:pPr>
            <a:endParaRPr lang="sk-SK" dirty="0"/>
          </a:p>
          <a:p>
            <a:pPr marL="514350" indent="-514350">
              <a:buNone/>
            </a:pPr>
            <a:r>
              <a:rPr lang="sk-SK" sz="2800" dirty="0"/>
              <a:t>Číslo 12 sme rozložili na súčin prvočísel.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sk-SK" b="1" dirty="0" smtClean="0"/>
              <a:t>Ktorý </a:t>
            </a:r>
            <a:r>
              <a:rPr lang="sk-SK" b="1" dirty="0" err="1" smtClean="0"/>
              <a:t>prvočíselný</a:t>
            </a:r>
            <a:r>
              <a:rPr lang="sk-SK" b="1" dirty="0" smtClean="0"/>
              <a:t> rozklad čísla je správny?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7467600" cy="5061176"/>
          </a:xfrm>
        </p:spPr>
        <p:txBody>
          <a:bodyPr/>
          <a:lstStyle/>
          <a:p>
            <a:pPr marL="457200" indent="-457200">
              <a:buNone/>
            </a:pPr>
            <a:r>
              <a:rPr lang="sk-SK" dirty="0" smtClean="0"/>
              <a:t>a) 96 = 2 . 2 . 2 . 3 . 4</a:t>
            </a:r>
          </a:p>
          <a:p>
            <a:pPr marL="457200" indent="-457200">
              <a:buAutoNum type="alphaLcParenR"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b) 105 = 5 . 6 . 7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c) 96 = 2 . 2 . 2 . 2 . 3 . 3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d) 105 = 3 . 5 . 7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e) 96 = 2 . 2 . 2 . 2 . 2 . 3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f) 105 = 5 . 7 . 7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74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sk-SK" dirty="0"/>
              <a:t>Rozklad zloženého čísla na súčin prvočísel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6368" y="1180800"/>
            <a:ext cx="8291264" cy="565252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k-SK" sz="3600" u="sng" dirty="0"/>
              <a:t>Príklad: </a:t>
            </a:r>
          </a:p>
          <a:p>
            <a:pPr>
              <a:buNone/>
            </a:pPr>
            <a:r>
              <a:rPr lang="sk-SK" sz="3600" dirty="0"/>
              <a:t>Rozložte na súčin prvočísel tieto čísla:</a:t>
            </a:r>
          </a:p>
          <a:p>
            <a:pPr>
              <a:buNone/>
            </a:pPr>
            <a:r>
              <a:rPr lang="sk-SK" dirty="0"/>
              <a:t>6</a:t>
            </a:r>
          </a:p>
          <a:p>
            <a:pPr>
              <a:buNone/>
            </a:pPr>
            <a:r>
              <a:rPr lang="sk-SK" dirty="0"/>
              <a:t>9</a:t>
            </a:r>
          </a:p>
          <a:p>
            <a:pPr>
              <a:buNone/>
            </a:pPr>
            <a:r>
              <a:rPr lang="sk-SK" dirty="0"/>
              <a:t>20</a:t>
            </a:r>
          </a:p>
          <a:p>
            <a:pPr>
              <a:buNone/>
            </a:pPr>
            <a:r>
              <a:rPr lang="sk-SK" dirty="0"/>
              <a:t>24</a:t>
            </a:r>
          </a:p>
          <a:p>
            <a:pPr>
              <a:buNone/>
            </a:pPr>
            <a:r>
              <a:rPr lang="sk-SK" dirty="0"/>
              <a:t>45</a:t>
            </a:r>
          </a:p>
          <a:p>
            <a:pPr>
              <a:buNone/>
            </a:pPr>
            <a:r>
              <a:rPr lang="sk-SK" dirty="0"/>
              <a:t>54</a:t>
            </a:r>
          </a:p>
          <a:p>
            <a:pPr>
              <a:buNone/>
            </a:pPr>
            <a:r>
              <a:rPr lang="sk-SK" dirty="0"/>
              <a:t>100</a:t>
            </a:r>
          </a:p>
          <a:p>
            <a:pPr>
              <a:buNone/>
            </a:pPr>
            <a:r>
              <a:rPr lang="sk-SK" dirty="0"/>
              <a:t>120</a:t>
            </a:r>
          </a:p>
          <a:p>
            <a:pPr>
              <a:buNone/>
            </a:pPr>
            <a:r>
              <a:rPr lang="sk-SK" dirty="0"/>
              <a:t>250</a:t>
            </a:r>
          </a:p>
          <a:p>
            <a:pPr>
              <a:buNone/>
            </a:pPr>
            <a:r>
              <a:rPr lang="sk-SK" dirty="0"/>
              <a:t>500</a:t>
            </a:r>
          </a:p>
          <a:p>
            <a:pPr>
              <a:buNone/>
            </a:pPr>
            <a:r>
              <a:rPr lang="sk-SK" dirty="0"/>
              <a:t>650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132</TotalTime>
  <Words>374</Words>
  <Application>Microsoft Office PowerPoint</Application>
  <PresentationFormat>Prezentácia na obrazovke (4:3)</PresentationFormat>
  <Paragraphs>93</Paragraphs>
  <Slides>10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Calibri</vt:lpstr>
      <vt:lpstr>Century Schoolbook</vt:lpstr>
      <vt:lpstr>Wingdings</vt:lpstr>
      <vt:lpstr>Wingdings 2</vt:lpstr>
      <vt:lpstr>Oriel</vt:lpstr>
      <vt:lpstr>Prvočísla, zložené čísla</vt:lpstr>
      <vt:lpstr>Nájdite delitele čísel, počet deliteľov</vt:lpstr>
      <vt:lpstr>Prezentácia programu PowerPoint</vt:lpstr>
      <vt:lpstr>Eratostenovo sito</vt:lpstr>
      <vt:lpstr>Prezentácia programu PowerPoint</vt:lpstr>
      <vt:lpstr>1. Rozdeľ čísla 12, 17, 21, 67, 29, 45, 57, 89, 93, 28, 29, 41, 77 na prvočísla a zložené čísla.  Prvočísla   Zložené čísla  </vt:lpstr>
      <vt:lpstr>Rozklad zloženého čísla na súčin prvočísel</vt:lpstr>
      <vt:lpstr>Ktorý prvočíselný rozklad čísla je správny?</vt:lpstr>
      <vt:lpstr>Rozklad zloženého čísla na súčin prvočísel</vt:lpstr>
      <vt:lpstr>Prezentácia programu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Rozklad zloženého čísla na súčin prvočísel</dc:title>
  <dc:creator>DOMA</dc:creator>
  <cp:lastModifiedBy>agendator</cp:lastModifiedBy>
  <cp:revision>19</cp:revision>
  <dcterms:created xsi:type="dcterms:W3CDTF">2018-11-05T15:32:01Z</dcterms:created>
  <dcterms:modified xsi:type="dcterms:W3CDTF">2019-10-10T09:50:55Z</dcterms:modified>
  <cp:contentStatus>Final</cp:contentStatus>
</cp:coreProperties>
</file>