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17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B80D-D610-46D5-898A-96553FDFF072}" type="datetimeFigureOut">
              <a:rPr lang="sk-SK" smtClean="0"/>
              <a:pPr/>
              <a:t>8. 3. 2020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F1BC-65AF-4F66-A57C-302970C5BC1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nyzMtNHpFw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2.gif"/><Relationship Id="rId7" Type="http://schemas.openxmlformats.org/officeDocument/2006/relationships/slide" Target="slide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nyzMtNHpFw" TargetMode="External"/><Relationship Id="rId7" Type="http://schemas.openxmlformats.org/officeDocument/2006/relationships/hyperlink" Target="http://www.akonaskolu.sk/" TargetMode="External"/><Relationship Id="rId2" Type="http://schemas.openxmlformats.org/officeDocument/2006/relationships/hyperlink" Target="https://www.youtube.com/watch?v=i-BdH3FMEHU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zborovna.sk/" TargetMode="External"/><Relationship Id="rId5" Type="http://schemas.openxmlformats.org/officeDocument/2006/relationships/hyperlink" Target="https://pixabay.com/" TargetMode="External"/><Relationship Id="rId4" Type="http://schemas.openxmlformats.org/officeDocument/2006/relationships/hyperlink" Target="https://unsplash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image" Target="../media/image6.png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9.xml"/><Relationship Id="rId1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-BdH3FMEHU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6922" y="3130965"/>
            <a:ext cx="10363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sz="8900" b="1" dirty="0" smtClean="0">
                <a:solidFill>
                  <a:srgbClr val="CC0000"/>
                </a:solidFill>
              </a:rPr>
              <a:t>Uhly</a:t>
            </a:r>
            <a:r>
              <a:rPr lang="sk-SK" sz="89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sk-SK" sz="8900" b="1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sk-SK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Slovenkai\AppData\Local\Microsoft\Windows\Temporary Internet Files\Content.IE5\XQ4A682M\ObvodovyUhel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8440" y="722243"/>
            <a:ext cx="2153240" cy="2185022"/>
          </a:xfrm>
          <a:prstGeom prst="rect">
            <a:avLst/>
          </a:prstGeom>
          <a:noFill/>
        </p:spPr>
      </p:pic>
      <p:pic>
        <p:nvPicPr>
          <p:cNvPr id="1027" name="Picture 3" descr="C:\Users\Slovenkai\AppData\Local\Microsoft\Windows\Temporary Internet Files\Content.IE5\S3ZQB6ZR\1200px-Pole_Trójkąta_Prostokątnego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686977" flipH="1">
            <a:off x="750014" y="1210333"/>
            <a:ext cx="2569265" cy="1712843"/>
          </a:xfrm>
          <a:prstGeom prst="rect">
            <a:avLst/>
          </a:prstGeom>
          <a:noFill/>
        </p:spPr>
      </p:pic>
      <p:pic>
        <p:nvPicPr>
          <p:cNvPr id="7" name="Picture 2" descr="C:\Users\Slovenkai\AppData\Local\Microsoft\Windows\Temporary Internet Files\Content.IE5\I6N4LX02\7a_uhlomer_2a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8786" y="3128009"/>
            <a:ext cx="3218622" cy="3077003"/>
          </a:xfrm>
          <a:prstGeom prst="rect">
            <a:avLst/>
          </a:prstGeom>
          <a:noFill/>
        </p:spPr>
      </p:pic>
      <p:pic>
        <p:nvPicPr>
          <p:cNvPr id="1030" name="Picture 6" descr="C:\Users\Slovenkai\AppData\Local\Microsoft\Windows\Temporary Internet Files\Content.IE5\XQ4A682M\Paiporta-1_Valencia-1_074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5056" y="5169284"/>
            <a:ext cx="1703447" cy="1133857"/>
          </a:xfrm>
          <a:prstGeom prst="rect">
            <a:avLst/>
          </a:prstGeom>
          <a:noFill/>
        </p:spPr>
      </p:pic>
      <p:pic>
        <p:nvPicPr>
          <p:cNvPr id="1031" name="Picture 7" descr="C:\Users\Slovenkai\AppData\Local\Microsoft\Windows\Temporary Internet Files\Content.IE5\S3ZQB6ZR\uhly_osluneni_2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1806" y="324679"/>
            <a:ext cx="5188383" cy="2913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200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Susedné 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uhly   </a:t>
            </a:r>
            <a:r>
              <a:rPr lang="el-GR" dirty="0">
                <a:cs typeface="Arial" panose="020B0604020202020204" pitchFamily="34" charset="0"/>
              </a:rPr>
              <a:t/>
            </a:r>
            <a:br>
              <a:rPr lang="el-GR" dirty="0">
                <a:cs typeface="Arial" panose="020B0604020202020204" pitchFamily="34" charset="0"/>
              </a:rPr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838200" y="2374900"/>
            <a:ext cx="4241800" cy="207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677334" y="3263900"/>
            <a:ext cx="5050366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ĺžnik 11"/>
          <p:cNvSpPr/>
          <p:nvPr/>
        </p:nvSpPr>
        <p:spPr>
          <a:xfrm>
            <a:off x="3681068" y="29834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β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2809420" y="2983468"/>
            <a:ext cx="29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α</a:t>
            </a:r>
            <a:endParaRPr lang="sk-SK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971607" y="-433119"/>
            <a:ext cx="24878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mic Sans MS" panose="030F0702030302020204" pitchFamily="66" charset="0"/>
              </a:rPr>
              <a:t>.</a:t>
            </a:r>
            <a:endParaRPr kumimoji="0" lang="sk-SK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/>
            </a:r>
            <a:b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/>
            </a:r>
            <a:b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9" name="AutoShape 4" descr="data:image/png;base64,iVBORw0KGgoAAAANSUhEUgAAAgcAAAC5CAYAAAC8/pwXAAAACXBIWXMAAA7DAAAOxwGjA21gAAAUDElEQVR4nO3df2zTd37H8bc1H0Ki7kb/uJOSFij3dVKlWatJdDCH0pb1tH2dpYSjjbbCLmvvZE9qpe+30HBMjVoVZRuDcrVvZZW/d+WUKXSntAWjKvZNvUNl4O/oFQntFCKwfRRagrROXaVLIyGayfPXjhN/8oP8ju3k+fij/fr7TZwP0PJ5+fPj/XFnMhkBAMyveNB12N8beiyVMB7WRAbT4YZnvaa8GUolthiafFTq9gG34y51AwBgyUmH13dYvp2hlLHNCQbOLc1IHM3UBJPBlHxbCAcoc4QDAJhn6Z7uR21fy41OTXqVB3rkbKREbQJmgnAAAAAUhAMAAKAgHADAPNMaWz70md3/0JM26pXFh+nw+nDKuN/Q5f0SNg+YEuEAAOabZlxpD5jH/K3hNxuHdyuIxFcGW+VwW0J2lbp5wFQIBwCwAPRIZk8s6DrsdZlf5e8EBmOZyPrC7gWgnBEOAGCBOAEhE5E9pW4HMFOEAwAAoCAcAAAABeEAAAAoCAcAAEBBOAAAAIoKCwf97vCp54+bA9Kk3PbsupDauuNhtggBADB3lRMOboQ2uz4+fca5DDx0YmekSt7O3R94b33Dqa7z3pNdX0n1vmhmw8btJW2nIx7c7PJbZ8QXupAaKYAyE2l3uMF73LTHhKBZvV98ZdDlv2yJrCncCcQyOyP68O/fVN/tHDtrye7RJqT2Jwztlen/fABApamMcDBZMHB4dlxJbJUNTkCw+w80N3jeeDVRW734nVchEMxR/sx3+61cEMgYd4wGgXxgcAqqTLeDHunYA7FoJqKvHW2n64zlC714+6AxHCp8oS9G2+Hc8152dYeaZhd6AACVoALCQb87fOn03tylZ9eFtio5Oe5LPJs+bfF0nbUHpMm+9M6eeK15RBf5fLFamOuEe0OPpWKBP/f6rV/M9n1GgkG+Mx8zAqINGYnUd8UZUTC9LzdISm4XEMYEg9H30iNnMzF52OU3z3gb5MzEnbwTRPzduWCgPNdvRjKxWsmGhtZw415GEABgaVrEcDA8VF4f+7/xHd9tDJxb0z0gm3PXd959beJPq9VDjdXroualq00ip1dFb5iP61XTGzafD7kqaMPXqVDv93Md/IzFVx4y7Wxn67sVatMPTPw12YDQHjho+q0m2zy0J25EJg5B8eDm/FTAJO+lt50L+az3Tdts8gZrusb9eaR71nTbvj8OpYxt43+/9ZttId+rXvPQjyf9+QCAilb+IwcDn1XZIqtL3Yzp0mrqkyL2zL8xHt2QXxdQP1ijySeTfp237oZP5EtbrNXReORxfdzagfjKoN86lrv0tVxs1KR3glYONbb4oqZtN4nV4Q+36RuLT45L93Q/akv9He2TtCN/4px5a+KfDwCodGUfDtID12oK1z7P3b8pZVsWUjrZO/zr7P1GMi336tosP5GPhAwnGzS+P9m6gNEQY68wD8X3GWNHD3x1Se9kawq0mhv12dg2q/YBAMpe2YeD6UoNXL0/f/XIYHOV/LK0rZmLSTrrglTf8EiK71adV36rPky7wx3W3sKr+hrt8qQ/Rm8+HxDr01yQsKLfiUf0bypTBHZfTUpk1YThIp2s6hXx1M/0lwYAqAhLJBz0u5O/E69z5bvvqcOVOA+eH6q3v8x1/Ja/OdiceXqi7YbxqJUPDYH2WPFUQF7K3WfLg/nricLDZNTRinxbur+abAQjP+0QWNGuV3IIAwBMRg0H4YZnRVlMFxiUTGS9jHS28ZXOSnXJDVuPfVZChUWL1fuiE25jnKdtho6Z1AiYEc240h4wf1aoKWD5XccklhHlZxUWGjrbHCP6rnHvUTSlIFL/9W3XLoh3qM4n/yW28/X2iu6etN8wtHzY0Bo/bfGZvzZbw282jtvNkF846Qt1VmQIAwBMbTgcFHX6gVhUCkPa2c5IXA2fSSqxRZxPqelkVfauJ/fMV5eUUu1zL6p7UOC77439mcnqGzjb9zIR16K0bQ70SOylgOV/stDBOwGhN5SqzW0ZnHNhpZlwtk3GWvqy/02o2x2Lah8Y2sGF+/kAgFJyO/PU0uDvlsJoQEQPjjzNdqoSC/6pZD9BSraDkJ7uR6Wwc6C+5pqUUREc+9LzL7surdsX2vr6FsMzdri9UozWESgEBNv0vuwy5WXneqriR6OLGmfO7ks9kA0FY9qSWdscdB12Ci8V7jptyFDfAACWNLeEW78nhTK9obbDMnaoWG87Jx3e6xI3tkmfff/I/Wb9ncVsqKLKPJvZZo6OBAyXULbl6mrz1Av/IUssIOQFBtsN7ci03+Z2uw1m0hqnhkNE9sz1fQAAlcMt3XbzyKsJV7drQ9IeOCgdwX/Jvvgif893S8YudpvuvL7tF5clmdt9yYzn9T07rrRXd/3M3+/M119dYZ4K/apmm7m+cufE84WGLGX9h7XK77L+e8HWPAAAMMwt9nD1wYk6/AK9+bz4/b+fvfrD/Je2XJSxxXWmnNefZYXEadJrdx3x9Xc9k9/md3pVx+WnntMLaxAqYUFikXzp40Awlkl8yxtu+IviiovKOgQAABaAsyBxuPpg/dcy6ep2/aYE5F0pnM5XZusNcorOV3Be2gPXHxCpzj+rkAWJo6cx+v4slIpsyY18GImjmcbwhw1e83yhUqQ9jbMVblunYAK+Ou+SLTAFAJiZ2dU5KMuOpHqo5s5sj1mo2/e762vTsnHanWM5iAe9/+Qc0+wLde5XahhoxpVEpqYqqCxUbN0XbkwotQ5mVrq5uCbCFAWTAADLyjTDQdotvfkiQ7nph0YttnBNmj2vZ91FkaulbsbsFB2W1DLh7+/YhYoTVFIsrno4ozLMMymYBABY6qYZDlLO2oThT5m3m37AbI1UPrxt8aJsQEiFHustTDH0JtemRS8aHVELG/Wl5NsyrorisOESyFP/TADAcuOEgy9lqlMP49ENUthWF2j+QMp0F8Do+QrZz8LVmyY9dKj8pN3JwsjMVFsQiyspjltXUHTaYlZvMl0rujbx+4yc0eDULmij2iEAYIQTDpxZ+tXOMLSk5V6ZaBh65FOtOD3O2uwn2FVSdh3v6PkKIututVRVl+XUx8S0oZp6SeUPSZx6IaG3zncxt7ZggiChGe1vB0z/K87UwvjCRqNGCyZNNo0BAFiu3KO7EOwV0pP2S6G+/oj4yuzzJ3OXPt8lsburJG3UjwxXB4OvSiTiFOcp7SfPwvkKjuq/jFVaESS9OXBCLGu3U88gGo88rt9mu2RquBjVxEcyF9VIsDr84TZ94/gDmvLnI+TeI9R5YPxzAMBy5pZI7CWx/E7nv0a6e5rEMJya+aMdTrjj6dwzZyFiZ+cPpNX7QzkU35c7fyEdXi+9dQ3Z54tSZ9++9M6eeK15ZKIh8Pjlrufyw+SPDMY2bAxO9P1lTY+cjQWsHznTBVZH+MU23Tg58XHJ4fUdljzjnLHQOcn5BpqROBrrc93vt+zdyoFKI2/R8XRu0eJt3gMAsHy5czUMUqHHxGueF9v8IwnWdI0cvFR8SmMs8YxokpAWX1RMf/ZT6XCVw1Bqv0xrisE5zCfzhDGHxvruu+dI9OQLZ5NbX//r4pGB+Pnth/PVEbPBoKSVEdPucIe1d+Sl3X1/T9qon+4nc6dUcUxc4rfM3V5X9/+GUoktxd+bzv555AoiTePwJT2S+mGo1+s1x9REmMl7AACWp/xuBc24IhnjLgm6Dovl3y3F5Y2LT2l0GJ3/Kt3e5tx5DM6zRa3Ut+lmZNumuvCp7cddw8WORpr50ImdkaoSlRWetAKjvcL0us6ZzuU0O+P8WQbxl5yaBiPfOyIw6FRNnF74GQ5jubZ5zxQOb3JGgEKpzCamEgAAk1G3MmY7JpnykB1tSLKdzgK2aQrVQ8bWE3MagZh3816BMX8iYmRe3qpSqkMCAMrF7CokAgCAJYtwAAAAFIQDAACgKPtwUFz1EAAALLyyDwfF6j3VnBwIAMACK/NwoJZErvNwciAAAAutzMPBdXffQOE0yLVf13g4ORAAgIVW5uFg483IthPzs98fAABMS5mHAwAAsNgIBwAAQEE4AAAACsIBAABQEA4AAICCcAAAABSEAwAAoCAcAAAABeEAAAAoCAcAAEBBOAAAAArCAQAAUBAOAACAgnAAAAAUhAMAAKAgHAAAAAXhAAAAKAgHAABAQTgAAAAKwgEAAFAQDgAAgIJwAAAAFIQDAACgIBwAAAAF4QAAACgIBwAAQEE4AAAACsIBAABQEA4AAICCcAAAABSEAwAAoCAcAAAABeEAAAAoCAcAAEBBOAAAAArCAQAAUBAOAACAgnAAAAAUhAMAAKAgHAAAAAXhAAAAKAgHAABAQTgAAAAKwgEAAFAQDgAAgIJwAAAAFIQDAACgIBwAZSR9+YVnvZeuvlV8z3ffG/sTtdWvlKpNAJYfwgFQFvrd4VPPHzcHpEkJAzdCm10fP3/G1b+rKbV1x8OayGCJGwpgGSAcAGUgffm17znBQKr3RZVRgirzbOq+a9/3Xup6q/Xypr2MIABYDIQDoOT63T39V5udq0DVxnfGPtU8a5MiV8XuP9eUrt1xkNEDAAuNcACU3HV334A8OOljzz03fCJf2gOf1aREVhEOACw0wgFQKTz3JL0EAwCLgHAAlLuBz6pskdW+6k3/zKgBgMVAOADKXPzG6e3i2XWhs7b6YKnbAmB5IBwA5WbgvfUNp7rOO6MFudfZYMA2RgCLiXAAlBvPjiuJbTvuKryMn99+2Huy66vAQyd2Rqrk7VI2DcDyQDgAypy+Yd9Lgf4DT1ofbz8mD50QAgKAhUY4AMrexpvN1fKu1S+7rUvvvdhWteMkUwwAFhLhAKgAXs+6i04hJKHWAYBFQDgAKkChSqLItW8kB+Re3SOfl7pNAJYuwgFQUdZ+XeORT0rdCgBLG+EAqADpgWs1uYvqP/lAF0YNACwswgFQRqwbHz0Vqdo4ZjfCRysPXbr6isi6W6HajQdK07IlKB7cLH7rzMjrWGan6M5OkPhKcfkvZ++sGb0HLC+EA6CMBOQ/P2+4fPero0cz97vDpw50W9mOKvDQ6zsNj3xU2hYuEUHXYbFkt4RS+8XQsr/Xabc0uI6LZES8yXPZr/CI+G6JV35b6qYCpUA4AMpJlXm6c+CFla6TVzOjNx8ZjG0zv8V0wjxxRgycYCCBwWwwOJK/qQ1JZ8iU1rAl7X1fiFOd0tdyQTTpLWlbgRIhHABlRqt9/WimVo6Wuh1LVtTanvt3oPkDKQ5cmnFF6ht+LR323+de19dcE7aMYpkiHABYRtJu6RVv7rLO+5txj9tafipe+29z1836O4vaNKCMEA4ALCMpt9jy4KSPtZob2X8OiPhWsd4AyxnhACgb627VeeiQSioe3SDOLgWpHxSNehJYvggHQKkNXK/qza2OR8kle/P1JMauRwCWGcIBUGoDn1XZzup4WTtI9cOFpt+UgLyb263Ql3pARCt6lnZLt91cqpYB5YRwAJRalXk2s810lboZy0Zz4IRY1m7pTa7NhoVVUtiRED+0SWxpEp/vUvaZZ+RZOPwDMYx/E3YuYBkhHABYXvTIWQlYPxLL3C3hxr35IkjxleK3juUKH3Um/kYOuVokbmwTPX5cpPH3hGCAZYZwAGD5iWT2SF3DRTG9b4kpL+fu+UIXJGHUiRME2kL/I17XecmmCMlE1pe2scDiIxwAWJ6MxFExJik25RREyhh3LXKLgLJBOAAAAArCAQAAUBAOAACAgnAAAAAUhAMAAKAgHAAAAAXhAAAAKAgHAABAQTgAAAAKwgEAAFAQDgAAgIJwAAAAFIQDAACgIBwAAAAF4QAAACgIBwAAQEE4AAAACsIBAABQEA4AAICCcAAAABSEAwAAoCAcAAAABeEAAAAoCAcAAEBBOAAAAArCAQAAUBAOAACAgnAAAAAUhAMAAKAgHAAAAAXhAAAAKAgHAABAQTgAAAAKwgEAAFAQDgAAgIJwAAAAFIQDAACgIBwAAAAF4QAAACgIBwAAQEE4AAAACsIBAABQEA4AAICCcAAAABSEAwAAoCAcAAAABeEAKFtpd7jBe9y0pUnEdyuUSmwxNPlI4sHNLr91RnyhC6mE8bAmMljqlgKoULm/T+QXsUxkvS7yeeE24QAoW9qQkYi19Ln8lyWW+LtcMHDokbOxQO8/JtuMkwQDAHMRj8p3AgHrZDQeeVzX5e3CfcIBUNb0m20h36utyXSt6NrwvbQ7WdfePxIWAGBW4iuj0vwHkWZ50xWN74noOuEAqBRaY8uH4j10Om5EjuSG/dI9a6TG+LTU7QJQ4dLJqrpm45eiy/mAP1obj+jfLEwtEA6Acqc1ftriMy8Uhv3SPbKxxpBflbpZACrb6N8l+s3mgD9ePLVAOADKnjZktAcOujrCP27Ta/69RxrvNIoWDgHAzKXdPd3mX5mm+fbovXi0MLUwx3BQvJq6CKuogfmlN58P+Dvu6Am37JJG/VypmwOgwjnTk+2Zn2R0eWL4RrY/b/15OK1vdNYzzTEcOKupU9+VbEDoa8/8PDI8HBEPug57gzVdmYi+fa7tB+BwFiZ2HPB2y/MpQ35a6tYAqGzjpye1ocYWibX2pP2Goc01HExMbwsd8bUmrbToqxg9AOaHszAxII138f8UgNkrGvHvltFR/nR4fatpv2aLd7WrO9S0IOEgfsh8zq6PDfCXGDCPNONKxJDXSt0MAJXMGfHPPGGMu21cSWSMuwov5y0cWH7XMUvkWO5FIBZlSgEAgMo0b+EgEMvsLF5z4HIFvhpbjhEAAJS/hVtzYHXvTKblXl0jHAAAUEkWbs2BBO5o1+SThXh/AACwcOavzoHf1TSy5kCcaYbITqYUAACoPP8PbSdpv7dHaQ4AAAAASUVORK5CYII="/>
          <p:cNvSpPr>
            <a:spLocks noChangeAspect="1" noChangeArrowheads="1"/>
          </p:cNvSpPr>
          <p:nvPr/>
        </p:nvSpPr>
        <p:spPr bwMode="auto">
          <a:xfrm>
            <a:off x="1457325" y="-38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" name="BlokTextu 19"/>
          <p:cNvSpPr txBox="1"/>
          <p:nvPr/>
        </p:nvSpPr>
        <p:spPr>
          <a:xfrm>
            <a:off x="5727700" y="1587500"/>
            <a:ext cx="379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dirty="0" smtClean="0">
                <a:latin typeface="Comic Sans MS" panose="030F0702030302020204" pitchFamily="66" charset="0"/>
              </a:rPr>
              <a:t>majú</a:t>
            </a:r>
            <a:r>
              <a:rPr lang="sk-SK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jedno rameno 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spoločné</a:t>
            </a:r>
          </a:p>
          <a:p>
            <a:endParaRPr lang="sk-SK" dirty="0" smtClean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dirty="0" smtClean="0">
                <a:latin typeface="Comic Sans MS" panose="030F0702030302020204" pitchFamily="66" charset="0"/>
              </a:rPr>
              <a:t>zvyšné </a:t>
            </a:r>
            <a:r>
              <a:rPr lang="sk-SK" dirty="0">
                <a:latin typeface="Comic Sans MS" panose="030F0702030302020204" pitchFamily="66" charset="0"/>
              </a:rPr>
              <a:t>ramená</a:t>
            </a:r>
            <a:r>
              <a:rPr lang="sk-SK" dirty="0">
                <a:solidFill>
                  <a:srgbClr val="008000"/>
                </a:solidFill>
                <a:latin typeface="Comic Sans MS" panose="030F0702030302020204" pitchFamily="66" charset="0"/>
              </a:rPr>
              <a:t> 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sú opačné polpriamky</a:t>
            </a:r>
            <a:endParaRPr lang="sk-SK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5971607" y="3263900"/>
            <a:ext cx="35533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dirty="0" smtClean="0"/>
              <a:t>Pre ich súčet platí:</a:t>
            </a:r>
          </a:p>
          <a:p>
            <a:endParaRPr lang="sk-SK" sz="2800" dirty="0" smtClean="0">
              <a:solidFill>
                <a:srgbClr val="C00000"/>
              </a:solidFill>
            </a:endParaRPr>
          </a:p>
          <a:p>
            <a:r>
              <a:rPr lang="sk-SK" sz="2800" dirty="0" smtClean="0">
                <a:solidFill>
                  <a:srgbClr val="C00000"/>
                </a:solidFill>
              </a:rPr>
              <a:t>     </a:t>
            </a:r>
            <a:r>
              <a:rPr lang="el-GR" sz="2800" dirty="0" smtClean="0">
                <a:solidFill>
                  <a:srgbClr val="C00000"/>
                </a:solidFill>
              </a:rPr>
              <a:t>α</a:t>
            </a:r>
            <a:r>
              <a:rPr lang="sk-SK" sz="2800" dirty="0" smtClean="0">
                <a:solidFill>
                  <a:srgbClr val="C00000"/>
                </a:solidFill>
              </a:rPr>
              <a:t>  +  </a:t>
            </a:r>
            <a:r>
              <a:rPr lang="el-GR" sz="2800" dirty="0" smtClean="0">
                <a:solidFill>
                  <a:srgbClr val="C00000"/>
                </a:solidFill>
              </a:rPr>
              <a:t>β</a:t>
            </a:r>
            <a:r>
              <a:rPr lang="sk-SK" sz="2800" dirty="0" smtClean="0">
                <a:solidFill>
                  <a:srgbClr val="C00000"/>
                </a:solidFill>
              </a:rPr>
              <a:t> = 180°</a:t>
            </a:r>
            <a:endParaRPr lang="sk-SK" sz="2800" dirty="0">
              <a:solidFill>
                <a:srgbClr val="C00000"/>
              </a:solidFill>
            </a:endParaRPr>
          </a:p>
        </p:txBody>
      </p:sp>
      <p:sp>
        <p:nvSpPr>
          <p:cNvPr id="27" name="Tlačidlo akcie: Domov 26">
            <a:hlinkClick r:id="rId2" action="ppaction://hlinksldjump" highlightClick="1"/>
          </p:cNvPr>
          <p:cNvSpPr/>
          <p:nvPr/>
        </p:nvSpPr>
        <p:spPr>
          <a:xfrm>
            <a:off x="10881360" y="5699760"/>
            <a:ext cx="1005840" cy="7315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Tlačidlo akcie: Späť alebo Predchádzajúci 27">
            <a:hlinkClick r:id="" action="ppaction://hlinkshowjump?jump=previousslide" highlightClick="1"/>
          </p:cNvPr>
          <p:cNvSpPr/>
          <p:nvPr/>
        </p:nvSpPr>
        <p:spPr>
          <a:xfrm>
            <a:off x="1457325" y="5760720"/>
            <a:ext cx="1057275" cy="8534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Tlačidlo akcie: Dopredu alebo Ďalej 28">
            <a:hlinkClick r:id="" action="ppaction://hlinkshowjump?jump=nextslide" highlightClick="1"/>
          </p:cNvPr>
          <p:cNvSpPr/>
          <p:nvPr/>
        </p:nvSpPr>
        <p:spPr>
          <a:xfrm>
            <a:off x="3108779" y="5699760"/>
            <a:ext cx="1021261" cy="9144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09972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Vnútorné uhly v trojuholníku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43840" y="1382070"/>
            <a:ext cx="4983481" cy="48917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b="1" i="1" dirty="0">
                <a:solidFill>
                  <a:srgbClr val="CC0000"/>
                </a:solidFill>
              </a:rPr>
              <a:t>α, β, γ </a:t>
            </a:r>
            <a:r>
              <a:rPr lang="sk-SK" dirty="0"/>
              <a:t>– </a:t>
            </a:r>
            <a:r>
              <a:rPr lang="sk-SK" dirty="0" smtClean="0"/>
              <a:t>vnútorné uhly </a:t>
            </a:r>
            <a:r>
              <a:rPr lang="sk-SK" dirty="0"/>
              <a:t>trojuholníka </a:t>
            </a:r>
            <a:endParaRPr lang="sk-SK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 smtClean="0"/>
              <a:t>α </a:t>
            </a:r>
            <a:r>
              <a:rPr lang="sk-SK" dirty="0"/>
              <a:t>= ∢ BAC, </a:t>
            </a:r>
            <a:r>
              <a:rPr lang="sk-SK" dirty="0" smtClean="0"/>
              <a:t>  β </a:t>
            </a:r>
            <a:r>
              <a:rPr lang="sk-SK" dirty="0"/>
              <a:t>= </a:t>
            </a:r>
            <a:r>
              <a:rPr lang="sk-SK" dirty="0" smtClean="0"/>
              <a:t>∢ABC,</a:t>
            </a:r>
          </a:p>
          <a:p>
            <a:r>
              <a:rPr lang="sk-SK" dirty="0"/>
              <a:t> </a:t>
            </a:r>
            <a:r>
              <a:rPr lang="sk-SK" dirty="0" smtClean="0"/>
              <a:t>           </a:t>
            </a:r>
            <a:r>
              <a:rPr lang="sk-SK" dirty="0"/>
              <a:t> γ = ∢ </a:t>
            </a:r>
            <a:r>
              <a:rPr lang="sk-SK" dirty="0" smtClean="0"/>
              <a:t>ACB</a:t>
            </a:r>
            <a:endParaRPr lang="sk-SK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k-SK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>
                <a:solidFill>
                  <a:srgbClr val="CC0000"/>
                </a:solidFill>
              </a:rPr>
              <a:t>Súčet </a:t>
            </a:r>
            <a:r>
              <a:rPr lang="sk-SK" dirty="0"/>
              <a:t>veľkostí všetkých vnútorných uhlov trojuholníka </a:t>
            </a:r>
            <a:r>
              <a:rPr lang="sk-SK" dirty="0">
                <a:solidFill>
                  <a:srgbClr val="CC0000"/>
                </a:solidFill>
              </a:rPr>
              <a:t>sa rovná 180°. </a:t>
            </a:r>
            <a:endParaRPr lang="sk-SK" dirty="0" smtClean="0">
              <a:solidFill>
                <a:srgbClr val="CC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dirty="0" smtClean="0"/>
              <a:t>Platí </a:t>
            </a:r>
            <a:r>
              <a:rPr lang="sk-SK" sz="2800" b="1" i="1" dirty="0">
                <a:solidFill>
                  <a:srgbClr val="CC0000"/>
                </a:solidFill>
              </a:rPr>
              <a:t>α + β + γ = 180°.</a:t>
            </a:r>
          </a:p>
          <a:p>
            <a:endParaRPr lang="sk-SK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5145"/>
          <a:stretch/>
        </p:blipFill>
        <p:spPr>
          <a:xfrm>
            <a:off x="5881687" y="1382070"/>
            <a:ext cx="4176713" cy="3007233"/>
          </a:xfrm>
        </p:spPr>
      </p:pic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975668" y="4724400"/>
            <a:ext cx="4185617" cy="1386840"/>
          </a:xfrm>
        </p:spPr>
        <p:txBody>
          <a:bodyPr>
            <a:normAutofit fontScale="92500" lnSpcReduction="10000"/>
          </a:bodyPr>
          <a:lstStyle/>
          <a:p>
            <a:endParaRPr lang="sk-SK" dirty="0" smtClean="0"/>
          </a:p>
          <a:p>
            <a:r>
              <a:rPr lang="sk-SK" sz="2400" dirty="0" smtClean="0">
                <a:solidFill>
                  <a:srgbClr val="CC0000"/>
                </a:solidFill>
              </a:rPr>
              <a:t>Dôkaz o súčte vnútorných uhlov  trojuholníku nájdete vo videu </a:t>
            </a:r>
            <a:r>
              <a:rPr lang="sk-SK" sz="2400" dirty="0" smtClean="0">
                <a:solidFill>
                  <a:schemeClr val="tx1"/>
                </a:solidFill>
                <a:hlinkClick r:id="rId3"/>
              </a:rPr>
              <a:t>tu.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8" name="Tlačidlo akcie: Domov 7">
            <a:hlinkClick r:id="rId4" action="ppaction://hlinksldjump" highlightClick="1"/>
          </p:cNvPr>
          <p:cNvSpPr/>
          <p:nvPr/>
        </p:nvSpPr>
        <p:spPr>
          <a:xfrm>
            <a:off x="10774680" y="5882640"/>
            <a:ext cx="944880" cy="67056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lačidlo akcie: Späť alebo Predchádzajúci 8">
            <a:hlinkClick r:id="" action="ppaction://hlinkshowjump?jump=previousslide" highlightClick="1"/>
          </p:cNvPr>
          <p:cNvSpPr/>
          <p:nvPr/>
        </p:nvSpPr>
        <p:spPr>
          <a:xfrm>
            <a:off x="1356360" y="5989320"/>
            <a:ext cx="746760" cy="74676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Tlačidlo akcie: Dopredu alebo Ďalej 9">
            <a:hlinkClick r:id="" action="ppaction://hlinkshowjump?jump=nextslide" highlightClick="1"/>
          </p:cNvPr>
          <p:cNvSpPr/>
          <p:nvPr/>
        </p:nvSpPr>
        <p:spPr>
          <a:xfrm>
            <a:off x="2524081" y="5989320"/>
            <a:ext cx="771473" cy="74676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76247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38294" y="507024"/>
            <a:ext cx="8596668" cy="1320800"/>
          </a:xfrm>
        </p:spPr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Vonkajšie uhly trojuholníka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95" t="36168" r="54249" b="26046"/>
          <a:stretch/>
        </p:blipFill>
        <p:spPr>
          <a:xfrm>
            <a:off x="127000" y="1930400"/>
            <a:ext cx="4318000" cy="3296690"/>
          </a:xfrm>
        </p:spPr>
      </p:pic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445000" y="1257301"/>
            <a:ext cx="5105400" cy="13030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sz="2400" dirty="0"/>
              <a:t>s</a:t>
            </a:r>
            <a:r>
              <a:rPr lang="sk-SK" sz="2400" dirty="0" smtClean="0"/>
              <a:t>usedný </a:t>
            </a:r>
            <a:r>
              <a:rPr lang="sk-SK" sz="2400" dirty="0"/>
              <a:t>uhol k </a:t>
            </a:r>
            <a:r>
              <a:rPr lang="sk-SK" sz="2400" dirty="0" smtClean="0"/>
              <a:t>vnútornému </a:t>
            </a:r>
            <a:r>
              <a:rPr lang="sk-SK" sz="2400" dirty="0"/>
              <a:t>uhlu trojuholníka nazývame </a:t>
            </a:r>
            <a:r>
              <a:rPr lang="sk-SK" sz="2400" b="1" i="1" dirty="0">
                <a:solidFill>
                  <a:srgbClr val="C00000"/>
                </a:solidFill>
              </a:rPr>
              <a:t>vonkajší uhol </a:t>
            </a:r>
            <a:r>
              <a:rPr lang="sk-SK" sz="2400" b="1" i="1" dirty="0" smtClean="0">
                <a:solidFill>
                  <a:srgbClr val="C00000"/>
                </a:solidFill>
              </a:rPr>
              <a:t>trojuholníka</a:t>
            </a:r>
            <a:endParaRPr lang="sk-SK" sz="2400" dirty="0">
              <a:solidFill>
                <a:srgbClr val="C00000"/>
              </a:solidFill>
            </a:endParaRPr>
          </a:p>
          <a:p>
            <a:endParaRPr lang="sk-SK" sz="2400" dirty="0"/>
          </a:p>
        </p:txBody>
      </p:sp>
      <p:sp>
        <p:nvSpPr>
          <p:cNvPr id="8" name="Obdĺžnik 7"/>
          <p:cNvSpPr/>
          <p:nvPr/>
        </p:nvSpPr>
        <p:spPr>
          <a:xfrm>
            <a:off x="4445000" y="25781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účet týchto dvoch uhlov </a:t>
            </a:r>
            <a:r>
              <a:rPr lang="sk-SK" sz="2400" b="1" i="1" dirty="0">
                <a:solidFill>
                  <a:srgbClr val="C00000"/>
                </a:solidFill>
              </a:rPr>
              <a:t>je vždy 180°</a:t>
            </a:r>
            <a:r>
              <a:rPr lang="sk-SK" sz="2400" b="1" dirty="0"/>
              <a:t>(</a:t>
            </a:r>
            <a:r>
              <a:rPr lang="sk-SK" sz="2400" dirty="0"/>
              <a:t>susedné uhly) </a:t>
            </a:r>
          </a:p>
        </p:txBody>
      </p:sp>
      <p:sp>
        <p:nvSpPr>
          <p:cNvPr id="9" name="Obdĺžnik 8"/>
          <p:cNvSpPr/>
          <p:nvPr/>
        </p:nvSpPr>
        <p:spPr>
          <a:xfrm>
            <a:off x="4445000" y="35878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400" dirty="0"/>
              <a:t>vonkajšie uhly k uhlu α označujeme ako </a:t>
            </a:r>
            <a:r>
              <a:rPr lang="sk-SK" sz="2400" dirty="0">
                <a:solidFill>
                  <a:srgbClr val="C00000"/>
                </a:solidFill>
              </a:rPr>
              <a:t>α´, α´´, </a:t>
            </a:r>
            <a:r>
              <a:rPr lang="sk-SK" sz="2400" dirty="0"/>
              <a:t>k uhlu β ako </a:t>
            </a:r>
            <a:r>
              <a:rPr lang="sk-SK" sz="2400" dirty="0">
                <a:solidFill>
                  <a:srgbClr val="C00000"/>
                </a:solidFill>
              </a:rPr>
              <a:t>β´, β´´ </a:t>
            </a:r>
            <a:r>
              <a:rPr lang="sk-SK" sz="2400" dirty="0"/>
              <a:t>a k uhlu γ ako </a:t>
            </a:r>
            <a:r>
              <a:rPr lang="sk-SK" sz="2400" dirty="0">
                <a:solidFill>
                  <a:srgbClr val="C00000"/>
                </a:solidFill>
              </a:rPr>
              <a:t>γ´</a:t>
            </a:r>
            <a:r>
              <a:rPr lang="sk-SK" sz="2400" dirty="0"/>
              <a:t>, </a:t>
            </a:r>
            <a:r>
              <a:rPr lang="sk-SK" sz="2400" dirty="0">
                <a:solidFill>
                  <a:srgbClr val="C00000"/>
                </a:solidFill>
              </a:rPr>
              <a:t>γ</a:t>
            </a:r>
            <a:r>
              <a:rPr lang="sk-SK" sz="2400" dirty="0" smtClean="0">
                <a:solidFill>
                  <a:srgbClr val="C00000"/>
                </a:solidFill>
              </a:rPr>
              <a:t>´´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568137" y="4951822"/>
            <a:ext cx="609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 sz="2400" dirty="0"/>
              <a:t>každý trojuholník má </a:t>
            </a:r>
            <a:r>
              <a:rPr lang="sk-SK" sz="2400" dirty="0">
                <a:solidFill>
                  <a:srgbClr val="C00000"/>
                </a:solidFill>
              </a:rPr>
              <a:t>6 vonkajších uhlov.</a:t>
            </a:r>
          </a:p>
        </p:txBody>
      </p:sp>
      <p:sp>
        <p:nvSpPr>
          <p:cNvPr id="11" name="Tlačidlo akcie: Domov 10">
            <a:hlinkClick r:id="rId3" action="ppaction://hlinksldjump" highlightClick="1"/>
          </p:cNvPr>
          <p:cNvSpPr/>
          <p:nvPr/>
        </p:nvSpPr>
        <p:spPr>
          <a:xfrm>
            <a:off x="10541000" y="5943600"/>
            <a:ext cx="873760" cy="701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lačidlo akcie: Späť alebo Predchádzajúci 11">
            <a:hlinkClick r:id="" action="ppaction://hlinkshowjump?jump=previousslide" highlightClick="1"/>
          </p:cNvPr>
          <p:cNvSpPr/>
          <p:nvPr/>
        </p:nvSpPr>
        <p:spPr>
          <a:xfrm>
            <a:off x="1569720" y="5577106"/>
            <a:ext cx="1036320" cy="93037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lačidlo akcie: Dopredu alebo Ďalej 12">
            <a:hlinkClick r:id="" action="ppaction://hlinkshowjump?jump=nextslide" highlightClick="1"/>
          </p:cNvPr>
          <p:cNvSpPr/>
          <p:nvPr/>
        </p:nvSpPr>
        <p:spPr>
          <a:xfrm>
            <a:off x="3246120" y="5532120"/>
            <a:ext cx="1005840" cy="990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5459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Využitie uhlov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75745" y="1435101"/>
            <a:ext cx="4185623" cy="2847339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/>
              <a:t>V matematike:</a:t>
            </a:r>
          </a:p>
          <a:p>
            <a:r>
              <a:rPr lang="sk-SK" sz="2400" dirty="0" smtClean="0"/>
              <a:t>Rozdelenie trojuholníkov</a:t>
            </a:r>
          </a:p>
          <a:p>
            <a:r>
              <a:rPr lang="sk-SK" sz="2400" dirty="0" smtClean="0"/>
              <a:t>Pri konštrukčných úlohách</a:t>
            </a:r>
          </a:p>
          <a:p>
            <a:r>
              <a:rPr lang="sk-SK" sz="2400" dirty="0" smtClean="0"/>
              <a:t>Rovnobežníky</a:t>
            </a:r>
          </a:p>
          <a:p>
            <a:r>
              <a:rPr lang="sk-SK" sz="2400" dirty="0" smtClean="0"/>
              <a:t>Obsah kruhu...</a:t>
            </a:r>
          </a:p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7111549" y="1182205"/>
            <a:ext cx="4185617" cy="1930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dirty="0" smtClean="0"/>
              <a:t>V bežnom živote:</a:t>
            </a:r>
          </a:p>
          <a:p>
            <a:r>
              <a:rPr lang="sk-SK" sz="2400" dirty="0" smtClean="0"/>
              <a:t>V strojárstve</a:t>
            </a:r>
          </a:p>
          <a:p>
            <a:r>
              <a:rPr lang="sk-SK" sz="2400" dirty="0" smtClean="0"/>
              <a:t>V architektúre</a:t>
            </a:r>
          </a:p>
          <a:p>
            <a:r>
              <a:rPr lang="sk-SK" sz="2400" dirty="0" smtClean="0"/>
              <a:t>V stavebníctve...</a:t>
            </a:r>
            <a:endParaRPr lang="sk-SK" sz="2400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4796" y="3280798"/>
            <a:ext cx="5237362" cy="237490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745" y="4488180"/>
            <a:ext cx="2908509" cy="2217738"/>
          </a:xfrm>
          <a:prstGeom prst="rect">
            <a:avLst/>
          </a:prstGeom>
        </p:spPr>
      </p:pic>
      <p:sp>
        <p:nvSpPr>
          <p:cNvPr id="9" name="Tlačidlo akcie: Domov 8">
            <a:hlinkClick r:id="rId4" action="ppaction://hlinksldjump" highlightClick="1"/>
          </p:cNvPr>
          <p:cNvSpPr/>
          <p:nvPr/>
        </p:nvSpPr>
        <p:spPr>
          <a:xfrm>
            <a:off x="11516138" y="6168886"/>
            <a:ext cx="410155" cy="4744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Tlačidlo akcie: Späť alebo Predchádzajúci 9">
            <a:hlinkClick r:id="" action="ppaction://hlinkshowjump?jump=previousslide" highlightClick="1"/>
          </p:cNvPr>
          <p:cNvSpPr/>
          <p:nvPr/>
        </p:nvSpPr>
        <p:spPr>
          <a:xfrm>
            <a:off x="5559287" y="6215270"/>
            <a:ext cx="423546" cy="47376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lačidlo akcie: Dopredu alebo Ďalej 10">
            <a:hlinkClick r:id="" action="ppaction://hlinkshowjump?jump=nextslide" highlightClick="1"/>
          </p:cNvPr>
          <p:cNvSpPr/>
          <p:nvPr/>
        </p:nvSpPr>
        <p:spPr>
          <a:xfrm>
            <a:off x="6520070" y="6228522"/>
            <a:ext cx="476416" cy="4704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37710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9604" y="609600"/>
            <a:ext cx="8596668" cy="605628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Zhrnutie: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>
          <a:xfrm>
            <a:off x="5088383" y="1215228"/>
            <a:ext cx="4185618" cy="1522017"/>
          </a:xfrm>
        </p:spPr>
        <p:txBody>
          <a:bodyPr/>
          <a:lstStyle/>
          <a:p>
            <a:r>
              <a:rPr lang="sk-SK" dirty="0" smtClean="0"/>
              <a:t>Úloha: Dopočítaj uhly na obrázku: </a:t>
            </a:r>
            <a:r>
              <a:rPr lang="sk-SK" dirty="0" smtClean="0">
                <a:hlinkClick r:id="rId2" action="ppaction://hlinksldjump"/>
              </a:rPr>
              <a:t>kontrola tu: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75745" y="1447801"/>
            <a:ext cx="4185623" cy="459356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k-SK" sz="2400" dirty="0" smtClean="0"/>
              <a:t>Ako rozdeľujeme uhly?</a:t>
            </a:r>
          </a:p>
          <a:p>
            <a:pPr>
              <a:buFont typeface="+mj-lt"/>
              <a:buAutoNum type="arabicPeriod"/>
            </a:pPr>
            <a:r>
              <a:rPr lang="sk-SK" sz="2400" dirty="0" smtClean="0"/>
              <a:t>Aké uhly poznáme v trojuholníku?</a:t>
            </a:r>
          </a:p>
          <a:p>
            <a:pPr>
              <a:buFont typeface="+mj-lt"/>
              <a:buAutoNum type="arabicPeriod"/>
            </a:pPr>
            <a:r>
              <a:rPr lang="sk-SK" sz="2400" dirty="0" smtClean="0"/>
              <a:t>Čo je to uhol? Ako ho zapisujeme?  </a:t>
            </a:r>
          </a:p>
          <a:p>
            <a:pPr>
              <a:buFont typeface="+mj-lt"/>
              <a:buAutoNum type="arabicPeriod"/>
            </a:pPr>
            <a:r>
              <a:rPr lang="sk-SK" sz="2400" dirty="0" smtClean="0"/>
              <a:t>Čím meriame uhol? V akých jednotkách</a:t>
            </a:r>
            <a:r>
              <a:rPr lang="sk-SK" dirty="0" smtClean="0"/>
              <a:t>?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6822599" y="3278029"/>
            <a:ext cx="4130040" cy="1744980"/>
          </a:xfrm>
        </p:spPr>
      </p:pic>
      <p:sp>
        <p:nvSpPr>
          <p:cNvPr id="10" name="Tlačidlo akcie: Návrat 9">
            <a:hlinkClick r:id="rId4" action="ppaction://hlinksldjump" highlightClick="1"/>
          </p:cNvPr>
          <p:cNvSpPr/>
          <p:nvPr/>
        </p:nvSpPr>
        <p:spPr>
          <a:xfrm>
            <a:off x="4343400" y="1569720"/>
            <a:ext cx="411480" cy="32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lačidlo akcie: Návrat 10">
            <a:hlinkClick r:id="rId5" action="ppaction://hlinksldjump" highlightClick="1"/>
          </p:cNvPr>
          <p:cNvSpPr/>
          <p:nvPr/>
        </p:nvSpPr>
        <p:spPr>
          <a:xfrm>
            <a:off x="4053840" y="2301240"/>
            <a:ext cx="563880" cy="436005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lačidlo akcie: Návrat 11">
            <a:hlinkClick r:id="rId6" action="ppaction://hlinksldjump" highlightClick="1"/>
          </p:cNvPr>
          <p:cNvSpPr/>
          <p:nvPr/>
        </p:nvSpPr>
        <p:spPr>
          <a:xfrm>
            <a:off x="4053840" y="3108960"/>
            <a:ext cx="563880" cy="41148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lačidlo akcie: Návrat 12">
            <a:hlinkClick r:id="rId7" action="ppaction://hlinksldjump" highlightClick="1"/>
          </p:cNvPr>
          <p:cNvSpPr/>
          <p:nvPr/>
        </p:nvSpPr>
        <p:spPr>
          <a:xfrm>
            <a:off x="3886200" y="4175760"/>
            <a:ext cx="579120" cy="42672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Tlačidlo akcie: Späť alebo Predchádzajúci 13">
            <a:hlinkClick r:id="" action="ppaction://hlinkshowjump?jump=previousslide" highlightClick="1"/>
          </p:cNvPr>
          <p:cNvSpPr/>
          <p:nvPr/>
        </p:nvSpPr>
        <p:spPr>
          <a:xfrm>
            <a:off x="2173355" y="6387547"/>
            <a:ext cx="499607" cy="33594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Tlačidlo akcie: Dopredu alebo Ďalej 14">
            <a:hlinkClick r:id="" action="ppaction://hlinkshowjump?jump=nextslide" highlightClick="1"/>
          </p:cNvPr>
          <p:cNvSpPr/>
          <p:nvPr/>
        </p:nvSpPr>
        <p:spPr>
          <a:xfrm>
            <a:off x="2961861" y="6361043"/>
            <a:ext cx="500931" cy="3101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Tlačidlo akcie: Domov 15">
            <a:hlinkClick r:id="rId8" action="ppaction://hlinksldjump" highlightClick="1"/>
          </p:cNvPr>
          <p:cNvSpPr/>
          <p:nvPr/>
        </p:nvSpPr>
        <p:spPr>
          <a:xfrm>
            <a:off x="11589026" y="6281530"/>
            <a:ext cx="496294" cy="4697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923668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65422" y="103582"/>
            <a:ext cx="8831586" cy="856537"/>
          </a:xfrm>
        </p:spPr>
        <p:txBody>
          <a:bodyPr/>
          <a:lstStyle/>
          <a:p>
            <a:r>
              <a:rPr lang="sk-SK" dirty="0" smtClean="0"/>
              <a:t>Úloha: Rozdeľ uhly do skupín podľa veľkosti:</a:t>
            </a:r>
            <a:endParaRPr lang="sk-SK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/>
          <a:srcRect l="21775" t="33325" r="24203" b="22806"/>
          <a:stretch/>
        </p:blipFill>
        <p:spPr>
          <a:xfrm>
            <a:off x="497944" y="1145762"/>
            <a:ext cx="11071204" cy="4056899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021080" y="5760720"/>
            <a:ext cx="469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Ostré: </a:t>
            </a:r>
            <a:r>
              <a:rPr lang="el-GR" dirty="0" smtClean="0"/>
              <a:t>β</a:t>
            </a:r>
            <a:r>
              <a:rPr lang="sk-SK" dirty="0" smtClean="0"/>
              <a:t>,</a:t>
            </a:r>
            <a:r>
              <a:rPr lang="el-GR" dirty="0" smtClean="0"/>
              <a:t>α</a:t>
            </a:r>
            <a:r>
              <a:rPr lang="sk-SK" dirty="0" smtClean="0"/>
              <a:t>, </a:t>
            </a:r>
            <a:r>
              <a:rPr lang="el-GR" dirty="0" smtClean="0"/>
              <a:t>δ</a:t>
            </a:r>
            <a:r>
              <a:rPr lang="sk-SK" dirty="0" smtClean="0"/>
              <a:t>, </a:t>
            </a:r>
            <a:r>
              <a:rPr lang="el-GR" dirty="0" smtClean="0"/>
              <a:t>ω</a:t>
            </a:r>
            <a:endParaRPr lang="sk-SK" dirty="0" smtClean="0"/>
          </a:p>
          <a:p>
            <a:r>
              <a:rPr lang="sk-SK" dirty="0" smtClean="0"/>
              <a:t>Tupé: </a:t>
            </a:r>
            <a:r>
              <a:rPr lang="el-GR" dirty="0" smtClean="0"/>
              <a:t>φ</a:t>
            </a:r>
            <a:r>
              <a:rPr lang="sk-SK" dirty="0" smtClean="0"/>
              <a:t>, </a:t>
            </a:r>
            <a:r>
              <a:rPr lang="el-GR" dirty="0" smtClean="0"/>
              <a:t>ρ</a:t>
            </a:r>
            <a:r>
              <a:rPr lang="sk-SK" dirty="0" smtClean="0"/>
              <a:t>, </a:t>
            </a:r>
            <a:r>
              <a:rPr lang="el-GR" dirty="0" smtClean="0"/>
              <a:t>ε</a:t>
            </a:r>
            <a:r>
              <a:rPr lang="sk-SK" dirty="0" smtClean="0"/>
              <a:t>, </a:t>
            </a:r>
            <a:r>
              <a:rPr lang="el-GR" dirty="0" smtClean="0"/>
              <a:t>α</a:t>
            </a:r>
            <a:endParaRPr lang="sk-SK" dirty="0" smtClean="0"/>
          </a:p>
          <a:p>
            <a:r>
              <a:rPr lang="sk-SK" dirty="0" smtClean="0"/>
              <a:t>Pravé: </a:t>
            </a:r>
            <a:r>
              <a:rPr lang="el-GR" dirty="0" smtClean="0"/>
              <a:t>γ</a:t>
            </a:r>
            <a:r>
              <a:rPr lang="sk-SK" dirty="0" smtClean="0"/>
              <a:t>, </a:t>
            </a:r>
            <a:r>
              <a:rPr lang="el-GR" dirty="0" smtClean="0"/>
              <a:t>λ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876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097280" y="568937"/>
            <a:ext cx="697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Kontrola: </a:t>
            </a:r>
          </a:p>
          <a:p>
            <a:r>
              <a:rPr lang="el-GR" sz="2800" dirty="0" smtClean="0"/>
              <a:t>Β</a:t>
            </a:r>
            <a:r>
              <a:rPr lang="sk-SK" sz="2800" dirty="0" smtClean="0"/>
              <a:t> = 38°, lebo </a:t>
            </a:r>
            <a:r>
              <a:rPr lang="el-GR" sz="2800" dirty="0" smtClean="0"/>
              <a:t>α</a:t>
            </a:r>
            <a:r>
              <a:rPr lang="sk-SK" sz="2800" dirty="0" smtClean="0"/>
              <a:t> = </a:t>
            </a:r>
            <a:r>
              <a:rPr lang="el-GR" sz="2800" dirty="0" smtClean="0"/>
              <a:t>β</a:t>
            </a:r>
            <a:r>
              <a:rPr lang="sk-SK" sz="2800" dirty="0" smtClean="0"/>
              <a:t> (vrcholové uhly)</a:t>
            </a:r>
            <a:endParaRPr lang="sk-SK" sz="2800" dirty="0"/>
          </a:p>
        </p:txBody>
      </p:sp>
      <p:sp>
        <p:nvSpPr>
          <p:cNvPr id="3" name="Obdĺžnik 2"/>
          <p:cNvSpPr/>
          <p:nvPr/>
        </p:nvSpPr>
        <p:spPr>
          <a:xfrm>
            <a:off x="1097280" y="3046214"/>
            <a:ext cx="4836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δ</a:t>
            </a:r>
            <a:r>
              <a:rPr lang="sk-SK" sz="2800" dirty="0" smtClean="0"/>
              <a:t> = </a:t>
            </a:r>
            <a:r>
              <a:rPr lang="el-GR" sz="2800" dirty="0" smtClean="0"/>
              <a:t>γ</a:t>
            </a:r>
            <a:r>
              <a:rPr lang="sk-SK" sz="2800" dirty="0" smtClean="0"/>
              <a:t> = 142°(vrcholové uhly) </a:t>
            </a:r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914727" y="2011828"/>
            <a:ext cx="8085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 smtClean="0"/>
              <a:t> </a:t>
            </a:r>
            <a:r>
              <a:rPr lang="el-GR" sz="2800" dirty="0" smtClean="0"/>
              <a:t>α</a:t>
            </a:r>
            <a:r>
              <a:rPr lang="sk-SK" sz="2800" dirty="0" smtClean="0"/>
              <a:t> a </a:t>
            </a:r>
            <a:r>
              <a:rPr lang="el-GR" sz="2800" dirty="0" smtClean="0"/>
              <a:t>δ</a:t>
            </a:r>
            <a:r>
              <a:rPr lang="sk-SK" sz="2800" dirty="0" smtClean="0"/>
              <a:t> sú susedné uhly, preto </a:t>
            </a:r>
            <a:r>
              <a:rPr lang="el-GR" sz="2800" dirty="0" smtClean="0"/>
              <a:t>δ</a:t>
            </a:r>
            <a:r>
              <a:rPr lang="sk-SK" sz="2800" dirty="0" smtClean="0"/>
              <a:t> = 180°- 38°= 142°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280160" y="487680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Návrat </a:t>
            </a:r>
            <a:r>
              <a:rPr lang="sk-SK" dirty="0" smtClean="0">
                <a:hlinkClick r:id="rId2" action="ppaction://hlinksldjump"/>
              </a:rPr>
              <a:t>Snímka 16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2115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28600" y="167640"/>
            <a:ext cx="652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Literatúra:</a:t>
            </a:r>
            <a:endParaRPr lang="sk-SK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28600" y="1280161"/>
            <a:ext cx="1014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Arial" panose="020B0604020202020204" pitchFamily="34" charset="0"/>
              </a:rPr>
              <a:t>KOHANOVÁ, I. – ŠIMOVÁ, L. – TOTKOVIČOVÁ, M.: Nový pomocník z matematiky 6. Bratislava: </a:t>
            </a:r>
            <a:r>
              <a:rPr lang="sk-SK" dirty="0" err="1" smtClean="0">
                <a:latin typeface="Arial" panose="020B0604020202020204" pitchFamily="34" charset="0"/>
              </a:rPr>
              <a:t>Orbis</a:t>
            </a:r>
            <a:r>
              <a:rPr lang="sk-SK" dirty="0" smtClean="0">
                <a:latin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</a:rPr>
              <a:t>Pictus</a:t>
            </a:r>
            <a:r>
              <a:rPr lang="sk-SK" dirty="0">
                <a:latin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</a:rPr>
              <a:t>Istropolitana</a:t>
            </a:r>
            <a:r>
              <a:rPr lang="sk-SK" dirty="0">
                <a:latin typeface="Arial" panose="020B0604020202020204" pitchFamily="34" charset="0"/>
              </a:rPr>
              <a:t>, 2016, s. 80. ISBN 978-80-8120-433-3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28600" y="2321539"/>
            <a:ext cx="1007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Žabka, J. – ČERNEK, </a:t>
            </a:r>
            <a:r>
              <a:rPr lang="sk-SK" dirty="0" err="1" smtClean="0"/>
              <a:t>P.:</a:t>
            </a:r>
            <a:r>
              <a:rPr lang="sk-SK" b="1" dirty="0" err="1"/>
              <a:t>Matematika</a:t>
            </a:r>
            <a:r>
              <a:rPr lang="sk-SK" b="1" dirty="0"/>
              <a:t> 6 pre 6. ročník základných škôl a pre 1. ročník gymnázií s osemročným </a:t>
            </a:r>
            <a:r>
              <a:rPr lang="sk-SK" b="1" dirty="0" smtClean="0"/>
              <a:t>štúdiom: </a:t>
            </a:r>
            <a:endParaRPr lang="sk-SK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90800" y="2644704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k-SK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Orbis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Pictus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Istropolitana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2016, s. 160. ISBN </a:t>
            </a:r>
            <a:r>
              <a:rPr lang="sk-SK" dirty="0"/>
              <a:t>9788081204142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04800" y="3114848"/>
            <a:ext cx="999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BERO, P. – BEROVÁ, Z.: Matematika 6 </a:t>
            </a:r>
            <a:r>
              <a:rPr lang="sk-SK" dirty="0" err="1" smtClean="0"/>
              <a:t>Učebica</a:t>
            </a:r>
            <a:r>
              <a:rPr lang="sk-SK" dirty="0" smtClean="0"/>
              <a:t>, </a:t>
            </a:r>
            <a:r>
              <a:rPr lang="sk-SK" dirty="0" err="1" smtClean="0"/>
              <a:t>Liberaterra</a:t>
            </a:r>
            <a:r>
              <a:rPr lang="sk-SK" dirty="0" smtClean="0"/>
              <a:t>, 2016, s. </a:t>
            </a:r>
            <a:r>
              <a:rPr lang="sk-SK" dirty="0"/>
              <a:t>72, EAN 9788089792030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228600" y="3547583"/>
            <a:ext cx="559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hlinkClick r:id="rId2"/>
              </a:rPr>
              <a:t>https://www.youtube.com/watch?v=i-BdH3FMEHU</a:t>
            </a:r>
            <a:endParaRPr lang="sk-SK" b="1" dirty="0"/>
          </a:p>
        </p:txBody>
      </p:sp>
      <p:sp>
        <p:nvSpPr>
          <p:cNvPr id="14" name="Obdĺžnik 13"/>
          <p:cNvSpPr/>
          <p:nvPr/>
        </p:nvSpPr>
        <p:spPr>
          <a:xfrm>
            <a:off x="228600" y="4063893"/>
            <a:ext cx="544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3"/>
              </a:rPr>
              <a:t>https://www.youtube.com/watch?v=fnyzMtNHpFw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147648" y="5386467"/>
            <a:ext cx="5654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Obrazový materiál bol použitý z </a:t>
            </a:r>
            <a:r>
              <a:rPr lang="sk-SK" dirty="0"/>
              <a:t>obrázkových serverov: </a:t>
            </a:r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unsplash.com</a:t>
            </a:r>
            <a:r>
              <a:rPr lang="sk-SK" dirty="0"/>
              <a:t>, </a:t>
            </a:r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pixabay.com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6" name="Obdĺžnik 15"/>
          <p:cNvSpPr/>
          <p:nvPr/>
        </p:nvSpPr>
        <p:spPr>
          <a:xfrm>
            <a:off x="228600" y="4516066"/>
            <a:ext cx="291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www.zborovna.sk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7" name="Obdĺžnik 16"/>
          <p:cNvSpPr/>
          <p:nvPr/>
        </p:nvSpPr>
        <p:spPr>
          <a:xfrm>
            <a:off x="228600" y="4870157"/>
            <a:ext cx="314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7"/>
              </a:rPr>
              <a:t>http://www.akonaskolu.sk</a:t>
            </a:r>
            <a:r>
              <a:rPr lang="sk-SK" dirty="0" smtClean="0">
                <a:hlinkClick r:id="rId7"/>
              </a:rPr>
              <a:t>/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66450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Obsah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>
            <a:noAutofit/>
          </a:bodyPr>
          <a:lstStyle/>
          <a:p>
            <a:r>
              <a:rPr lang="sk-SK" sz="1400" b="1" dirty="0" smtClean="0">
                <a:solidFill>
                  <a:srgbClr val="CC0000"/>
                </a:solidFill>
                <a:hlinkClick r:id="rId2" action="ppaction://hlinksldjump"/>
              </a:rPr>
              <a:t>Úvod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2" action="ppaction://hlinksldjump"/>
              </a:rPr>
              <a:t>Uhly okolo nás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3" action="ppaction://hlinksldjump"/>
              </a:rPr>
              <a:t>Čo je to uhol?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4" action="ppaction://hlinksldjump"/>
              </a:rPr>
              <a:t>Meranie uhlov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5" action="ppaction://hlinksldjump"/>
              </a:rPr>
              <a:t>Stupne a minúty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6" action="ppaction://hlinksldjump"/>
              </a:rPr>
              <a:t>Rozdelenie uhlov  do 180°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7" action="ppaction://hlinksldjump"/>
              </a:rPr>
              <a:t>Uhly nad 180°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8" action="ppaction://hlinksldjump"/>
              </a:rPr>
              <a:t>Susedné uhly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9" action="ppaction://hlinksldjump"/>
              </a:rPr>
              <a:t>Vrcholov é uhly 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>
                <a:solidFill>
                  <a:srgbClr val="CC0000"/>
                </a:solidFill>
                <a:hlinkClick r:id="rId10" action="ppaction://hlinksldjump"/>
              </a:rPr>
              <a:t>Vnútorné uhly v trojuholníku</a:t>
            </a:r>
            <a:endParaRPr lang="sk-SK" sz="1400" b="1" dirty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11" action="ppaction://hlinksldjump"/>
              </a:rPr>
              <a:t>Vonkajšie uhly v trojuholníku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11" action="ppaction://hlinksldjump"/>
              </a:rPr>
              <a:t>Využitie uhlov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12" action="ppaction://hlinksldjump"/>
              </a:rPr>
              <a:t>Zhrnutie I</a:t>
            </a:r>
            <a:endParaRPr lang="sk-SK" sz="1400" b="1" dirty="0" smtClean="0">
              <a:solidFill>
                <a:srgbClr val="CC0000"/>
              </a:solidFill>
              <a:hlinkClick r:id="rId13" action="ppaction://hlinksldjump"/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13" action="ppaction://hlinksldjump"/>
              </a:rPr>
              <a:t>Zhrnutie  II</a:t>
            </a:r>
            <a:endParaRPr lang="sk-SK" sz="1400" b="1" dirty="0" smtClean="0">
              <a:solidFill>
                <a:srgbClr val="CC0000"/>
              </a:solidFill>
            </a:endParaRPr>
          </a:p>
          <a:p>
            <a:r>
              <a:rPr lang="sk-SK" sz="1400" b="1" dirty="0" smtClean="0">
                <a:solidFill>
                  <a:srgbClr val="CC0000"/>
                </a:solidFill>
                <a:hlinkClick r:id="rId14" action="ppaction://hlinksldjump"/>
              </a:rPr>
              <a:t>Literatúra</a:t>
            </a:r>
            <a:endParaRPr lang="sk-SK" sz="1400" b="1" dirty="0">
              <a:solidFill>
                <a:srgbClr val="CC0000"/>
              </a:solidFill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7291" y="2046908"/>
            <a:ext cx="5969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6200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52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Uhly okolo nás</a:t>
            </a:r>
            <a:endParaRPr lang="sk-SK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94745" y="1323452"/>
            <a:ext cx="4185623" cy="576262"/>
          </a:xfrm>
        </p:spPr>
        <p:txBody>
          <a:bodyPr/>
          <a:lstStyle/>
          <a:p>
            <a:r>
              <a:rPr lang="sk-SK" dirty="0" smtClean="0"/>
              <a:t>Štít strechy</a:t>
            </a:r>
            <a:endParaRPr lang="sk-SK" dirty="0"/>
          </a:p>
        </p:txBody>
      </p:sp>
      <p:pic>
        <p:nvPicPr>
          <p:cNvPr id="8" name="Zástupný symbol obsah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745" y="1899714"/>
            <a:ext cx="3736784" cy="2486660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7593044" y="608042"/>
            <a:ext cx="4185618" cy="576262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Cesty v križovatke sa pretínajú pod nejakým uhlom</a:t>
            </a:r>
            <a:endParaRPr lang="sk-SK" dirty="0"/>
          </a:p>
        </p:txBody>
      </p:sp>
      <p:pic>
        <p:nvPicPr>
          <p:cNvPr id="7" name="Picture 8" descr="Štít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9163" y="4687582"/>
            <a:ext cx="3741612" cy="2081848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3786" y="1478223"/>
            <a:ext cx="5192187" cy="2920605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436836" y="5253156"/>
            <a:ext cx="390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Kopce stúpajú pod rôznym uhlom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xmlns="" val="314379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9306" y="340364"/>
            <a:ext cx="3854528" cy="1278466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accent1">
                    <a:lumMod val="50000"/>
                  </a:schemeClr>
                </a:solidFill>
              </a:rPr>
              <a:t>Čo je to uhol?</a:t>
            </a:r>
            <a:endParaRPr lang="sk-S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0891" y="1814749"/>
            <a:ext cx="6498205" cy="3513639"/>
          </a:xfrm>
        </p:spPr>
        <p:txBody>
          <a:bodyPr>
            <a:normAutofit/>
          </a:bodyPr>
          <a:lstStyle/>
          <a:p>
            <a:r>
              <a:rPr lang="sk-SK" sz="2800" b="1" i="1" dirty="0">
                <a:solidFill>
                  <a:srgbClr val="FF0000"/>
                </a:solidFill>
              </a:rPr>
              <a:t>Uhol </a:t>
            </a:r>
            <a:r>
              <a:rPr lang="sk-SK" sz="2800" b="1" i="1" dirty="0"/>
              <a:t>je časť roviny </a:t>
            </a:r>
            <a:endParaRPr lang="sk-SK" sz="2800" b="1" i="1" dirty="0" smtClean="0"/>
          </a:p>
          <a:p>
            <a:r>
              <a:rPr lang="sk-SK" sz="2800" b="1" i="1" dirty="0" smtClean="0"/>
              <a:t>ohraničená </a:t>
            </a:r>
            <a:r>
              <a:rPr lang="sk-SK" sz="2800" b="1" i="1" dirty="0">
                <a:solidFill>
                  <a:srgbClr val="FF0000"/>
                </a:solidFill>
              </a:rPr>
              <a:t>dvoma polpriamkami so spoločným vrcholom</a:t>
            </a:r>
            <a:r>
              <a:rPr lang="sk-SK" sz="2800" b="1" i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sk-SK" sz="2800" b="1" i="1" dirty="0" smtClean="0"/>
              <a:t> </a:t>
            </a:r>
            <a:r>
              <a:rPr lang="sk-SK" sz="2800" b="1" i="1" dirty="0">
                <a:solidFill>
                  <a:srgbClr val="FF0000"/>
                </a:solidFill>
              </a:rPr>
              <a:t>Uhol </a:t>
            </a:r>
            <a:r>
              <a:rPr lang="sk-SK" sz="2800" b="1" i="1" dirty="0"/>
              <a:t>musí mať </a:t>
            </a:r>
            <a:r>
              <a:rPr lang="sk-SK" sz="2800" b="1" i="1" dirty="0">
                <a:solidFill>
                  <a:srgbClr val="FF0000"/>
                </a:solidFill>
              </a:rPr>
              <a:t>dve ramená </a:t>
            </a:r>
            <a:r>
              <a:rPr lang="sk-SK" sz="2800" b="1" i="1" dirty="0"/>
              <a:t>a</a:t>
            </a:r>
            <a:r>
              <a:rPr lang="sk-SK" sz="2800" b="1" i="1" dirty="0">
                <a:solidFill>
                  <a:srgbClr val="FF0000"/>
                </a:solidFill>
              </a:rPr>
              <a:t> jeden vrchol.</a:t>
            </a:r>
          </a:p>
        </p:txBody>
      </p:sp>
      <p:sp>
        <p:nvSpPr>
          <p:cNvPr id="15" name="Oblouk 14"/>
          <p:cNvSpPr/>
          <p:nvPr/>
        </p:nvSpPr>
        <p:spPr>
          <a:xfrm rot="600839">
            <a:off x="7265417" y="2585118"/>
            <a:ext cx="1789609" cy="3260035"/>
          </a:xfrm>
          <a:prstGeom prst="arc">
            <a:avLst>
              <a:gd name="adj1" fmla="val 16148697"/>
              <a:gd name="adj2" fmla="val 211178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4" name="Skupina 23"/>
          <p:cNvGrpSpPr/>
          <p:nvPr/>
        </p:nvGrpSpPr>
        <p:grpSpPr>
          <a:xfrm>
            <a:off x="6612834" y="980661"/>
            <a:ext cx="4591879" cy="4073315"/>
            <a:chOff x="6612834" y="980661"/>
            <a:chExt cx="4591879" cy="4073315"/>
          </a:xfrm>
        </p:grpSpPr>
        <p:cxnSp>
          <p:nvCxnSpPr>
            <p:cNvPr id="11" name="Přímá spojovací čára 10"/>
            <p:cNvCxnSpPr/>
            <p:nvPr/>
          </p:nvCxnSpPr>
          <p:spPr>
            <a:xfrm flipV="1">
              <a:off x="6692348" y="980661"/>
              <a:ext cx="3140765" cy="3544956"/>
            </a:xfrm>
            <a:prstGeom prst="line">
              <a:avLst/>
            </a:prstGeom>
            <a:ln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ovací čára 11"/>
            <p:cNvCxnSpPr/>
            <p:nvPr/>
          </p:nvCxnSpPr>
          <p:spPr>
            <a:xfrm>
              <a:off x="6612834" y="3829878"/>
              <a:ext cx="4591879" cy="828261"/>
            </a:xfrm>
            <a:prstGeom prst="line">
              <a:avLst/>
            </a:prstGeom>
            <a:ln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ovací čára 16"/>
            <p:cNvCxnSpPr/>
            <p:nvPr/>
          </p:nvCxnSpPr>
          <p:spPr>
            <a:xfrm>
              <a:off x="9071113" y="1755913"/>
              <a:ext cx="172278" cy="13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ovací čára 18"/>
            <p:cNvCxnSpPr/>
            <p:nvPr/>
          </p:nvCxnSpPr>
          <p:spPr>
            <a:xfrm flipH="1">
              <a:off x="10144539" y="4320209"/>
              <a:ext cx="33131" cy="265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ovéPole 19"/>
            <p:cNvSpPr txBox="1"/>
            <p:nvPr/>
          </p:nvSpPr>
          <p:spPr>
            <a:xfrm>
              <a:off x="8726557" y="1378226"/>
              <a:ext cx="377686" cy="37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A</a:t>
              </a:r>
              <a:endParaRPr lang="sk-SK" dirty="0"/>
            </a:p>
          </p:txBody>
        </p:sp>
        <p:sp>
          <p:nvSpPr>
            <p:cNvPr id="21" name="TextovéPole 20"/>
            <p:cNvSpPr txBox="1"/>
            <p:nvPr/>
          </p:nvSpPr>
          <p:spPr>
            <a:xfrm>
              <a:off x="9939130" y="4684644"/>
              <a:ext cx="36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B</a:t>
              </a:r>
              <a:endParaRPr lang="sk-SK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7136295" y="3982278"/>
              <a:ext cx="36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V</a:t>
              </a:r>
              <a:endParaRPr lang="sk-SK" dirty="0"/>
            </a:p>
          </p:txBody>
        </p:sp>
        <p:sp>
          <p:nvSpPr>
            <p:cNvPr id="23" name="TextovéPole 22"/>
            <p:cNvSpPr txBox="1"/>
            <p:nvPr/>
          </p:nvSpPr>
          <p:spPr>
            <a:xfrm>
              <a:off x="7752520" y="3452192"/>
              <a:ext cx="364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ß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225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137587"/>
            <a:ext cx="3854528" cy="72601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accent1">
                    <a:lumMod val="50000"/>
                  </a:schemeClr>
                </a:solidFill>
              </a:rPr>
              <a:t>Meranie uhlov</a:t>
            </a:r>
            <a:endParaRPr lang="sk-S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2379" y="574909"/>
            <a:ext cx="4381500" cy="4000500"/>
          </a:xfrm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15" y="879613"/>
            <a:ext cx="6399327" cy="56642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400" b="1" dirty="0" smtClean="0"/>
              <a:t>používame uhlomer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400" b="1" dirty="0" smtClean="0"/>
              <a:t>má </a:t>
            </a:r>
            <a:r>
              <a:rPr lang="sk-SK" sz="2400" b="1" dirty="0"/>
              <a:t>tvar polkruhu </a:t>
            </a:r>
            <a:r>
              <a:rPr lang="sk-SK" sz="2400" b="1" dirty="0" smtClean="0"/>
              <a:t>a sú </a:t>
            </a:r>
            <a:r>
              <a:rPr lang="sk-SK" sz="2400" b="1" dirty="0"/>
              <a:t>na ňom vyznačené stupne</a:t>
            </a:r>
            <a:r>
              <a:rPr lang="sk-SK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400" b="1" dirty="0" smtClean="0"/>
              <a:t>na uhlomere sú </a:t>
            </a:r>
            <a:r>
              <a:rPr lang="sk-SK" sz="2400" b="1" dirty="0"/>
              <a:t>dve stupnice, aby sme mohli merať uhly </a:t>
            </a:r>
            <a:r>
              <a:rPr lang="sk-SK" sz="2400" b="1" dirty="0" smtClean="0"/>
              <a:t>z oboch strán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400" b="1" dirty="0" smtClean="0"/>
              <a:t>stred </a:t>
            </a:r>
            <a:r>
              <a:rPr lang="sk-SK" sz="2400" b="1" dirty="0"/>
              <a:t>uhlomera priložíme na vrchol uhla tak, </a:t>
            </a:r>
            <a:r>
              <a:rPr lang="sk-SK" sz="2400" b="1" dirty="0" smtClean="0"/>
              <a:t>aby </a:t>
            </a:r>
            <a:r>
              <a:rPr lang="sk-SK" sz="2400" b="1" dirty="0"/>
              <a:t>sa rameno uhla krylo so začiatkom číselnej stupnice</a:t>
            </a:r>
            <a:r>
              <a:rPr lang="sk-SK" sz="2400" b="1" dirty="0" smtClean="0"/>
              <a:t>, </a:t>
            </a:r>
            <a:r>
              <a:rPr lang="sk-SK" sz="2400" b="1" dirty="0"/>
              <a:t>ktorá sa začína číslom 0 pri danom </a:t>
            </a:r>
            <a:r>
              <a:rPr lang="sk-SK" sz="2400" b="1" dirty="0" smtClean="0"/>
              <a:t>ramene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400" b="1" dirty="0"/>
              <a:t>d</a:t>
            </a:r>
            <a:r>
              <a:rPr lang="sk-SK" sz="2400" b="1" dirty="0" smtClean="0"/>
              <a:t>ruhé </a:t>
            </a:r>
            <a:r>
              <a:rPr lang="sk-SK" sz="2400" b="1" dirty="0"/>
              <a:t>rameno určuje číselnú hodnotu veľkosti uhla.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056120" y="4783373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Video návod na meranie uhlov nájdete </a:t>
            </a:r>
            <a:r>
              <a:rPr lang="sk-SK" dirty="0" smtClean="0">
                <a:hlinkClick r:id="rId3"/>
              </a:rPr>
              <a:t>tu.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69002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3494" y="203204"/>
            <a:ext cx="3854528" cy="589276"/>
          </a:xfrm>
        </p:spPr>
        <p:txBody>
          <a:bodyPr>
            <a:noAutofit/>
          </a:bodyPr>
          <a:lstStyle/>
          <a:p>
            <a:r>
              <a:rPr lang="sk-SK" sz="3600" dirty="0" smtClean="0">
                <a:solidFill>
                  <a:schemeClr val="accent1">
                    <a:lumMod val="50000"/>
                  </a:schemeClr>
                </a:solidFill>
              </a:rPr>
              <a:t>Stupne a minúty</a:t>
            </a:r>
            <a:endParaRPr lang="sk-SK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94" t="6686" r="22166" b="5763"/>
          <a:stretch/>
        </p:blipFill>
        <p:spPr>
          <a:xfrm>
            <a:off x="7500731" y="1188796"/>
            <a:ext cx="4127501" cy="4013201"/>
          </a:xfrm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33493" y="963509"/>
            <a:ext cx="6212471" cy="5391571"/>
          </a:xfrm>
        </p:spPr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2400" dirty="0"/>
              <a:t>základná jednotka </a:t>
            </a:r>
            <a:r>
              <a:rPr lang="sk-SK" sz="2400" dirty="0" smtClean="0"/>
              <a:t>je </a:t>
            </a:r>
            <a:r>
              <a:rPr lang="sk-SK" sz="2400" b="1" dirty="0"/>
              <a:t>stupeň (značka °)</a:t>
            </a:r>
            <a:r>
              <a:rPr lang="sk-SK" sz="2400" dirty="0"/>
              <a:t>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2400" dirty="0" smtClean="0"/>
              <a:t>menšie </a:t>
            </a:r>
            <a:r>
              <a:rPr lang="sk-SK" sz="2400" dirty="0"/>
              <a:t>jednotky sú </a:t>
            </a:r>
            <a:r>
              <a:rPr lang="sk-SK" sz="2400" b="1" dirty="0"/>
              <a:t>minúta (značka ´)</a:t>
            </a:r>
            <a:r>
              <a:rPr lang="sk-SK" sz="2400" dirty="0"/>
              <a:t> a </a:t>
            </a:r>
            <a:r>
              <a:rPr lang="sk-SK" sz="2400" b="1" dirty="0"/>
              <a:t>sekunda (značka </a:t>
            </a:r>
            <a:r>
              <a:rPr lang="sk-SK" sz="2400" b="1" dirty="0" smtClean="0"/>
              <a:t>´´).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sk-SK" sz="2400" b="1" dirty="0" smtClean="0"/>
              <a:t>platí: </a:t>
            </a:r>
            <a:r>
              <a:rPr lang="sk-SK" sz="2400" dirty="0"/>
              <a:t> </a:t>
            </a:r>
          </a:p>
          <a:p>
            <a:pPr marL="342900" indent="-342900"/>
            <a:r>
              <a:rPr lang="sk-SK" sz="2400" b="1" dirty="0" smtClean="0"/>
              <a:t>                1</a:t>
            </a:r>
            <a:r>
              <a:rPr lang="sk-SK" sz="2400" b="1" dirty="0"/>
              <a:t>° = 60´</a:t>
            </a:r>
            <a:endParaRPr lang="sk-SK" sz="2400" dirty="0"/>
          </a:p>
          <a:p>
            <a:pPr marL="342900" indent="-342900"/>
            <a:r>
              <a:rPr lang="sk-SK" sz="2400" b="1" dirty="0" smtClean="0"/>
              <a:t>                1</a:t>
            </a:r>
            <a:r>
              <a:rPr lang="sk-SK" sz="2400" b="1" dirty="0"/>
              <a:t>´ = 60´´</a:t>
            </a:r>
            <a:endParaRPr lang="sk-SK" sz="2400" dirty="0"/>
          </a:p>
          <a:p>
            <a:pPr marL="342900" indent="-342900"/>
            <a:r>
              <a:rPr lang="sk-SK" sz="2400" b="1" dirty="0" smtClean="0"/>
              <a:t>                1</a:t>
            </a:r>
            <a:r>
              <a:rPr lang="sk-SK" sz="2400" b="1" dirty="0"/>
              <a:t>° = 3600</a:t>
            </a:r>
            <a:r>
              <a:rPr lang="sk-SK" sz="2400" b="1" dirty="0" smtClean="0"/>
              <a:t>´´</a:t>
            </a:r>
          </a:p>
          <a:p>
            <a:pPr marL="685800" indent="-685800"/>
            <a:r>
              <a:rPr lang="sk-SK" sz="2400" b="1" dirty="0" smtClean="0"/>
              <a:t>Napríklad:  </a:t>
            </a:r>
            <a:r>
              <a:rPr lang="sk-SK" sz="2400" b="1" dirty="0"/>
              <a:t>2°= </a:t>
            </a:r>
            <a:r>
              <a:rPr lang="sk-SK" sz="2400" b="1" dirty="0" smtClean="0"/>
              <a:t>?´</a:t>
            </a:r>
          </a:p>
          <a:p>
            <a:pPr marL="342900" indent="-342900"/>
            <a:r>
              <a:rPr lang="sk-SK" sz="2400" b="1" dirty="0" smtClean="0"/>
              <a:t> </a:t>
            </a:r>
            <a:r>
              <a:rPr lang="sk-SK" sz="2400" dirty="0" smtClean="0"/>
              <a:t> </a:t>
            </a:r>
            <a:r>
              <a:rPr lang="sk-SK" sz="2400" dirty="0"/>
              <a:t>1° = 60 ´ </a:t>
            </a:r>
            <a:r>
              <a:rPr lang="sk-SK" sz="2400" dirty="0" smtClean="0"/>
              <a:t>potom </a:t>
            </a:r>
          </a:p>
          <a:p>
            <a:pPr marL="342900" indent="-342900"/>
            <a:r>
              <a:rPr lang="sk-SK" sz="2400" dirty="0" smtClean="0"/>
              <a:t>  </a:t>
            </a:r>
            <a:r>
              <a:rPr lang="sk-SK" sz="2400" b="1" dirty="0" smtClean="0"/>
              <a:t>2</a:t>
            </a:r>
            <a:r>
              <a:rPr lang="sk-SK" sz="2400" b="1" dirty="0"/>
              <a:t>°. 60´ = </a:t>
            </a:r>
            <a:r>
              <a:rPr lang="sk-SK" sz="2400" b="1" u="sng" dirty="0"/>
              <a:t>120 ´</a:t>
            </a:r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xmlns="" val="35702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3034" y="88900"/>
            <a:ext cx="8596668" cy="7112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Rozdelenie uhlov do 180</a:t>
            </a:r>
            <a:r>
              <a:rPr lang="sk-SK" dirty="0" smtClean="0"/>
              <a:t>°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32897" y="741076"/>
            <a:ext cx="4185623" cy="627380"/>
          </a:xfrm>
        </p:spPr>
        <p:txBody>
          <a:bodyPr>
            <a:normAutofit fontScale="25000" lnSpcReduction="20000"/>
          </a:bodyPr>
          <a:lstStyle/>
          <a:p>
            <a:pPr marL="609600" indent="-609600">
              <a:lnSpc>
                <a:spcPct val="90000"/>
              </a:lnSpc>
            </a:pPr>
            <a:r>
              <a:rPr lang="sk-SK" dirty="0"/>
              <a:t>	</a:t>
            </a:r>
          </a:p>
          <a:p>
            <a:pPr marL="609600" indent="-609600">
              <a:lnSpc>
                <a:spcPct val="90000"/>
              </a:lnSpc>
            </a:pPr>
            <a:endParaRPr lang="sk-SK" dirty="0"/>
          </a:p>
          <a:p>
            <a:pPr marL="609600" indent="-609600">
              <a:lnSpc>
                <a:spcPct val="90000"/>
              </a:lnSpc>
            </a:pPr>
            <a:r>
              <a:rPr lang="sk-SK" dirty="0" smtClean="0">
                <a:solidFill>
                  <a:srgbClr val="FFFF00"/>
                </a:solidFill>
              </a:rPr>
              <a:t>:</a:t>
            </a:r>
            <a:r>
              <a:rPr lang="sk-SK" dirty="0"/>
              <a:t>		</a:t>
            </a:r>
          </a:p>
          <a:p>
            <a:pPr marL="609600" indent="-609600">
              <a:lnSpc>
                <a:spcPct val="90000"/>
              </a:lnSpc>
            </a:pPr>
            <a:endParaRPr lang="sk-SK" dirty="0"/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 smtClean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sk-SK" dirty="0">
              <a:solidFill>
                <a:srgbClr val="002060"/>
              </a:solidFill>
            </a:endParaRPr>
          </a:p>
          <a:p>
            <a:pPr marL="609600" indent="-609600">
              <a:lnSpc>
                <a:spcPct val="90000"/>
              </a:lnSpc>
            </a:pPr>
            <a:r>
              <a:rPr lang="sk-SK" sz="11200" dirty="0" smtClean="0">
                <a:solidFill>
                  <a:srgbClr val="002060"/>
                </a:solidFill>
              </a:rPr>
              <a:t>Ostrý </a:t>
            </a:r>
            <a:r>
              <a:rPr lang="sk-SK" sz="11200" dirty="0">
                <a:solidFill>
                  <a:srgbClr val="002060"/>
                </a:solidFill>
              </a:rPr>
              <a:t>uhol: </a:t>
            </a:r>
            <a:r>
              <a:rPr lang="sk-SK" sz="11200" dirty="0" smtClean="0"/>
              <a:t>0°</a:t>
            </a:r>
            <a:r>
              <a:rPr lang="en-US" sz="11200" dirty="0" smtClean="0">
                <a:cs typeface="Arial" panose="020B0604020202020204" pitchFamily="34" charset="0"/>
              </a:rPr>
              <a:t>&lt;</a:t>
            </a:r>
            <a:r>
              <a:rPr lang="sk-SK" sz="11200" dirty="0" smtClean="0">
                <a:cs typeface="Arial" panose="020B0604020202020204" pitchFamily="34" charset="0"/>
              </a:rPr>
              <a:t> </a:t>
            </a:r>
            <a:r>
              <a:rPr lang="el-GR" sz="11200" dirty="0" smtClean="0">
                <a:cs typeface="Arial" panose="020B0604020202020204" pitchFamily="34" charset="0"/>
              </a:rPr>
              <a:t>α</a:t>
            </a:r>
            <a:r>
              <a:rPr lang="sk-SK" sz="11200" dirty="0" smtClean="0">
                <a:cs typeface="Arial" panose="020B0604020202020204" pitchFamily="34" charset="0"/>
              </a:rPr>
              <a:t> </a:t>
            </a:r>
            <a:r>
              <a:rPr lang="en-US" sz="11200" dirty="0" smtClean="0">
                <a:cs typeface="Arial" panose="020B0604020202020204" pitchFamily="34" charset="0"/>
              </a:rPr>
              <a:t>&lt;</a:t>
            </a:r>
            <a:r>
              <a:rPr lang="sk-SK" sz="11200" dirty="0" smtClean="0">
                <a:cs typeface="Arial" panose="020B0604020202020204" pitchFamily="34" charset="0"/>
              </a:rPr>
              <a:t> 90°</a:t>
            </a:r>
            <a:endParaRPr lang="sk-SK" sz="11200" dirty="0">
              <a:solidFill>
                <a:srgbClr val="002060"/>
              </a:solidFill>
            </a:endParaRPr>
          </a:p>
        </p:txBody>
      </p:sp>
      <p:pic>
        <p:nvPicPr>
          <p:cNvPr id="8" name="Zástupný symbol obsah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8039" y="1663083"/>
            <a:ext cx="3891804" cy="2924750"/>
          </a:xfrm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943147" y="668684"/>
            <a:ext cx="4512817" cy="746155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k-SK" dirty="0" smtClean="0">
                <a:solidFill>
                  <a:srgbClr val="002060"/>
                </a:solidFill>
              </a:rPr>
              <a:t>Tupý uhol: </a:t>
            </a:r>
            <a:r>
              <a:rPr lang="sk-SK" dirty="0"/>
              <a:t>90° </a:t>
            </a:r>
            <a:r>
              <a:rPr lang="en-US" dirty="0">
                <a:cs typeface="Arial" panose="020B0604020202020204" pitchFamily="34" charset="0"/>
              </a:rPr>
              <a:t>&lt;</a:t>
            </a:r>
            <a:r>
              <a:rPr lang="sk-SK" dirty="0">
                <a:cs typeface="Arial" panose="020B0604020202020204" pitchFamily="34" charset="0"/>
              </a:rPr>
              <a:t> </a:t>
            </a:r>
            <a:r>
              <a:rPr lang="el-GR" dirty="0">
                <a:cs typeface="Arial" panose="020B0604020202020204" pitchFamily="34" charset="0"/>
              </a:rPr>
              <a:t>α</a:t>
            </a:r>
            <a:r>
              <a:rPr lang="sk-SK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&lt;</a:t>
            </a:r>
            <a:r>
              <a:rPr lang="sk-SK" dirty="0">
                <a:cs typeface="Arial" panose="020B0604020202020204" pitchFamily="34" charset="0"/>
              </a:rPr>
              <a:t> </a:t>
            </a:r>
            <a:r>
              <a:rPr lang="sk-SK" dirty="0" smtClean="0">
                <a:cs typeface="Arial" panose="020B0604020202020204" pitchFamily="34" charset="0"/>
              </a:rPr>
              <a:t>180°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2897" y="1477551"/>
            <a:ext cx="4618505" cy="2445091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676215" y="3965273"/>
            <a:ext cx="158004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sk-SK" sz="2400" b="1" dirty="0">
                <a:solidFill>
                  <a:srgbClr val="002060"/>
                </a:solidFill>
              </a:rPr>
              <a:t>Pravý</a:t>
            </a:r>
            <a:r>
              <a:rPr lang="sk-SK" b="1" dirty="0">
                <a:solidFill>
                  <a:srgbClr val="002060"/>
                </a:solidFill>
              </a:rPr>
              <a:t> </a:t>
            </a:r>
            <a:r>
              <a:rPr lang="sk-SK" sz="2400" b="1" dirty="0">
                <a:solidFill>
                  <a:srgbClr val="002060"/>
                </a:solidFill>
              </a:rPr>
              <a:t>uhol</a:t>
            </a:r>
            <a:r>
              <a:rPr lang="sk-SK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0" name="Obdĺžnik 9"/>
          <p:cNvSpPr/>
          <p:nvPr/>
        </p:nvSpPr>
        <p:spPr>
          <a:xfrm>
            <a:off x="2455016" y="4006823"/>
            <a:ext cx="109196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el-GR" sz="2400" b="1" dirty="0">
                <a:cs typeface="Arial" panose="020B0604020202020204" pitchFamily="34" charset="0"/>
              </a:rPr>
              <a:t>α</a:t>
            </a:r>
            <a:r>
              <a:rPr lang="sk-SK" sz="2400" b="1" dirty="0">
                <a:cs typeface="Arial" panose="020B0604020202020204" pitchFamily="34" charset="0"/>
              </a:rPr>
              <a:t> = 90°</a:t>
            </a:r>
            <a:endParaRPr lang="en-US" sz="2400" b="1" dirty="0">
              <a:cs typeface="Arial" panose="020B0604020202020204" pitchFamily="34" charset="0"/>
            </a:endParaRPr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1291" y="4505739"/>
            <a:ext cx="1968899" cy="21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3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Uhly nad 180°</a:t>
            </a:r>
            <a:endParaRPr lang="sk-SK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6429" y="1986485"/>
            <a:ext cx="2561922" cy="2041033"/>
          </a:xfrm>
        </p:spPr>
      </p:pic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664" y="2058526"/>
            <a:ext cx="2915761" cy="2041033"/>
          </a:xfr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324"/>
          <a:stretch/>
        </p:blipFill>
        <p:spPr>
          <a:xfrm>
            <a:off x="7936707" y="2135550"/>
            <a:ext cx="3625813" cy="1967654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677334" y="4518474"/>
            <a:ext cx="119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Priamy</a:t>
            </a:r>
            <a:r>
              <a:rPr lang="sk-SK" b="1" dirty="0"/>
              <a:t>: </a:t>
            </a:r>
          </a:p>
        </p:txBody>
      </p:sp>
      <p:sp>
        <p:nvSpPr>
          <p:cNvPr id="4" name="Obdĺžnik 3"/>
          <p:cNvSpPr/>
          <p:nvPr/>
        </p:nvSpPr>
        <p:spPr>
          <a:xfrm>
            <a:off x="3482097" y="4428065"/>
            <a:ext cx="2665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</a:rPr>
              <a:t>Nekonvexný</a:t>
            </a:r>
            <a:r>
              <a:rPr lang="sk-SK" b="1" dirty="0"/>
              <a:t> </a:t>
            </a:r>
            <a:r>
              <a:rPr lang="sk-SK" b="1" dirty="0" smtClean="0"/>
              <a:t>- vypuklý</a:t>
            </a:r>
            <a:endParaRPr lang="sk-SK" b="1" dirty="0"/>
          </a:p>
        </p:txBody>
      </p:sp>
      <p:sp>
        <p:nvSpPr>
          <p:cNvPr id="9" name="Obdĺžnik 8"/>
          <p:cNvSpPr/>
          <p:nvPr/>
        </p:nvSpPr>
        <p:spPr>
          <a:xfrm>
            <a:off x="7813279" y="4518474"/>
            <a:ext cx="793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Plný</a:t>
            </a:r>
            <a:r>
              <a:rPr lang="sk-SK" b="1" dirty="0"/>
              <a:t>:</a:t>
            </a:r>
          </a:p>
        </p:txBody>
      </p:sp>
      <p:sp>
        <p:nvSpPr>
          <p:cNvPr id="10" name="Obdĺžnik 9"/>
          <p:cNvSpPr/>
          <p:nvPr/>
        </p:nvSpPr>
        <p:spPr>
          <a:xfrm>
            <a:off x="575734" y="5075888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δ</a:t>
            </a:r>
            <a:r>
              <a:rPr lang="sk-SK" sz="2400" dirty="0"/>
              <a:t> = 180° 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3482097" y="5075888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180</a:t>
            </a:r>
            <a:r>
              <a:rPr lang="sk-SK" sz="2400" dirty="0"/>
              <a:t>°</a:t>
            </a:r>
            <a:r>
              <a:rPr lang="en-US" sz="2400" dirty="0"/>
              <a:t>&lt;</a:t>
            </a:r>
            <a:r>
              <a:rPr lang="sk-SK" sz="2400" dirty="0"/>
              <a:t> </a:t>
            </a:r>
            <a:r>
              <a:rPr lang="el-GR" sz="2400" dirty="0"/>
              <a:t>δ</a:t>
            </a:r>
            <a:r>
              <a:rPr lang="sk-SK" sz="2400" dirty="0"/>
              <a:t> </a:t>
            </a:r>
            <a:r>
              <a:rPr lang="en-US" sz="2400" dirty="0"/>
              <a:t>&lt;360</a:t>
            </a:r>
            <a:r>
              <a:rPr lang="sk-SK" sz="2400" dirty="0"/>
              <a:t>° 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7532753" y="5075888"/>
            <a:ext cx="126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α</a:t>
            </a:r>
            <a:r>
              <a:rPr lang="sk-SK" sz="2400" dirty="0"/>
              <a:t> =360°</a:t>
            </a:r>
          </a:p>
        </p:txBody>
      </p:sp>
    </p:spTree>
    <p:extLst>
      <p:ext uri="{BB962C8B-B14F-4D97-AF65-F5344CB8AC3E}">
        <p14:creationId xmlns:p14="http://schemas.microsoft.com/office/powerpoint/2010/main" xmlns="" val="25703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597695"/>
            <a:ext cx="8596668" cy="1320800"/>
          </a:xfrm>
        </p:spPr>
        <p:txBody>
          <a:bodyPr/>
          <a:lstStyle/>
          <a:p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Vrcholové  uhly</a:t>
            </a:r>
            <a:endParaRPr lang="sk-SK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09034" y="1821528"/>
            <a:ext cx="4184035" cy="3880772"/>
          </a:xfrm>
        </p:spPr>
        <p:txBody>
          <a:bodyPr/>
          <a:lstStyle/>
          <a:p>
            <a:pPr>
              <a:buFontTx/>
              <a:buNone/>
            </a:pPr>
            <a:r>
              <a:rPr lang="sk-SK" dirty="0">
                <a:solidFill>
                  <a:schemeClr val="tx1"/>
                </a:solidFill>
              </a:rPr>
              <a:t>Vrcholové uhly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</a:rPr>
              <a:t>majú </a:t>
            </a:r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spoločný vrchol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</a:rPr>
              <a:t>ich </a:t>
            </a:r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ramená ležia na dvoch priamkach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</a:rPr>
              <a:t>majú </a:t>
            </a:r>
            <a:r>
              <a:rPr lang="sk-SK" u="sng" dirty="0">
                <a:solidFill>
                  <a:schemeClr val="accent1">
                    <a:lumMod val="50000"/>
                  </a:schemeClr>
                </a:solidFill>
              </a:rPr>
              <a:t>rovnakú </a:t>
            </a:r>
            <a:r>
              <a:rPr lang="sk-SK" u="sng" dirty="0" smtClean="0">
                <a:solidFill>
                  <a:schemeClr val="accent1">
                    <a:lumMod val="50000"/>
                  </a:schemeClr>
                </a:solidFill>
              </a:rPr>
              <a:t>veľkosť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l-GR" sz="2800" dirty="0" smtClean="0">
                <a:solidFill>
                  <a:srgbClr val="CC0000"/>
                </a:solidFill>
              </a:rPr>
              <a:t>α</a:t>
            </a:r>
            <a:r>
              <a:rPr lang="sk-SK" sz="2800" dirty="0" smtClean="0">
                <a:solidFill>
                  <a:srgbClr val="CC0000"/>
                </a:solidFill>
              </a:rPr>
              <a:t> = </a:t>
            </a:r>
            <a:r>
              <a:rPr lang="el-GR" sz="2800" dirty="0" smtClean="0">
                <a:solidFill>
                  <a:srgbClr val="CC0000"/>
                </a:solidFill>
              </a:rPr>
              <a:t>β</a:t>
            </a:r>
            <a:r>
              <a:rPr lang="sk-SK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dirty="0"/>
          </a:p>
        </p:txBody>
      </p:sp>
      <p:cxnSp>
        <p:nvCxnSpPr>
          <p:cNvPr id="8" name="Rovná spojnica 7"/>
          <p:cNvCxnSpPr/>
          <p:nvPr/>
        </p:nvCxnSpPr>
        <p:spPr>
          <a:xfrm flipV="1">
            <a:off x="4883054" y="1262554"/>
            <a:ext cx="4160520" cy="249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4493069" y="1918495"/>
            <a:ext cx="4940491" cy="1449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ĺžnik 10"/>
          <p:cNvSpPr/>
          <p:nvPr/>
        </p:nvSpPr>
        <p:spPr>
          <a:xfrm>
            <a:off x="6806058" y="2869963"/>
            <a:ext cx="493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rgbClr val="CC0000"/>
                </a:solidFill>
              </a:rPr>
              <a:t>β</a:t>
            </a:r>
            <a:endParaRPr lang="sk-SK" sz="2800" dirty="0">
              <a:solidFill>
                <a:srgbClr val="CC0000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609736" y="1933735"/>
            <a:ext cx="607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>
                <a:solidFill>
                  <a:srgbClr val="CC0000"/>
                </a:solidFill>
              </a:rPr>
              <a:t> </a:t>
            </a:r>
            <a:r>
              <a:rPr lang="el-GR" sz="2800" dirty="0">
                <a:solidFill>
                  <a:srgbClr val="CC0000"/>
                </a:solidFill>
              </a:rPr>
              <a:t>α</a:t>
            </a:r>
            <a:r>
              <a:rPr lang="sk-SK" sz="2800" dirty="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13" name="Tlačidlo akcie: Domov 12">
            <a:hlinkClick r:id="rId2" action="ppaction://hlinksldjump" highlightClick="1"/>
          </p:cNvPr>
          <p:cNvSpPr/>
          <p:nvPr/>
        </p:nvSpPr>
        <p:spPr>
          <a:xfrm>
            <a:off x="11310730" y="6062870"/>
            <a:ext cx="363110" cy="4750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Tlačidlo akcie: Dopredu alebo Ďalej 13">
            <a:hlinkClick r:id="" action="ppaction://hlinkshowjump?jump=nextslide" highlightClick="1"/>
          </p:cNvPr>
          <p:cNvSpPr/>
          <p:nvPr/>
        </p:nvSpPr>
        <p:spPr>
          <a:xfrm>
            <a:off x="6036365" y="6321286"/>
            <a:ext cx="438387" cy="378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Tlačidlo akcie: Späť alebo Predchádzajúci 14">
            <a:hlinkClick r:id="" action="ppaction://hlinkshowjump?jump=previousslide" highlightClick="1"/>
          </p:cNvPr>
          <p:cNvSpPr/>
          <p:nvPr/>
        </p:nvSpPr>
        <p:spPr>
          <a:xfrm>
            <a:off x="5015948" y="6288157"/>
            <a:ext cx="387805" cy="41299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74218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602</Words>
  <Application>Microsoft Office PowerPoint</Application>
  <PresentationFormat>Vlastní</PresentationFormat>
  <Paragraphs>152</Paragraphs>
  <Slides>17</Slides>
  <Notes>0</Notes>
  <HiddenSlides>9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Motiv sady Office</vt:lpstr>
      <vt:lpstr>  Uhly </vt:lpstr>
      <vt:lpstr>Obsah</vt:lpstr>
      <vt:lpstr>Uhly okolo nás</vt:lpstr>
      <vt:lpstr>Čo je to uhol?</vt:lpstr>
      <vt:lpstr>Meranie uhlov</vt:lpstr>
      <vt:lpstr>Stupne a minúty</vt:lpstr>
      <vt:lpstr>Rozdelenie uhlov do 180°</vt:lpstr>
      <vt:lpstr>Uhly nad 180°</vt:lpstr>
      <vt:lpstr>Vrcholové  uhly</vt:lpstr>
      <vt:lpstr>Susedné uhly     </vt:lpstr>
      <vt:lpstr>Vnútorné uhly v trojuholníku</vt:lpstr>
      <vt:lpstr>Vonkajšie uhly trojuholníka</vt:lpstr>
      <vt:lpstr>Využitie uhlov</vt:lpstr>
      <vt:lpstr>Zhrnutie:</vt:lpstr>
      <vt:lpstr>Snímek 15</vt:lpstr>
      <vt:lpstr>Snímek 16</vt:lpstr>
      <vt:lpstr>Snímek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Moderné prezentačné nástroje v edukácii Uhly</dc:title>
  <dc:creator>Xénia Píšová</dc:creator>
  <cp:lastModifiedBy>Slovenkai</cp:lastModifiedBy>
  <cp:revision>56</cp:revision>
  <dcterms:created xsi:type="dcterms:W3CDTF">2019-07-04T16:23:29Z</dcterms:created>
  <dcterms:modified xsi:type="dcterms:W3CDTF">2020-03-08T18:45:52Z</dcterms:modified>
</cp:coreProperties>
</file>