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ovenkaiová" initials="SLO" lastIdx="1" clrIdx="0">
    <p:extLst>
      <p:ext uri="{19B8F6BF-5375-455C-9EA6-DF929625EA0E}">
        <p15:presenceInfo xmlns:p15="http://schemas.microsoft.com/office/powerpoint/2012/main" userId="Slovenkaiov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2T19:20:22.83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E6F81-A53A-4CFE-92C7-F6827CAAF4EA}" type="datetimeFigureOut">
              <a:rPr lang="sk-SK" smtClean="0"/>
              <a:t>12. 1. 2020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3D61-FB9B-4DD5-9EFC-47BEA871E50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C9DB-0724-4226-9922-6D4A886F54F5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C9DB-0724-4226-9922-6D4A886F54F5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C9DB-0724-4226-9922-6D4A886F54F5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C9DB-0724-4226-9922-6D4A886F54F5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C9DB-0724-4226-9922-6D4A886F54F5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C9DB-0724-4226-9922-6D4A886F54F5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C9DB-0724-4226-9922-6D4A886F54F5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629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79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61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36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162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496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9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35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411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88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93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9F2F-3F27-46C1-B291-927F3B0206B8}" type="datetimeFigureOut">
              <a:rPr lang="sk-SK" smtClean="0"/>
              <a:pPr/>
              <a:t>12. 1. 2020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3C91-E0CF-4AE5-BB7F-33E7D3CB8C3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749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6%20-%20jednoduch&#233;%20line&#225;rne%20rovnice%20s%20desatinn&#253;mi%20&#269;&#237;slami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182517" y="2967335"/>
            <a:ext cx="2778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ROVNICE</a:t>
            </a:r>
          </a:p>
        </p:txBody>
      </p:sp>
    </p:spTree>
    <p:extLst>
      <p:ext uri="{BB962C8B-B14F-4D97-AF65-F5344CB8AC3E}">
        <p14:creationId xmlns:p14="http://schemas.microsoft.com/office/powerpoint/2010/main" val="17461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640800" y="2416647"/>
            <a:ext cx="3744912" cy="1577975"/>
          </a:xfrm>
          <a:prstGeom prst="wedgeRoundRectCallout">
            <a:avLst>
              <a:gd name="adj1" fmla="val 79208"/>
              <a:gd name="adj2" fmla="val -8300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 sz="2800"/>
          </a:p>
          <a:p>
            <a:pPr algn="ctr"/>
            <a:r>
              <a:rPr lang="ru-RU" sz="3200" b="1" i="1"/>
              <a:t>х + 186 = 300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486572" y="-53492"/>
            <a:ext cx="8747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9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 rot="5705353">
            <a:off x="2554397" y="1761588"/>
            <a:ext cx="1955800" cy="485775"/>
          </a:xfrm>
          <a:prstGeom prst="notchedRightArrow">
            <a:avLst>
              <a:gd name="adj1" fmla="val 50000"/>
              <a:gd name="adj2" fmla="val 100654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 rot="5177704">
            <a:off x="3249864" y="1759285"/>
            <a:ext cx="1731672" cy="398385"/>
          </a:xfrm>
          <a:prstGeom prst="notchedRightArrow">
            <a:avLst>
              <a:gd name="adj1" fmla="val 50000"/>
              <a:gd name="adj2" fmla="val 100654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 rot="3610009">
            <a:off x="3524344" y="1519310"/>
            <a:ext cx="2428875" cy="485775"/>
          </a:xfrm>
          <a:prstGeom prst="notchedRightArrow">
            <a:avLst>
              <a:gd name="adj1" fmla="val 50000"/>
              <a:gd name="adj2" fmla="val 125000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3311116" y="3427641"/>
            <a:ext cx="287337" cy="1214438"/>
          </a:xfrm>
          <a:prstGeom prst="upDownArrow">
            <a:avLst>
              <a:gd name="adj1" fmla="val 50000"/>
              <a:gd name="adj2" fmla="val 845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883842" y="4478456"/>
            <a:ext cx="3959225" cy="7191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n</a:t>
            </a:r>
            <a:r>
              <a:rPr lang="ru-RU" sz="2400" b="1" i="1"/>
              <a:t>е</a:t>
            </a:r>
            <a:r>
              <a:rPr lang="sk-SK" sz="2400" b="1" i="1"/>
              <a:t>známy </a:t>
            </a:r>
            <a:r>
              <a:rPr lang="ru-RU" sz="2400" b="1" i="1"/>
              <a:t> </a:t>
            </a:r>
            <a:r>
              <a:rPr lang="sk-SK" sz="2400" b="1" i="1"/>
              <a:t>sčítanec</a:t>
            </a:r>
            <a:endParaRPr lang="ru-RU" sz="2400" b="1" i="1"/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4250206" y="3403764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533643" y="4478456"/>
            <a:ext cx="3959225" cy="7191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známy </a:t>
            </a:r>
            <a:r>
              <a:rPr lang="ru-RU" sz="2400" b="1" i="1"/>
              <a:t> </a:t>
            </a:r>
            <a:r>
              <a:rPr lang="sk-SK" sz="2400" b="1" i="1"/>
              <a:t>sčítanec</a:t>
            </a:r>
            <a:endParaRPr lang="ru-RU" sz="2400" b="1" i="1"/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5137318" y="3400434"/>
            <a:ext cx="287337" cy="1214438"/>
          </a:xfrm>
          <a:prstGeom prst="upDownArrow">
            <a:avLst>
              <a:gd name="adj1" fmla="val 50000"/>
              <a:gd name="adj2" fmla="val 845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631210" y="4459052"/>
            <a:ext cx="3959225" cy="7191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 dirty="0"/>
              <a:t>SÚČET</a:t>
            </a:r>
            <a:endParaRPr lang="ru-RU" sz="2400" b="1" i="1" dirty="0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759168" y="4402213"/>
            <a:ext cx="3959225" cy="1223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 dirty="0"/>
              <a:t>х = 300 – 186</a:t>
            </a:r>
          </a:p>
          <a:p>
            <a:pPr algn="ctr"/>
            <a:r>
              <a:rPr lang="ru-RU" sz="3200" b="1" i="1" dirty="0"/>
              <a:t>х = 114</a:t>
            </a: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2640800" y="2411100"/>
            <a:ext cx="3744912" cy="1577975"/>
          </a:xfrm>
          <a:prstGeom prst="wedgeRoundRectCallout">
            <a:avLst>
              <a:gd name="adj1" fmla="val 79167"/>
              <a:gd name="adj2" fmla="val -8149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 sz="2800" dirty="0"/>
          </a:p>
          <a:p>
            <a:pPr algn="ctr"/>
            <a:r>
              <a:rPr lang="ru-RU" sz="3200" b="1" i="1" dirty="0"/>
              <a:t>213 + х = 415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759167" y="4657176"/>
            <a:ext cx="3959225" cy="792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202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5" grpId="1" animBg="1"/>
      <p:bldP spid="15366" grpId="0"/>
      <p:bldP spid="15366" grpId="1"/>
      <p:bldP spid="15370" grpId="0" animBg="1"/>
      <p:bldP spid="15370" grpId="1" animBg="1"/>
      <p:bldP spid="15371" grpId="0" animBg="1"/>
      <p:bldP spid="15371" grpId="1" animBg="1"/>
      <p:bldP spid="15372" grpId="0" animBg="1"/>
      <p:bldP spid="15372" grpId="1" animBg="1"/>
      <p:bldP spid="15373" grpId="0" animBg="1"/>
      <p:bldP spid="15373" grpId="1" animBg="1"/>
      <p:bldP spid="15375" grpId="0" animBg="1"/>
      <p:bldP spid="15375" grpId="1" animBg="1"/>
      <p:bldP spid="15376" grpId="0" animBg="1"/>
      <p:bldP spid="15376" grpId="1" animBg="1"/>
      <p:bldP spid="15377" grpId="0" animBg="1"/>
      <p:bldP spid="15377" grpId="1" animBg="1"/>
      <p:bldP spid="15378" grpId="0" animBg="1"/>
      <p:bldP spid="15378" grpId="1" animBg="1"/>
      <p:bldP spid="15379" grpId="0" animBg="1"/>
      <p:bldP spid="15379" grpId="1" animBg="1"/>
      <p:bldP spid="15380" grpId="0" animBg="1"/>
      <p:bldP spid="15380" grpId="1" animBg="1"/>
      <p:bldP spid="15381" grpId="0" animBg="1"/>
      <p:bldP spid="15381" grpId="1" animBg="1"/>
      <p:bldP spid="15382" grpId="0" animBg="1"/>
      <p:bldP spid="1538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 descr="KNIGH03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2420888"/>
            <a:ext cx="2118698" cy="36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684213" y="1628775"/>
            <a:ext cx="5472112" cy="1368425"/>
          </a:xfrm>
          <a:prstGeom prst="cloudCallout">
            <a:avLst>
              <a:gd name="adj1" fmla="val 37843"/>
              <a:gd name="adj2" fmla="val 11693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3600" b="1" i="1"/>
              <a:t>х – 94 = 121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79388" y="0"/>
            <a:ext cx="8747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 rot="2339655">
            <a:off x="447675" y="1419225"/>
            <a:ext cx="1306513" cy="485775"/>
          </a:xfrm>
          <a:prstGeom prst="notchedRightArrow">
            <a:avLst>
              <a:gd name="adj1" fmla="val 50000"/>
              <a:gd name="adj2" fmla="val 67239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 rot="1859968">
            <a:off x="714375" y="1220788"/>
            <a:ext cx="1971675" cy="485775"/>
          </a:xfrm>
          <a:prstGeom prst="notchedRightArrow">
            <a:avLst>
              <a:gd name="adj1" fmla="val 50000"/>
              <a:gd name="adj2" fmla="val 101471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 rot="1605521">
            <a:off x="963613" y="939800"/>
            <a:ext cx="3095625" cy="485775"/>
          </a:xfrm>
          <a:prstGeom prst="notchedRightArrow">
            <a:avLst>
              <a:gd name="adj1" fmla="val 50000"/>
              <a:gd name="adj2" fmla="val 159314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1763713" y="2492375"/>
            <a:ext cx="287337" cy="1214438"/>
          </a:xfrm>
          <a:prstGeom prst="upDownArrow">
            <a:avLst>
              <a:gd name="adj1" fmla="val 50000"/>
              <a:gd name="adj2" fmla="val 845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2771775" y="2492375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3924300" y="2565400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68313" y="3860800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n</a:t>
            </a:r>
            <a:r>
              <a:rPr lang="ru-RU" sz="2400" b="1" i="1"/>
              <a:t>е</a:t>
            </a:r>
            <a:r>
              <a:rPr lang="sk-SK" sz="2400" b="1" i="1"/>
              <a:t>známy </a:t>
            </a:r>
            <a:r>
              <a:rPr lang="ru-RU" sz="2400" b="1" i="1"/>
              <a:t> </a:t>
            </a:r>
            <a:r>
              <a:rPr lang="sk-SK" sz="2400" b="1" i="1"/>
              <a:t>menšenec</a:t>
            </a:r>
            <a:endParaRPr lang="ru-RU" sz="2400" b="1" i="1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467544" y="3861048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menšiteľ</a:t>
            </a:r>
            <a:endParaRPr lang="ru-RU" sz="2400" b="1" i="1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67544" y="3861048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ROZDIEL</a:t>
            </a:r>
            <a:endParaRPr lang="ru-RU" sz="2400" b="1" i="1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39552" y="3717032"/>
            <a:ext cx="4176464" cy="1223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121 + 94</a:t>
            </a:r>
          </a:p>
          <a:p>
            <a:pPr algn="ctr"/>
            <a:r>
              <a:rPr lang="ru-RU" sz="3200" b="1" i="1"/>
              <a:t>х = 215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611188" y="1628775"/>
            <a:ext cx="5472112" cy="1368425"/>
          </a:xfrm>
          <a:prstGeom prst="cloudCallout">
            <a:avLst>
              <a:gd name="adj1" fmla="val 39500"/>
              <a:gd name="adj2" fmla="val 1215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3600" b="1" i="1"/>
              <a:t>х – 47 = 218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67544" y="3933056"/>
            <a:ext cx="4248472" cy="79114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265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200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1" grpId="1" animBg="1"/>
      <p:bldP spid="16392" grpId="0"/>
      <p:bldP spid="16392" grpId="1"/>
      <p:bldP spid="16393" grpId="0" animBg="1"/>
      <p:bldP spid="16393" grpId="1" animBg="1"/>
      <p:bldP spid="16394" grpId="0" animBg="1"/>
      <p:bldP spid="16394" grpId="1" animBg="1"/>
      <p:bldP spid="16395" grpId="0" animBg="1"/>
      <p:bldP spid="16395" grpId="1" animBg="1"/>
      <p:bldP spid="16396" grpId="0" animBg="1"/>
      <p:bldP spid="16396" grpId="1" animBg="1"/>
      <p:bldP spid="16397" grpId="0" animBg="1"/>
      <p:bldP spid="16397" grpId="1" animBg="1"/>
      <p:bldP spid="16398" grpId="0" animBg="1"/>
      <p:bldP spid="16398" grpId="1" animBg="1"/>
      <p:bldP spid="16399" grpId="0" animBg="1"/>
      <p:bldP spid="16399" grpId="1" animBg="1"/>
      <p:bldP spid="16400" grpId="0" animBg="1"/>
      <p:bldP spid="16400" grpId="1" animBg="1"/>
      <p:bldP spid="16401" grpId="0" animBg="1"/>
      <p:bldP spid="16401" grpId="1" animBg="1"/>
      <p:bldP spid="16402" grpId="0" animBg="1"/>
      <p:bldP spid="16402" grpId="1" animBg="1"/>
      <p:bldP spid="16403" grpId="0" animBg="1"/>
      <p:bldP spid="16403" grpId="1" animBg="1"/>
      <p:bldP spid="16404" grpId="0" animBg="1"/>
      <p:bldP spid="1640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KNIGH04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611560" y="764704"/>
            <a:ext cx="3237755" cy="393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AutoShape 5"/>
          <p:cNvSpPr>
            <a:spLocks/>
          </p:cNvSpPr>
          <p:nvPr/>
        </p:nvSpPr>
        <p:spPr bwMode="auto">
          <a:xfrm>
            <a:off x="4211638" y="1844675"/>
            <a:ext cx="3744912" cy="803275"/>
          </a:xfrm>
          <a:prstGeom prst="borderCallout1">
            <a:avLst>
              <a:gd name="adj1" fmla="val 109486"/>
              <a:gd name="adj2" fmla="val 96949"/>
              <a:gd name="adj3" fmla="val 109486"/>
              <a:gd name="adj4" fmla="val -2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3600" b="1" i="1"/>
              <a:t>63 – х = 17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101013" y="0"/>
            <a:ext cx="8747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 rot="9445514">
            <a:off x="5148263" y="836613"/>
            <a:ext cx="3095625" cy="485775"/>
          </a:xfrm>
          <a:prstGeom prst="notchedRightArrow">
            <a:avLst>
              <a:gd name="adj1" fmla="val 50000"/>
              <a:gd name="adj2" fmla="val 159314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 rot="8832307">
            <a:off x="6084888" y="1052513"/>
            <a:ext cx="2016125" cy="485775"/>
          </a:xfrm>
          <a:prstGeom prst="notchedRightArrow">
            <a:avLst>
              <a:gd name="adj1" fmla="val 50000"/>
              <a:gd name="adj2" fmla="val 103758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 rot="7918849">
            <a:off x="7312820" y="1148556"/>
            <a:ext cx="1008062" cy="485775"/>
          </a:xfrm>
          <a:prstGeom prst="notchedRightArrow">
            <a:avLst>
              <a:gd name="adj1" fmla="val 50000"/>
              <a:gd name="adj2" fmla="val 51879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4859338" y="2492375"/>
            <a:ext cx="287337" cy="1214438"/>
          </a:xfrm>
          <a:prstGeom prst="upDownArrow">
            <a:avLst>
              <a:gd name="adj1" fmla="val 50000"/>
              <a:gd name="adj2" fmla="val 845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211638" y="3789363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menšenec</a:t>
            </a:r>
            <a:endParaRPr lang="ru-RU" sz="2400" b="1" i="1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5867400" y="2492375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211960" y="3789040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n</a:t>
            </a:r>
            <a:r>
              <a:rPr lang="ru-RU" sz="2400" b="1" i="1"/>
              <a:t>е</a:t>
            </a:r>
            <a:r>
              <a:rPr lang="sk-SK" sz="2400" b="1" i="1"/>
              <a:t>známy </a:t>
            </a:r>
            <a:r>
              <a:rPr lang="ru-RU" sz="2400" b="1" i="1"/>
              <a:t> </a:t>
            </a:r>
            <a:r>
              <a:rPr lang="sk-SK" sz="2400" b="1" i="1"/>
              <a:t>menšiteľ</a:t>
            </a:r>
            <a:endParaRPr lang="ru-RU" sz="2400" b="1" i="1"/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7019925" y="2492375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4211960" y="3789040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ROZDIEL</a:t>
            </a:r>
            <a:endParaRPr lang="ru-RU" sz="2400" b="1" i="1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4067944" y="3717032"/>
            <a:ext cx="4392488" cy="1223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63 - 17</a:t>
            </a:r>
          </a:p>
          <a:p>
            <a:pPr algn="ctr"/>
            <a:r>
              <a:rPr lang="ru-RU" sz="3200" b="1" i="1"/>
              <a:t>х = 46</a:t>
            </a:r>
          </a:p>
        </p:txBody>
      </p:sp>
      <p:sp>
        <p:nvSpPr>
          <p:cNvPr id="17425" name="AutoShape 17"/>
          <p:cNvSpPr>
            <a:spLocks/>
          </p:cNvSpPr>
          <p:nvPr/>
        </p:nvSpPr>
        <p:spPr bwMode="auto">
          <a:xfrm>
            <a:off x="4211638" y="1844675"/>
            <a:ext cx="3744912" cy="803275"/>
          </a:xfrm>
          <a:prstGeom prst="borderCallout1">
            <a:avLst>
              <a:gd name="adj1" fmla="val 109486"/>
              <a:gd name="adj2" fmla="val 96949"/>
              <a:gd name="adj3" fmla="val 109486"/>
              <a:gd name="adj4" fmla="val 3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3600" b="1" i="1"/>
              <a:t>116 – х = 37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4067944" y="3789040"/>
            <a:ext cx="4320480" cy="1008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79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200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3" grpId="1" animBg="1"/>
      <p:bldP spid="17414" grpId="0"/>
      <p:bldP spid="17414" grpId="1"/>
      <p:bldP spid="17415" grpId="0" animBg="1"/>
      <p:bldP spid="17415" grpId="1" animBg="1"/>
      <p:bldP spid="17416" grpId="0" animBg="1"/>
      <p:bldP spid="17416" grpId="1" animBg="1"/>
      <p:bldP spid="17417" grpId="0" animBg="1"/>
      <p:bldP spid="17417" grpId="1" animBg="1"/>
      <p:bldP spid="17418" grpId="0" animBg="1"/>
      <p:bldP spid="17418" grpId="1" animBg="1"/>
      <p:bldP spid="17419" grpId="0" animBg="1"/>
      <p:bldP spid="17419" grpId="1" animBg="1"/>
      <p:bldP spid="17420" grpId="0" animBg="1"/>
      <p:bldP spid="17420" grpId="1" animBg="1"/>
      <p:bldP spid="17421" grpId="0" animBg="1"/>
      <p:bldP spid="17421" grpId="1" animBg="1"/>
      <p:bldP spid="17422" grpId="0" animBg="1"/>
      <p:bldP spid="17422" grpId="1" animBg="1"/>
      <p:bldP spid="17423" grpId="0" animBg="1"/>
      <p:bldP spid="17423" grpId="1" animBg="1"/>
      <p:bldP spid="17424" grpId="0" animBg="1"/>
      <p:bldP spid="17424" grpId="1" animBg="1"/>
      <p:bldP spid="17425" grpId="0" animBg="1"/>
      <p:bldP spid="17425" grpId="1" animBg="1"/>
      <p:bldP spid="17426" grpId="0" animBg="1"/>
      <p:bldP spid="174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KNIGH06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0" y="476672"/>
            <a:ext cx="3744416" cy="4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140200" y="2276475"/>
            <a:ext cx="4319588" cy="11525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600" b="1" i="1"/>
              <a:t>12 х = 48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101013" y="0"/>
            <a:ext cx="8747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 rot="8654846">
            <a:off x="5292725" y="1268413"/>
            <a:ext cx="3095625" cy="485775"/>
          </a:xfrm>
          <a:prstGeom prst="notchedRightArrow">
            <a:avLst>
              <a:gd name="adj1" fmla="val 50000"/>
              <a:gd name="adj2" fmla="val 159314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 rot="8254240">
            <a:off x="6183313" y="1484313"/>
            <a:ext cx="2160587" cy="485775"/>
          </a:xfrm>
          <a:prstGeom prst="notchedRightArrow">
            <a:avLst>
              <a:gd name="adj1" fmla="val 50000"/>
              <a:gd name="adj2" fmla="val 111193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 rot="7558109">
            <a:off x="7004050" y="1587500"/>
            <a:ext cx="1584325" cy="485775"/>
          </a:xfrm>
          <a:prstGeom prst="notchedRightArrow">
            <a:avLst>
              <a:gd name="adj1" fmla="val 50000"/>
              <a:gd name="adj2" fmla="val 81536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5219700" y="3213100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5867400" y="3213100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7019925" y="3213100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427984" y="4365104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známy činiteľ</a:t>
            </a:r>
            <a:endParaRPr lang="ru-RU" sz="2400" b="1" i="1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427984" y="4365104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neznámy činiteľ</a:t>
            </a:r>
            <a:r>
              <a:rPr lang="ru-RU" sz="2400" b="1" i="1"/>
              <a:t> 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499992" y="4365104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SÚČIN</a:t>
            </a:r>
            <a:endParaRPr lang="ru-RU" sz="2400" b="1" i="1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355976" y="4365104"/>
            <a:ext cx="4392488" cy="1223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48 : 12</a:t>
            </a:r>
          </a:p>
          <a:p>
            <a:pPr algn="ctr"/>
            <a:r>
              <a:rPr lang="ru-RU" sz="3200" b="1" i="1"/>
              <a:t>х = 4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4140200" y="2276475"/>
            <a:ext cx="4319588" cy="11525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600" b="1" i="1"/>
              <a:t>17 х = 85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355976" y="4581128"/>
            <a:ext cx="4392488" cy="86409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184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184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84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200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allAtOnce" animBg="1"/>
      <p:bldP spid="18437" grpId="1" build="allAtOnce" animBg="1"/>
      <p:bldP spid="18438" grpId="0"/>
      <p:bldP spid="18438" grpId="1"/>
      <p:bldP spid="18439" grpId="0" animBg="1"/>
      <p:bldP spid="18439" grpId="1" animBg="1"/>
      <p:bldP spid="18440" grpId="0" animBg="1"/>
      <p:bldP spid="18440" grpId="1" animBg="1"/>
      <p:bldP spid="18441" grpId="0" animBg="1"/>
      <p:bldP spid="18441" grpId="1" animBg="1"/>
      <p:bldP spid="18442" grpId="0" animBg="1"/>
      <p:bldP spid="18442" grpId="1" animBg="1"/>
      <p:bldP spid="18443" grpId="0" animBg="1"/>
      <p:bldP spid="18443" grpId="1" animBg="1"/>
      <p:bldP spid="18444" grpId="0" animBg="1"/>
      <p:bldP spid="18444" grpId="1" animBg="1"/>
      <p:bldP spid="18445" grpId="0" animBg="1"/>
      <p:bldP spid="18445" grpId="1" animBg="1"/>
      <p:bldP spid="18446" grpId="0" animBg="1"/>
      <p:bldP spid="18446" grpId="1" animBg="1"/>
      <p:bldP spid="18447" grpId="0" animBg="1"/>
      <p:bldP spid="18447" grpId="1" animBg="1"/>
      <p:bldP spid="18448" grpId="0" animBg="1"/>
      <p:bldP spid="18448" grpId="1" animBg="1"/>
      <p:bldP spid="18449" grpId="0" build="allAtOnce" animBg="1"/>
      <p:bldP spid="18449" grpId="1" build="allAtOnce" animBg="1"/>
      <p:bldP spid="18450" grpId="0" animBg="1"/>
      <p:bldP spid="184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KNIGH00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76056" y="188640"/>
            <a:ext cx="3163294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0" y="3429000"/>
            <a:ext cx="4643438" cy="1152525"/>
          </a:xfrm>
          <a:prstGeom prst="cloudCallout">
            <a:avLst>
              <a:gd name="adj1" fmla="val 89796"/>
              <a:gd name="adj2" fmla="val -400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3600" b="1" i="1"/>
              <a:t>х : 9 = 9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31913" y="333375"/>
            <a:ext cx="8747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6357533">
            <a:off x="523876" y="2508250"/>
            <a:ext cx="1955800" cy="485775"/>
          </a:xfrm>
          <a:prstGeom prst="notchedRightArrow">
            <a:avLst>
              <a:gd name="adj1" fmla="val 50000"/>
              <a:gd name="adj2" fmla="val 100654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 rot="5170547">
            <a:off x="1071563" y="2249487"/>
            <a:ext cx="2159000" cy="485775"/>
          </a:xfrm>
          <a:prstGeom prst="notchedRightArrow">
            <a:avLst>
              <a:gd name="adj1" fmla="val 50000"/>
              <a:gd name="adj2" fmla="val 111111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 rot="4397140">
            <a:off x="1310481" y="2055019"/>
            <a:ext cx="2747963" cy="485775"/>
          </a:xfrm>
          <a:prstGeom prst="notchedRightArrow">
            <a:avLst>
              <a:gd name="adj1" fmla="val 50000"/>
              <a:gd name="adj2" fmla="val 141422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1116013" y="4149725"/>
            <a:ext cx="287337" cy="1214438"/>
          </a:xfrm>
          <a:prstGeom prst="upDownArrow">
            <a:avLst>
              <a:gd name="adj1" fmla="val 50000"/>
              <a:gd name="adj2" fmla="val 845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1979613" y="4149725"/>
            <a:ext cx="287337" cy="1214438"/>
          </a:xfrm>
          <a:prstGeom prst="upDownArrow">
            <a:avLst>
              <a:gd name="adj1" fmla="val 50000"/>
              <a:gd name="adj2" fmla="val 845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2987675" y="4149725"/>
            <a:ext cx="287338" cy="1214438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95288" y="5445125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neznámy </a:t>
            </a:r>
            <a:r>
              <a:rPr lang="ru-RU" sz="2400" b="1" i="1"/>
              <a:t> </a:t>
            </a:r>
            <a:r>
              <a:rPr lang="sk-SK" sz="2400" b="1" i="1"/>
              <a:t>delenec</a:t>
            </a:r>
            <a:endParaRPr lang="ru-RU" sz="2400" b="1" i="1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95536" y="5445224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deliteľ</a:t>
            </a:r>
            <a:endParaRPr lang="ru-RU" sz="2400" b="1" i="1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95536" y="5445224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PODIEL</a:t>
            </a:r>
            <a:endParaRPr lang="ru-RU" sz="2400" b="1" i="1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95536" y="5229200"/>
            <a:ext cx="4320480" cy="1223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9 * 9</a:t>
            </a:r>
          </a:p>
          <a:p>
            <a:pPr algn="ctr"/>
            <a:r>
              <a:rPr lang="ru-RU" sz="3200" b="1" i="1"/>
              <a:t>х = 81</a:t>
            </a:r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0" y="3429000"/>
            <a:ext cx="4643438" cy="1152525"/>
          </a:xfrm>
          <a:prstGeom prst="cloudCallout">
            <a:avLst>
              <a:gd name="adj1" fmla="val 90856"/>
              <a:gd name="adj2" fmla="val -411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3600" b="1" i="1"/>
              <a:t>х : 8 = 11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95536" y="5445224"/>
            <a:ext cx="4320480" cy="792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200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1" grpId="1" animBg="1"/>
      <p:bldP spid="19462" grpId="0"/>
      <p:bldP spid="19462" grpId="1"/>
      <p:bldP spid="19463" grpId="0" animBg="1"/>
      <p:bldP spid="19463" grpId="1" animBg="1"/>
      <p:bldP spid="19464" grpId="0" animBg="1"/>
      <p:bldP spid="19464" grpId="1" animBg="1"/>
      <p:bldP spid="19465" grpId="0" animBg="1"/>
      <p:bldP spid="19465" grpId="1" animBg="1"/>
      <p:bldP spid="19466" grpId="0" animBg="1"/>
      <p:bldP spid="19466" grpId="1" animBg="1"/>
      <p:bldP spid="19467" grpId="0" animBg="1"/>
      <p:bldP spid="19467" grpId="1" animBg="1"/>
      <p:bldP spid="19468" grpId="0" animBg="1"/>
      <p:bldP spid="19468" grpId="1" animBg="1"/>
      <p:bldP spid="19469" grpId="0" animBg="1"/>
      <p:bldP spid="19469" grpId="1" animBg="1"/>
      <p:bldP spid="19470" grpId="0" animBg="1"/>
      <p:bldP spid="19470" grpId="1" animBg="1"/>
      <p:bldP spid="19471" grpId="0" animBg="1"/>
      <p:bldP spid="19471" grpId="1" animBg="1"/>
      <p:bldP spid="19472" grpId="0" animBg="1"/>
      <p:bldP spid="19472" grpId="1" animBg="1"/>
      <p:bldP spid="19473" grpId="0" animBg="1"/>
      <p:bldP spid="19473" grpId="1" animBg="1"/>
      <p:bldP spid="19474" grpId="0" animBg="1"/>
      <p:bldP spid="194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KNIGH03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76750" y="558800"/>
            <a:ext cx="4667250" cy="59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0" y="1628775"/>
            <a:ext cx="5867400" cy="252095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600" b="1" i="1"/>
              <a:t>84 : х = 7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0" y="0"/>
            <a:ext cx="8747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 rot="2349966">
            <a:off x="523875" y="1397000"/>
            <a:ext cx="2590800" cy="485775"/>
          </a:xfrm>
          <a:prstGeom prst="notchedRightArrow">
            <a:avLst>
              <a:gd name="adj1" fmla="val 50000"/>
              <a:gd name="adj2" fmla="val 133333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 rot="2055273">
            <a:off x="646113" y="1246188"/>
            <a:ext cx="3527425" cy="485775"/>
          </a:xfrm>
          <a:prstGeom prst="notchedRightArrow">
            <a:avLst>
              <a:gd name="adj1" fmla="val 50000"/>
              <a:gd name="adj2" fmla="val 181536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 rot="3126964">
            <a:off x="161925" y="1570038"/>
            <a:ext cx="2016125" cy="485775"/>
          </a:xfrm>
          <a:prstGeom prst="notchedRightArrow">
            <a:avLst>
              <a:gd name="adj1" fmla="val 50000"/>
              <a:gd name="adj2" fmla="val 103758"/>
            </a:avLst>
          </a:prstGeom>
          <a:solidFill>
            <a:srgbClr val="FE949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1763713" y="3284538"/>
            <a:ext cx="287337" cy="1214437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2843213" y="3284538"/>
            <a:ext cx="287337" cy="1214437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3851275" y="3284538"/>
            <a:ext cx="287338" cy="1214437"/>
          </a:xfrm>
          <a:prstGeom prst="upDownArrow">
            <a:avLst>
              <a:gd name="adj1" fmla="val 50000"/>
              <a:gd name="adj2" fmla="val 845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900113" y="4652963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delenec</a:t>
            </a:r>
            <a:endParaRPr lang="ru-RU" sz="2400" b="1" i="1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899592" y="4653136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neznámy deliteľ</a:t>
            </a:r>
            <a:endParaRPr lang="ru-RU" sz="2400" b="1" i="1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971600" y="4653136"/>
            <a:ext cx="424815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i="1"/>
              <a:t>PODIEL</a:t>
            </a:r>
            <a:endParaRPr lang="ru-RU" sz="2400" b="1" i="1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899592" y="4437112"/>
            <a:ext cx="4320480" cy="1223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84 : 7</a:t>
            </a:r>
          </a:p>
          <a:p>
            <a:pPr algn="ctr"/>
            <a:r>
              <a:rPr lang="ru-RU" sz="3200" b="1" i="1"/>
              <a:t>х = 12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0" y="1628775"/>
            <a:ext cx="5867400" cy="252095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600" b="1" i="1"/>
              <a:t>52 : х = 4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899592" y="4581128"/>
            <a:ext cx="4320480" cy="865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3200" b="1" i="1"/>
              <a:t>х =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2000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6" grpId="1" animBg="1"/>
      <p:bldP spid="20487" grpId="0"/>
      <p:bldP spid="20487" grpId="1"/>
      <p:bldP spid="20488" grpId="0" animBg="1"/>
      <p:bldP spid="20488" grpId="1" animBg="1"/>
      <p:bldP spid="20489" grpId="0" animBg="1"/>
      <p:bldP spid="20489" grpId="1" animBg="1"/>
      <p:bldP spid="20490" grpId="0" animBg="1"/>
      <p:bldP spid="20490" grpId="1" animBg="1"/>
      <p:bldP spid="20491" grpId="0" animBg="1"/>
      <p:bldP spid="20491" grpId="1" animBg="1"/>
      <p:bldP spid="20492" grpId="0" animBg="1"/>
      <p:bldP spid="20492" grpId="1" animBg="1"/>
      <p:bldP spid="20493" grpId="0" animBg="1"/>
      <p:bldP spid="20493" grpId="1" animBg="1"/>
      <p:bldP spid="20494" grpId="0" animBg="1"/>
      <p:bldP spid="20494" grpId="1" animBg="1"/>
      <p:bldP spid="20495" grpId="0" animBg="1"/>
      <p:bldP spid="20495" grpId="1" animBg="1"/>
      <p:bldP spid="20496" grpId="0" animBg="1"/>
      <p:bldP spid="20496" grpId="1" animBg="1"/>
      <p:bldP spid="20497" grpId="0" animBg="1"/>
      <p:bldP spid="20497" grpId="1" animBg="1"/>
      <p:bldP spid="20498" grpId="0" animBg="1"/>
      <p:bldP spid="20498" grpId="1" animBg="1"/>
      <p:bldP spid="20499" grpId="0" animBg="1"/>
      <p:bldP spid="2049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8.gif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6314" y="1700808"/>
            <a:ext cx="1950700" cy="2751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170</Words>
  <Application>Microsoft Office PowerPoint</Application>
  <PresentationFormat>Prezentácia na obrazovke (4:3)</PresentationFormat>
  <Paragraphs>64</Paragraphs>
  <Slides>8</Slides>
  <Notes>7</Notes>
  <HiddenSlides>2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Calibri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počítam rád</dc:title>
  <dc:subject>matematika</dc:subject>
  <dc:creator>Mgr.Vladimír Kázik</dc:creator>
  <cp:keywords>ok</cp:keywords>
  <cp:lastModifiedBy>Slovenkaiová</cp:lastModifiedBy>
  <cp:revision>14</cp:revision>
  <dcterms:created xsi:type="dcterms:W3CDTF">2010-12-16T15:08:38Z</dcterms:created>
  <dcterms:modified xsi:type="dcterms:W3CDTF">2020-01-12T18:24:03Z</dcterms:modified>
</cp:coreProperties>
</file>