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0" r:id="rId5"/>
    <p:sldId id="292" r:id="rId6"/>
    <p:sldId id="293" r:id="rId7"/>
    <p:sldId id="288" r:id="rId8"/>
    <p:sldId id="287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6D64E-2B6A-48BF-B8DA-DF44B187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4A7592-5A49-48E9-B3D4-6C19EFAD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7F43DB-DFC0-4E59-9AE4-520E01A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5061ED7-695B-4D4B-B2CF-B9C7D30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28D94B5-59EA-462A-A3DD-2489A148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1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6F1A2B-2800-46BB-B07B-916B774A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FFC26D6-2519-44A7-942D-BF933D8C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C5A6DD-160D-40B4-9AA4-1245E47F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8CAB48C-87DE-4F05-86E8-A998A437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9AC2CC1-A9AB-4C2E-9717-54446417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52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F48512B-7701-4D72-8739-BC54713DF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229A908-B507-4EF2-A693-9EA05FF81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20514C-EEEA-4AD3-9D9A-5D7ECD6C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53BF590-0766-4DDE-B95B-35CCC931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9E7F5B-B105-4DF7-9948-546C2854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346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31D90-7F24-46AA-82F3-D5408E20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2A23A-0557-4DD7-B0F8-7B071F2F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48A04E8-1836-40F9-810B-478F706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2C409CC-6436-4CCD-A461-5F89D56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83F2BB-E717-4150-B8BA-E317551B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76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09D101-525A-48C2-9F19-7A4ADED6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1F54CB2-4FF7-4E94-842E-E6B3F060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36FC89-55A2-4A7E-A1FF-1CB23F8A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24E9798-36E7-4398-8004-DB9A2FF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4530113-4711-4AE8-89FF-1FDE4D4F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93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C58E1-2848-4370-8464-801EDD2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8DFCF6-D598-4164-913C-E48E780A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66030B5-7307-42C2-8B5A-7B9E9FB1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5D315E7-79AD-4819-A895-97EB970C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AE58086-368A-4B08-86DF-7BF8F2CF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07E8EC0-7F20-42BD-8B0E-7A56B426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29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C6910D-AF03-4908-AFB0-495D5EE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A0C29AD-B87B-4496-A341-B2AF1812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5E9D4B8-7B61-4915-8A60-CB834C94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015087E2-3FDD-4F36-91DE-15C028ED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20A2A85-4931-44E3-B409-B5208FACB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BE6DB80-150E-40CA-8F08-B663D34A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4F61D5B-DE71-4B5B-BEA8-F0A29F1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E49822F-2268-4765-9EAF-EBA83D48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5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C0D01F-8C1C-4327-AED4-59A3AD9A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93DD752-D5E8-4C73-B03E-CC0CC7CA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E83CF9A-E832-4016-A717-98D73954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ACBDF0B-B7D8-4720-A751-75D1057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7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3BC2265-5922-45DC-A592-D312FB86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F5D42C8-9D6B-46C2-9D94-09159288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FADCACE-9A8B-4CB4-A6F6-A6557164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65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1B4139-EDA7-4980-80C7-2FDB0F9C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6F019D-DD54-42E0-B333-F3BAED1B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A3C9A71-6ABF-4E43-8F62-7C9BD7BFA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9B8E98E-75FF-4F7C-AA39-000CC18C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3412EE4-5F14-4635-85E6-7B749EC9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C39E044-F87A-4BAE-95E8-7E28EC5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83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7460B-3AFC-4854-A6F2-304D6CD9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184767E-D8EA-409C-AA1A-997CDF39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7B37830-C842-4603-B6EA-53280C5BD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40470-030C-4A73-AB21-A4FB342A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E208B41-4667-40DC-83FC-60784A5E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928713-5829-45AE-8952-6AC7C925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0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81B7E42-DEB8-4619-B53D-10B615D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073BB6B-F0BD-4648-9F5E-D950AC73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CAEE660-882D-4835-A1DC-46F38D24A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5A9-69FE-4D85-9FF7-1D247087C784}" type="datetimeFigureOut">
              <a:rPr lang="sk-SK" smtClean="0"/>
              <a:t>28. 2. 2019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A57F04A-A6E4-4E13-9CB1-0F314F08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3AD2B1E-ECD3-47DF-B0BD-8C13BC315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ED36-6FDC-42F3-B6EF-7AC7E3C448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2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97901-C181-46A4-866A-AE8985C08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Limita funkcie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1A60E12-C7E0-4696-9AEB-5301BAE8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89963"/>
            <a:ext cx="9144000" cy="464127"/>
          </a:xfrm>
        </p:spPr>
        <p:txBody>
          <a:bodyPr/>
          <a:lstStyle/>
          <a:p>
            <a:r>
              <a:rPr lang="sk-SK" dirty="0"/>
              <a:t>RNDr. Anna Slovenkaiová</a:t>
            </a:r>
          </a:p>
        </p:txBody>
      </p:sp>
    </p:spTree>
    <p:extLst>
      <p:ext uri="{BB962C8B-B14F-4D97-AF65-F5344CB8AC3E}">
        <p14:creationId xmlns:p14="http://schemas.microsoft.com/office/powerpoint/2010/main" val="42134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155EAC-21E3-47B0-B356-92C855CE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252"/>
            <a:ext cx="10855036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>
                <a:solidFill>
                  <a:srgbClr val="FF0000"/>
                </a:solidFill>
              </a:rPr>
              <a:t>Funkcia</a:t>
            </a:r>
            <a:r>
              <a:rPr lang="sk-SK" dirty="0"/>
              <a:t> f reálnej premennej x je predpis, ktorý každému x </a:t>
            </a:r>
            <a:r>
              <a:rPr lang="el-GR" dirty="0"/>
              <a:t>ε</a:t>
            </a:r>
            <a:r>
              <a:rPr lang="sk-SK" dirty="0"/>
              <a:t> R priraďuje </a:t>
            </a:r>
            <a:r>
              <a:rPr lang="sk-SK" b="1" dirty="0"/>
              <a:t>najviac jedno </a:t>
            </a:r>
            <a:r>
              <a:rPr lang="sk-SK" dirty="0"/>
              <a:t>y </a:t>
            </a:r>
            <a:r>
              <a:rPr lang="el-GR" dirty="0"/>
              <a:t>ε</a:t>
            </a:r>
            <a:r>
              <a:rPr lang="sk-SK" dirty="0"/>
              <a:t> R tak, že </a:t>
            </a:r>
            <a:br>
              <a:rPr lang="sk-SK" dirty="0"/>
            </a:br>
            <a:r>
              <a:rPr lang="sk-SK" dirty="0"/>
              <a:t>y=f(x) </a:t>
            </a:r>
            <a:br>
              <a:rPr lang="sk-SK" dirty="0"/>
            </a:br>
            <a:br>
              <a:rPr lang="sk-SK" dirty="0"/>
            </a:br>
            <a:r>
              <a:rPr lang="sk-SK" b="1" dirty="0">
                <a:solidFill>
                  <a:srgbClr val="FF0000"/>
                </a:solidFill>
              </a:rPr>
              <a:t>Definičný obor </a:t>
            </a:r>
            <a:r>
              <a:rPr lang="sk-SK" dirty="0"/>
              <a:t>funkcie D je množina </a:t>
            </a:r>
            <a:r>
              <a:rPr lang="sk-SK" b="1" dirty="0"/>
              <a:t>všetkých x</a:t>
            </a:r>
            <a:r>
              <a:rPr lang="sk-SK" dirty="0"/>
              <a:t> </a:t>
            </a:r>
            <a:r>
              <a:rPr lang="el-GR" dirty="0"/>
              <a:t>ε</a:t>
            </a:r>
            <a:r>
              <a:rPr lang="sk-SK" dirty="0"/>
              <a:t> R, ku ktorým </a:t>
            </a:r>
            <a:r>
              <a:rPr lang="sk-SK" b="1" dirty="0"/>
              <a:t>existuje práve jedno y </a:t>
            </a:r>
            <a:r>
              <a:rPr lang="el-GR" dirty="0"/>
              <a:t>ε</a:t>
            </a:r>
            <a:r>
              <a:rPr lang="sk-SK" dirty="0"/>
              <a:t> R tak, že </a:t>
            </a:r>
            <a:br>
              <a:rPr lang="sk-SK" dirty="0"/>
            </a:br>
            <a:r>
              <a:rPr lang="sk-SK" dirty="0"/>
              <a:t>y=f(x). </a:t>
            </a:r>
            <a:br>
              <a:rPr lang="sk-SK" dirty="0"/>
            </a:br>
            <a:br>
              <a:rPr lang="sk-SK" dirty="0"/>
            </a:br>
            <a:r>
              <a:rPr lang="sk-SK" b="1" dirty="0">
                <a:solidFill>
                  <a:srgbClr val="FF0000"/>
                </a:solidFill>
              </a:rPr>
              <a:t>Obor hodnôt </a:t>
            </a:r>
            <a:r>
              <a:rPr lang="sk-SK" dirty="0"/>
              <a:t>funkcie H je množina </a:t>
            </a:r>
            <a:r>
              <a:rPr lang="sk-SK" b="1" dirty="0"/>
              <a:t>všetkých y </a:t>
            </a:r>
            <a:r>
              <a:rPr lang="el-GR" dirty="0"/>
              <a:t>ε</a:t>
            </a:r>
            <a:r>
              <a:rPr lang="sk-SK" dirty="0"/>
              <a:t> R, ku ktorým </a:t>
            </a:r>
            <a:r>
              <a:rPr lang="sk-SK" b="1" dirty="0"/>
              <a:t>existuje aspoň jedno x </a:t>
            </a:r>
            <a:r>
              <a:rPr lang="el-GR" dirty="0"/>
              <a:t>ε</a:t>
            </a:r>
            <a:r>
              <a:rPr lang="sk-SK" dirty="0"/>
              <a:t> R tak, že </a:t>
            </a:r>
            <a:br>
              <a:rPr lang="sk-SK" dirty="0"/>
            </a:br>
            <a:r>
              <a:rPr lang="sk-SK" dirty="0"/>
              <a:t>y=f(x). 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686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4DB59165-1D7D-47CF-A5DE-7F7E6A57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990672"/>
            <a:ext cx="11822545" cy="48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6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lastnosti-funkcii-1">
            <a:extLst>
              <a:ext uri="{FF2B5EF4-FFF2-40B4-BE49-F238E27FC236}">
                <a16:creationId xmlns:a16="http://schemas.microsoft.com/office/drawing/2014/main" id="{0215A6F1-00AA-48D2-B8EB-BD84DDBB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2" y="113145"/>
            <a:ext cx="10631055" cy="663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4CE11DCB-8129-407C-9797-D237A501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45" y="3145145"/>
            <a:ext cx="5228716" cy="3506759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E82E6035-2F39-4599-8957-AB07F6ABD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5"/>
            <a:ext cx="4080452" cy="527760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925006E-5B16-4E38-A391-45A80CE98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353" y="304512"/>
            <a:ext cx="4234295" cy="39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3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D65B52DE-A42C-4FF8-B8FF-D8D302496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1" y="489727"/>
            <a:ext cx="4949656" cy="494965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5783F45-8D5B-496D-BD40-8529EADD4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49" y="349891"/>
            <a:ext cx="3846074" cy="438747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F6A3C773-6767-406D-A37B-5BC26D0FF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91" y="2392707"/>
            <a:ext cx="3090285" cy="397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7453322-4D28-4CF3-A6A6-E02F336A2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" b="5285"/>
          <a:stretch/>
        </p:blipFill>
        <p:spPr>
          <a:xfrm>
            <a:off x="2961073" y="1974785"/>
            <a:ext cx="5462491" cy="488321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998D4AF-22D1-4747-B011-C50E676F047E}"/>
              </a:ext>
            </a:extLst>
          </p:cNvPr>
          <p:cNvSpPr txBox="1"/>
          <p:nvPr/>
        </p:nvSpPr>
        <p:spPr>
          <a:xfrm flipH="1">
            <a:off x="157016" y="390936"/>
            <a:ext cx="118039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200" dirty="0"/>
              <a:t>Nech je funkcia f definovaná pre všetky </a:t>
            </a:r>
            <a:r>
              <a:rPr lang="sk-SK" sz="3200" dirty="0" err="1"/>
              <a:t>x≠a</a:t>
            </a:r>
            <a:r>
              <a:rPr lang="sk-SK" sz="3200" dirty="0"/>
              <a:t> z niektorého okolia bodu a.  Hovoríme, že funkcia f má v bode </a:t>
            </a:r>
            <a:r>
              <a:rPr lang="sk-SK" sz="3200" b="1" dirty="0"/>
              <a:t>a</a:t>
            </a:r>
            <a:r>
              <a:rPr lang="sk-SK" sz="3200" dirty="0"/>
              <a:t> limitu </a:t>
            </a:r>
            <a:r>
              <a:rPr lang="sk-SK" sz="3200" b="1" dirty="0"/>
              <a:t>b</a:t>
            </a:r>
            <a:r>
              <a:rPr lang="sk-SK" sz="3200" dirty="0"/>
              <a:t>, ak ku </a:t>
            </a:r>
            <a:r>
              <a:rPr lang="sk-SK" sz="3200" b="1" dirty="0"/>
              <a:t>každému</a:t>
            </a:r>
            <a:r>
              <a:rPr lang="sk-SK" sz="3200" dirty="0"/>
              <a:t> okoliu </a:t>
            </a:r>
            <a:r>
              <a:rPr lang="sk-SK" sz="3200" b="1" dirty="0" err="1"/>
              <a:t>O</a:t>
            </a:r>
            <a:r>
              <a:rPr lang="sk-SK" sz="3200" baseline="-25000" dirty="0" err="1"/>
              <a:t>ɛ</a:t>
            </a:r>
            <a:r>
              <a:rPr lang="sk-SK" sz="3200" b="1" dirty="0"/>
              <a:t>(b)</a:t>
            </a:r>
            <a:r>
              <a:rPr lang="sk-SK" sz="3200" dirty="0"/>
              <a:t> </a:t>
            </a:r>
            <a:r>
              <a:rPr lang="sk-SK" sz="3200" b="1" dirty="0"/>
              <a:t>existuje </a:t>
            </a:r>
            <a:r>
              <a:rPr lang="sk-SK" sz="3200" dirty="0"/>
              <a:t>také </a:t>
            </a:r>
            <a:r>
              <a:rPr lang="sk-SK" sz="3200" b="1" dirty="0"/>
              <a:t>okolie O</a:t>
            </a:r>
            <a:r>
              <a:rPr lang="el-GR" sz="3200" baseline="-25000" dirty="0"/>
              <a:t>δ</a:t>
            </a:r>
            <a:r>
              <a:rPr lang="el-GR" sz="3200" b="1" dirty="0"/>
              <a:t>(</a:t>
            </a:r>
            <a:r>
              <a:rPr lang="sk-SK" sz="3200" b="1" dirty="0"/>
              <a:t>a)</a:t>
            </a:r>
            <a:r>
              <a:rPr lang="sk-SK" sz="3200" dirty="0"/>
              <a:t>, že pre každé </a:t>
            </a:r>
            <a:r>
              <a:rPr lang="sk-SK" sz="3200" dirty="0" err="1"/>
              <a:t>x∈O</a:t>
            </a:r>
            <a:r>
              <a:rPr lang="el-GR" sz="3200" baseline="-25000" dirty="0"/>
              <a:t>δ</a:t>
            </a:r>
            <a:r>
              <a:rPr lang="el-GR" sz="3200" dirty="0"/>
              <a:t>(</a:t>
            </a:r>
            <a:r>
              <a:rPr lang="sk-SK" sz="3200" dirty="0"/>
              <a:t>a),</a:t>
            </a:r>
            <a:r>
              <a:rPr lang="sk-SK" sz="3200" dirty="0" err="1"/>
              <a:t>x≠a</a:t>
            </a:r>
            <a:r>
              <a:rPr lang="sk-SK" sz="3200" dirty="0"/>
              <a:t> je f(x)∈</a:t>
            </a:r>
            <a:r>
              <a:rPr lang="sk-SK" sz="3200" dirty="0" err="1"/>
              <a:t>O</a:t>
            </a:r>
            <a:r>
              <a:rPr lang="sk-SK" sz="3200" baseline="-25000" dirty="0" err="1"/>
              <a:t>ɛ</a:t>
            </a:r>
            <a:r>
              <a:rPr lang="sk-SK" sz="3200" dirty="0"/>
              <a:t>(b).</a:t>
            </a:r>
          </a:p>
        </p:txBody>
      </p:sp>
    </p:spTree>
    <p:extLst>
      <p:ext uri="{BB962C8B-B14F-4D97-AF65-F5344CB8AC3E}">
        <p14:creationId xmlns:p14="http://schemas.microsoft.com/office/powerpoint/2010/main" val="32249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">
            <a:extLst>
              <a:ext uri="{FF2B5EF4-FFF2-40B4-BE49-F238E27FC236}">
                <a16:creationId xmlns:a16="http://schemas.microsoft.com/office/drawing/2014/main" id="{4E177864-4EE1-4A70-BD39-EDAA4EB24A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78323"/>
            <a:ext cx="10515600" cy="717825"/>
          </a:xfrm>
        </p:spPr>
        <p:txBody>
          <a:bodyPr/>
          <a:lstStyle/>
          <a:p>
            <a:pPr algn="ctr" eaLnBrk="1" hangingPunct="1"/>
            <a:r>
              <a:rPr lang="cs-CZ" altLang="sk-SK" dirty="0">
                <a:solidFill>
                  <a:srgbClr val="FF0000"/>
                </a:solidFill>
                <a:latin typeface="Times New Roman" panose="02020603050405020304" pitchFamily="18" charset="0"/>
              </a:rPr>
              <a:t>Vlastnosti </a:t>
            </a:r>
            <a:r>
              <a:rPr lang="cs-CZ" altLang="sk-SK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limít</a:t>
            </a:r>
            <a:endParaRPr lang="cs-CZ" altLang="sk-SK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Rectangle 3">
            <a:extLst>
              <a:ext uri="{FF2B5EF4-FFF2-40B4-BE49-F238E27FC236}">
                <a16:creationId xmlns:a16="http://schemas.microsoft.com/office/drawing/2014/main" id="{246EDB68-6267-4BE7-9523-12A7D66F46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pPr eaLnBrk="1" hangingPunct="1"/>
            <a:r>
              <a:rPr lang="cs-CZ" altLang="sk-SK" dirty="0" err="1">
                <a:latin typeface="Times New Roman" panose="02020603050405020304" pitchFamily="18" charset="0"/>
              </a:rPr>
              <a:t>Ak</a:t>
            </a:r>
            <a:r>
              <a:rPr lang="cs-CZ" altLang="sk-SK" dirty="0">
                <a:latin typeface="Times New Roman" panose="02020603050405020304" pitchFamily="18" charset="0"/>
              </a:rPr>
              <a:t>                      a                        potom platí:</a:t>
            </a:r>
          </a:p>
        </p:txBody>
      </p:sp>
      <p:sp>
        <p:nvSpPr>
          <p:cNvPr id="26635" name="Rectangle 4">
            <a:extLst>
              <a:ext uri="{FF2B5EF4-FFF2-40B4-BE49-F238E27FC236}">
                <a16:creationId xmlns:a16="http://schemas.microsoft.com/office/drawing/2014/main" id="{B0669A0D-D0C7-43CC-ABCC-8C942AFA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6626" name="Object 5">
            <a:extLst>
              <a:ext uri="{FF2B5EF4-FFF2-40B4-BE49-F238E27FC236}">
                <a16:creationId xmlns:a16="http://schemas.microsoft.com/office/drawing/2014/main" id="{45084872-8384-4D42-A1CA-675CC6A4C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58934"/>
              </p:ext>
            </p:extLst>
          </p:nvPr>
        </p:nvGraphicFramePr>
        <p:xfrm>
          <a:off x="1708732" y="985824"/>
          <a:ext cx="1632532" cy="60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Rovnice" r:id="rId3" imgW="1777229" imgH="634725" progId="Equation.3">
                  <p:embed/>
                </p:oleObj>
              </mc:Choice>
              <mc:Fallback>
                <p:oleObj name="Rovnice" r:id="rId3" imgW="1777229" imgH="634725" progId="Equation.3">
                  <p:embed/>
                  <p:pic>
                    <p:nvPicPr>
                      <p:cNvPr id="26626" name="Object 5">
                        <a:extLst>
                          <a:ext uri="{FF2B5EF4-FFF2-40B4-BE49-F238E27FC236}">
                            <a16:creationId xmlns:a16="http://schemas.microsoft.com/office/drawing/2014/main" id="{45084872-8384-4D42-A1CA-675CC6A4C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985824"/>
                        <a:ext cx="1632532" cy="604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6">
            <a:extLst>
              <a:ext uri="{FF2B5EF4-FFF2-40B4-BE49-F238E27FC236}">
                <a16:creationId xmlns:a16="http://schemas.microsoft.com/office/drawing/2014/main" id="{998AA6CB-29C7-4B06-91E4-A39B5DC7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6627" name="Object 7">
            <a:extLst>
              <a:ext uri="{FF2B5EF4-FFF2-40B4-BE49-F238E27FC236}">
                <a16:creationId xmlns:a16="http://schemas.microsoft.com/office/drawing/2014/main" id="{6DD531AE-DFA9-4D31-A90D-E80CF7281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30211"/>
              </p:ext>
            </p:extLst>
          </p:nvPr>
        </p:nvGraphicFramePr>
        <p:xfrm>
          <a:off x="3785760" y="928030"/>
          <a:ext cx="1789546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Rovnice" r:id="rId5" imgW="1752600" imgH="635000" progId="Equation.3">
                  <p:embed/>
                </p:oleObj>
              </mc:Choice>
              <mc:Fallback>
                <p:oleObj name="Rovnice" r:id="rId5" imgW="1752600" imgH="635000" progId="Equation.3">
                  <p:embed/>
                  <p:pic>
                    <p:nvPicPr>
                      <p:cNvPr id="26627" name="Object 7">
                        <a:extLst>
                          <a:ext uri="{FF2B5EF4-FFF2-40B4-BE49-F238E27FC236}">
                            <a16:creationId xmlns:a16="http://schemas.microsoft.com/office/drawing/2014/main" id="{6DD531AE-DFA9-4D31-A90D-E80CF72813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760" y="928030"/>
                        <a:ext cx="1789546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8">
            <a:extLst>
              <a:ext uri="{FF2B5EF4-FFF2-40B4-BE49-F238E27FC236}">
                <a16:creationId xmlns:a16="http://schemas.microsoft.com/office/drawing/2014/main" id="{D84F2703-BF1B-41D3-A86F-8A7DEE0F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F88AA36A-D54D-4C7A-8BBE-E57C1804E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7123"/>
              </p:ext>
            </p:extLst>
          </p:nvPr>
        </p:nvGraphicFramePr>
        <p:xfrm>
          <a:off x="1708732" y="1742515"/>
          <a:ext cx="822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Rovnice" r:id="rId7" imgW="6184900" imgH="635000" progId="Equation.3">
                  <p:embed/>
                </p:oleObj>
              </mc:Choice>
              <mc:Fallback>
                <p:oleObj name="Rovnice" r:id="rId7" imgW="6184900" imgH="635000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F88AA36A-D54D-4C7A-8BBE-E57C1804E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1742515"/>
                        <a:ext cx="8229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0">
            <a:extLst>
              <a:ext uri="{FF2B5EF4-FFF2-40B4-BE49-F238E27FC236}">
                <a16:creationId xmlns:a16="http://schemas.microsoft.com/office/drawing/2014/main" id="{FFEC2748-3186-41E6-A0E6-660C6AE9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8F211D9C-A0CC-4326-A335-AE3C04661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25017"/>
              </p:ext>
            </p:extLst>
          </p:nvPr>
        </p:nvGraphicFramePr>
        <p:xfrm>
          <a:off x="1708732" y="2603678"/>
          <a:ext cx="6959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Rovnice" r:id="rId9" imgW="5219640" imgH="558720" progId="Equation.3">
                  <p:embed/>
                </p:oleObj>
              </mc:Choice>
              <mc:Fallback>
                <p:oleObj name="Rovnice" r:id="rId9" imgW="5219640" imgH="558720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8F211D9C-A0CC-4326-A335-AE3C04661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2603678"/>
                        <a:ext cx="69596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12">
            <a:extLst>
              <a:ext uri="{FF2B5EF4-FFF2-40B4-BE49-F238E27FC236}">
                <a16:creationId xmlns:a16="http://schemas.microsoft.com/office/drawing/2014/main" id="{AC076FB9-C488-4134-86D8-CBEBAAE2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5800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74C39085-A0C8-408D-8742-C930429B7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593376"/>
              </p:ext>
            </p:extLst>
          </p:nvPr>
        </p:nvGraphicFramePr>
        <p:xfrm>
          <a:off x="1708732" y="3504785"/>
          <a:ext cx="8153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Rovnice" r:id="rId11" imgW="5778500" imgH="635000" progId="Equation.3">
                  <p:embed/>
                </p:oleObj>
              </mc:Choice>
              <mc:Fallback>
                <p:oleObj name="Rovnice" r:id="rId11" imgW="5778500" imgH="635000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74C39085-A0C8-408D-8742-C930429B7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3504785"/>
                        <a:ext cx="81534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4">
            <a:extLst>
              <a:ext uri="{FF2B5EF4-FFF2-40B4-BE49-F238E27FC236}">
                <a16:creationId xmlns:a16="http://schemas.microsoft.com/office/drawing/2014/main" id="{4BF0FD63-4CF2-4972-93B8-AB1F3FBD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34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34A1DEF0-11B5-417B-A125-825620A2C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18130"/>
              </p:ext>
            </p:extLst>
          </p:nvPr>
        </p:nvGraphicFramePr>
        <p:xfrm>
          <a:off x="1754906" y="4301836"/>
          <a:ext cx="5638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Rovnice" r:id="rId13" imgW="2933700" imgH="1079500" progId="Equation.3">
                  <p:embed/>
                </p:oleObj>
              </mc:Choice>
              <mc:Fallback>
                <p:oleObj name="Rovnice" r:id="rId13" imgW="2933700" imgH="107950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34A1DEF0-11B5-417B-A125-825620A2C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06" y="4301836"/>
                        <a:ext cx="56388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Rectangle 16">
            <a:extLst>
              <a:ext uri="{FF2B5EF4-FFF2-40B4-BE49-F238E27FC236}">
                <a16:creationId xmlns:a16="http://schemas.microsoft.com/office/drawing/2014/main" id="{5A1B711A-A0BF-42CC-9943-804F9460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sp>
        <p:nvSpPr>
          <p:cNvPr id="26642" name="Rectangle 17">
            <a:extLst>
              <a:ext uri="{FF2B5EF4-FFF2-40B4-BE49-F238E27FC236}">
                <a16:creationId xmlns:a16="http://schemas.microsoft.com/office/drawing/2014/main" id="{61E63A77-1335-460B-970C-DF2888AF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sk-SK" altLang="sk-SK">
              <a:latin typeface="Tahoma" panose="020B0604030504040204" pitchFamily="34" charset="0"/>
            </a:endParaRPr>
          </a:p>
        </p:txBody>
      </p:sp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E4D9DEB5-821F-419E-A5F8-C9343ABD4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88584"/>
              </p:ext>
            </p:extLst>
          </p:nvPr>
        </p:nvGraphicFramePr>
        <p:xfrm>
          <a:off x="8123375" y="4717049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Rovnice" r:id="rId15" imgW="660113" imgH="266584" progId="Equation.3">
                  <p:embed/>
                </p:oleObj>
              </mc:Choice>
              <mc:Fallback>
                <p:oleObj name="Rovnice" r:id="rId15" imgW="660113" imgH="266584" progId="Equation.3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E4D9DEB5-821F-419E-A5F8-C9343ABD4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375" y="4717049"/>
                        <a:ext cx="1219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0C9FC310-17B7-4261-BD39-8225E41D0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06635"/>
              </p:ext>
            </p:extLst>
          </p:nvPr>
        </p:nvGraphicFramePr>
        <p:xfrm>
          <a:off x="1803400" y="6061042"/>
          <a:ext cx="4267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Rovnice" r:id="rId17" imgW="4267200" imgH="635000" progId="Equation.3">
                  <p:embed/>
                </p:oleObj>
              </mc:Choice>
              <mc:Fallback>
                <p:oleObj name="Rovnice" r:id="rId17" imgW="4267200" imgH="635000" progId="Equation.3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E7BA55F4-D8F7-4656-97E0-EDA80965F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6061042"/>
                        <a:ext cx="42672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Office PowerPoint</Application>
  <PresentationFormat>Širokouhlá</PresentationFormat>
  <Paragraphs>6</Paragraphs>
  <Slides>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Motív balíka Office</vt:lpstr>
      <vt:lpstr>Editor rovnic 3.0</vt:lpstr>
      <vt:lpstr>Limita funkcie</vt:lpstr>
      <vt:lpstr>Funkcia f reálnej premennej x je predpis, ktorý každému x ε R priraďuje najviac jedno y ε R tak, že  y=f(x)   Definičný obor funkcie D je množina všetkých x ε R, ku ktorým existuje práve jedno y ε R tak, že  y=f(x).   Obor hodnôt funkcie H je množina všetkých y ε R, ku ktorým existuje aspoň jedno x ε R tak, že  y=f(x). 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Vlastnosti limít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Limita funkcie</dc:title>
  <dc:creator>Slovenkaiová</dc:creator>
  <cp:lastModifiedBy>Slovenkaiová</cp:lastModifiedBy>
  <cp:revision>4</cp:revision>
  <dcterms:created xsi:type="dcterms:W3CDTF">2019-02-28T19:03:40Z</dcterms:created>
  <dcterms:modified xsi:type="dcterms:W3CDTF">2019-02-28T19:31:36Z</dcterms:modified>
</cp:coreProperties>
</file>