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7B3E1-1EDF-4993-8199-1F3EC4A06A72}" type="datetimeFigureOut">
              <a:rPr lang="sk-SK" smtClean="0"/>
              <a:t>7. 9. 2021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4219-DAEB-4786-9273-BF975D44D8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32019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7B3E1-1EDF-4993-8199-1F3EC4A06A72}" type="datetimeFigureOut">
              <a:rPr lang="sk-SK" smtClean="0"/>
              <a:t>7. 9. 2021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4219-DAEB-4786-9273-BF975D44D8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40974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7B3E1-1EDF-4993-8199-1F3EC4A06A72}" type="datetimeFigureOut">
              <a:rPr lang="sk-SK" smtClean="0"/>
              <a:t>7. 9. 2021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4219-DAEB-4786-9273-BF975D44D8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43284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7B3E1-1EDF-4993-8199-1F3EC4A06A72}" type="datetimeFigureOut">
              <a:rPr lang="sk-SK" smtClean="0"/>
              <a:t>7. 9. 2021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4219-DAEB-4786-9273-BF975D44D857}" type="slidenum">
              <a:rPr lang="sk-SK" smtClean="0"/>
              <a:t>‹#›</a:t>
            </a:fld>
            <a:endParaRPr lang="sk-SK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5555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7B3E1-1EDF-4993-8199-1F3EC4A06A72}" type="datetimeFigureOut">
              <a:rPr lang="sk-SK" smtClean="0"/>
              <a:t>7. 9. 2021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4219-DAEB-4786-9273-BF975D44D8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49752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7B3E1-1EDF-4993-8199-1F3EC4A06A72}" type="datetimeFigureOut">
              <a:rPr lang="sk-SK" smtClean="0"/>
              <a:t>7. 9. 2021</a:t>
            </a:fld>
            <a:endParaRPr lang="sk-S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4219-DAEB-4786-9273-BF975D44D8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87748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7B3E1-1EDF-4993-8199-1F3EC4A06A72}" type="datetimeFigureOut">
              <a:rPr lang="sk-SK" smtClean="0"/>
              <a:t>7. 9. 2021</a:t>
            </a:fld>
            <a:endParaRPr lang="sk-S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4219-DAEB-4786-9273-BF975D44D8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49911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7B3E1-1EDF-4993-8199-1F3EC4A06A72}" type="datetimeFigureOut">
              <a:rPr lang="sk-SK" smtClean="0"/>
              <a:t>7. 9. 2021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4219-DAEB-4786-9273-BF975D44D8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789585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7B3E1-1EDF-4993-8199-1F3EC4A06A72}" type="datetimeFigureOut">
              <a:rPr lang="sk-SK" smtClean="0"/>
              <a:t>7. 9. 2021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4219-DAEB-4786-9273-BF975D44D8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85706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7B3E1-1EDF-4993-8199-1F3EC4A06A72}" type="datetimeFigureOut">
              <a:rPr lang="sk-SK" smtClean="0"/>
              <a:t>7. 9. 2021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4219-DAEB-4786-9273-BF975D44D8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18652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7B3E1-1EDF-4993-8199-1F3EC4A06A72}" type="datetimeFigureOut">
              <a:rPr lang="sk-SK" smtClean="0"/>
              <a:t>7. 9. 2021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4219-DAEB-4786-9273-BF975D44D8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8355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7B3E1-1EDF-4993-8199-1F3EC4A06A72}" type="datetimeFigureOut">
              <a:rPr lang="sk-SK" smtClean="0"/>
              <a:t>7. 9. 2021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4219-DAEB-4786-9273-BF975D44D8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95536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7B3E1-1EDF-4993-8199-1F3EC4A06A72}" type="datetimeFigureOut">
              <a:rPr lang="sk-SK" smtClean="0"/>
              <a:t>7. 9. 2021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4219-DAEB-4786-9273-BF975D44D8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10656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7B3E1-1EDF-4993-8199-1F3EC4A06A72}" type="datetimeFigureOut">
              <a:rPr lang="sk-SK" smtClean="0"/>
              <a:t>7. 9. 2021</a:t>
            </a:fld>
            <a:endParaRPr lang="sk-SK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4219-DAEB-4786-9273-BF975D44D8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0234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7B3E1-1EDF-4993-8199-1F3EC4A06A72}" type="datetimeFigureOut">
              <a:rPr lang="sk-SK" smtClean="0"/>
              <a:t>7. 9. 2021</a:t>
            </a:fld>
            <a:endParaRPr lang="sk-S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4219-DAEB-4786-9273-BF975D44D8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9840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7B3E1-1EDF-4993-8199-1F3EC4A06A72}" type="datetimeFigureOut">
              <a:rPr lang="sk-SK" smtClean="0"/>
              <a:t>7. 9. 2021</a:t>
            </a:fld>
            <a:endParaRPr lang="sk-SK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4219-DAEB-4786-9273-BF975D44D8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76494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7B3E1-1EDF-4993-8199-1F3EC4A06A72}" type="datetimeFigureOut">
              <a:rPr lang="sk-SK" smtClean="0"/>
              <a:t>7. 9. 2021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4219-DAEB-4786-9273-BF975D44D8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6791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077B3E1-1EDF-4993-8199-1F3EC4A06A72}" type="datetimeFigureOut">
              <a:rPr lang="sk-SK" smtClean="0"/>
              <a:t>7. 9. 2021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84219-DAEB-4786-9273-BF975D44D8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25911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951A7A18-F060-400B-B150-A05ECDED68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sz="9600" dirty="0">
                <a:solidFill>
                  <a:schemeClr val="accent3">
                    <a:lumMod val="40000"/>
                    <a:lumOff val="60000"/>
                  </a:schemeClr>
                </a:solidFill>
                <a:latin typeface="Showcard Gothic" panose="04020904020102020604" pitchFamily="82" charset="0"/>
              </a:rPr>
              <a:t>ZLOMKY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65877610-29BC-41CA-B85F-0C389DD4F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011359"/>
            <a:ext cx="8825658" cy="861420"/>
          </a:xfrm>
        </p:spPr>
        <p:txBody>
          <a:bodyPr/>
          <a:lstStyle/>
          <a:p>
            <a:r>
              <a:rPr lang="sk-SK" dirty="0"/>
              <a:t>Opakovanie učiva 7. ročníka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xmlns="" id="{44A8C31F-A22E-4E64-8FD1-09FCF8788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6758">
            <a:off x="4492410" y="1408448"/>
            <a:ext cx="75342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55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F61A52E4-0C26-44D0-9466-DC34D11B4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2156"/>
            <a:ext cx="10515600" cy="1325563"/>
          </a:xfrm>
        </p:spPr>
        <p:txBody>
          <a:bodyPr/>
          <a:lstStyle/>
          <a:p>
            <a:r>
              <a:rPr lang="sk-SK" dirty="0"/>
              <a:t>1. ÚLOHA – vyjadri zlomkom</a:t>
            </a:r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xmlns="" id="{DCCE2AF9-6D34-48EA-8995-4F653BEA26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96994"/>
            <a:ext cx="2838846" cy="1971950"/>
          </a:xfr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xmlns="" id="{65182666-1C5A-468C-A3D8-C1871FB46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011" y="1777719"/>
            <a:ext cx="2848373" cy="1952898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xmlns="" id="{F6083BC0-0987-4DAF-8037-82AA7DE0E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5909" y="482763"/>
            <a:ext cx="2848373" cy="1952898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xmlns="" id="{95D1136B-512C-4A5E-9EB9-126D10FBC7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3410" y="2656825"/>
            <a:ext cx="2838846" cy="1943371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xmlns="" id="{15AACCDF-01FC-4086-B41F-F794688C25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039" y="4924155"/>
            <a:ext cx="2857899" cy="1933845"/>
          </a:xfrm>
          <a:prstGeom prst="rect">
            <a:avLst/>
          </a:prstGeom>
        </p:spPr>
      </p:pic>
      <p:pic>
        <p:nvPicPr>
          <p:cNvPr id="15" name="Obrázok 14">
            <a:extLst>
              <a:ext uri="{FF2B5EF4-FFF2-40B4-BE49-F238E27FC236}">
                <a16:creationId xmlns:a16="http://schemas.microsoft.com/office/drawing/2014/main" xmlns="" id="{504A1ED9-D9DF-4933-8C02-AD6E864FA6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40257" y="4547817"/>
            <a:ext cx="2857899" cy="1981477"/>
          </a:xfrm>
          <a:prstGeom prst="rect">
            <a:avLst/>
          </a:prstGeom>
        </p:spPr>
      </p:pic>
      <p:pic>
        <p:nvPicPr>
          <p:cNvPr id="17" name="Obrázok 16">
            <a:extLst>
              <a:ext uri="{FF2B5EF4-FFF2-40B4-BE49-F238E27FC236}">
                <a16:creationId xmlns:a16="http://schemas.microsoft.com/office/drawing/2014/main" xmlns="" id="{F06C9FFC-B6C0-4B04-ACD4-19CE353F63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10386" y="4821360"/>
            <a:ext cx="2867425" cy="19528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BlokTextu 17">
                <a:extLst>
                  <a:ext uri="{FF2B5EF4-FFF2-40B4-BE49-F238E27FC236}">
                    <a16:creationId xmlns:a16="http://schemas.microsoft.com/office/drawing/2014/main" xmlns="" id="{AE138B4F-2F76-4E5A-8AB6-77E494732CB6}"/>
                  </a:ext>
                </a:extLst>
              </p:cNvPr>
              <p:cNvSpPr txBox="1"/>
              <p:nvPr/>
            </p:nvSpPr>
            <p:spPr>
              <a:xfrm>
                <a:off x="10809248" y="4973483"/>
                <a:ext cx="1064713" cy="15558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sz="5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5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sk-SK" sz="5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sk-SK" sz="5400" dirty="0"/>
              </a:p>
            </p:txBody>
          </p:sp>
        </mc:Choice>
        <mc:Fallback xmlns="">
          <p:sp>
            <p:nvSpPr>
              <p:cNvPr id="18" name="BlokTextu 17">
                <a:extLst>
                  <a:ext uri="{FF2B5EF4-FFF2-40B4-BE49-F238E27FC236}">
                    <a16:creationId xmlns:a16="http://schemas.microsoft.com/office/drawing/2014/main" id="{AE138B4F-2F76-4E5A-8AB6-77E494732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9248" y="4973483"/>
                <a:ext cx="1064713" cy="155581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BlokTextu 18">
                <a:extLst>
                  <a:ext uri="{FF2B5EF4-FFF2-40B4-BE49-F238E27FC236}">
                    <a16:creationId xmlns:a16="http://schemas.microsoft.com/office/drawing/2014/main" xmlns="" id="{2F597A06-52CD-4BD9-8E4E-1421098AC73F}"/>
                  </a:ext>
                </a:extLst>
              </p:cNvPr>
              <p:cNvSpPr txBox="1"/>
              <p:nvPr/>
            </p:nvSpPr>
            <p:spPr>
              <a:xfrm>
                <a:off x="-31783" y="1641783"/>
                <a:ext cx="1064713" cy="15558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sz="5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5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sk-SK" sz="5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sk-SK" sz="5400" dirty="0"/>
              </a:p>
            </p:txBody>
          </p:sp>
        </mc:Choice>
        <mc:Fallback xmlns="">
          <p:sp>
            <p:nvSpPr>
              <p:cNvPr id="19" name="BlokTextu 18">
                <a:extLst>
                  <a:ext uri="{FF2B5EF4-FFF2-40B4-BE49-F238E27FC236}">
                    <a16:creationId xmlns:a16="http://schemas.microsoft.com/office/drawing/2014/main" id="{2F597A06-52CD-4BD9-8E4E-1421098AC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783" y="1641783"/>
                <a:ext cx="1064713" cy="155581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BlokTextu 19">
                <a:extLst>
                  <a:ext uri="{FF2B5EF4-FFF2-40B4-BE49-F238E27FC236}">
                    <a16:creationId xmlns:a16="http://schemas.microsoft.com/office/drawing/2014/main" xmlns="" id="{8D9D9DD8-497B-4AC0-AF5D-0AB15D776654}"/>
                  </a:ext>
                </a:extLst>
              </p:cNvPr>
              <p:cNvSpPr txBox="1"/>
              <p:nvPr/>
            </p:nvSpPr>
            <p:spPr>
              <a:xfrm>
                <a:off x="3077983" y="4788219"/>
                <a:ext cx="1064713" cy="15558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sz="5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5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sk-SK" sz="5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sk-SK" sz="5400" dirty="0"/>
              </a:p>
            </p:txBody>
          </p:sp>
        </mc:Choice>
        <mc:Fallback xmlns="">
          <p:sp>
            <p:nvSpPr>
              <p:cNvPr id="20" name="BlokTextu 19">
                <a:extLst>
                  <a:ext uri="{FF2B5EF4-FFF2-40B4-BE49-F238E27FC236}">
                    <a16:creationId xmlns:a16="http://schemas.microsoft.com/office/drawing/2014/main" id="{8D9D9DD8-497B-4AC0-AF5D-0AB15D776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983" y="4788219"/>
                <a:ext cx="1064713" cy="155581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BlokTextu 20">
                <a:extLst>
                  <a:ext uri="{FF2B5EF4-FFF2-40B4-BE49-F238E27FC236}">
                    <a16:creationId xmlns:a16="http://schemas.microsoft.com/office/drawing/2014/main" xmlns="" id="{A62A1135-1915-4C3B-AA58-9C52E3FC16C1}"/>
                  </a:ext>
                </a:extLst>
              </p:cNvPr>
              <p:cNvSpPr txBox="1"/>
              <p:nvPr/>
            </p:nvSpPr>
            <p:spPr>
              <a:xfrm>
                <a:off x="3482316" y="1333824"/>
                <a:ext cx="1064713" cy="15558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sz="5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5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k-SK" sz="5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sk-SK" sz="5400" dirty="0"/>
              </a:p>
            </p:txBody>
          </p:sp>
        </mc:Choice>
        <mc:Fallback xmlns="">
          <p:sp>
            <p:nvSpPr>
              <p:cNvPr id="21" name="BlokTextu 20">
                <a:extLst>
                  <a:ext uri="{FF2B5EF4-FFF2-40B4-BE49-F238E27FC236}">
                    <a16:creationId xmlns:a16="http://schemas.microsoft.com/office/drawing/2014/main" id="{A62A1135-1915-4C3B-AA58-9C52E3FC1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316" y="1333824"/>
                <a:ext cx="1064713" cy="155581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BlokTextu 21">
                <a:extLst>
                  <a:ext uri="{FF2B5EF4-FFF2-40B4-BE49-F238E27FC236}">
                    <a16:creationId xmlns:a16="http://schemas.microsoft.com/office/drawing/2014/main" xmlns="" id="{44B5C0CB-53BB-4F3F-9D3D-B531F445A2DC}"/>
                  </a:ext>
                </a:extLst>
              </p:cNvPr>
              <p:cNvSpPr txBox="1"/>
              <p:nvPr/>
            </p:nvSpPr>
            <p:spPr>
              <a:xfrm>
                <a:off x="7378680" y="1101014"/>
                <a:ext cx="1064713" cy="15558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sz="5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5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k-SK" sz="5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sk-SK" sz="5400" dirty="0"/>
              </a:p>
            </p:txBody>
          </p:sp>
        </mc:Choice>
        <mc:Fallback xmlns="">
          <p:sp>
            <p:nvSpPr>
              <p:cNvPr id="22" name="BlokTextu 21">
                <a:extLst>
                  <a:ext uri="{FF2B5EF4-FFF2-40B4-BE49-F238E27FC236}">
                    <a16:creationId xmlns:a16="http://schemas.microsoft.com/office/drawing/2014/main" id="{44B5C0CB-53BB-4F3F-9D3D-B531F445A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680" y="1101014"/>
                <a:ext cx="1064713" cy="155581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BlokTextu 22">
                <a:extLst>
                  <a:ext uri="{FF2B5EF4-FFF2-40B4-BE49-F238E27FC236}">
                    <a16:creationId xmlns:a16="http://schemas.microsoft.com/office/drawing/2014/main" xmlns="" id="{07569FAD-86BE-46B3-8BA2-EEF2F7F9DAE5}"/>
                  </a:ext>
                </a:extLst>
              </p:cNvPr>
              <p:cNvSpPr txBox="1"/>
              <p:nvPr/>
            </p:nvSpPr>
            <p:spPr>
              <a:xfrm>
                <a:off x="11268314" y="2111729"/>
                <a:ext cx="1064713" cy="15558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sz="5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5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k-SK" sz="5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sk-SK" sz="5400" dirty="0"/>
              </a:p>
            </p:txBody>
          </p:sp>
        </mc:Choice>
        <mc:Fallback xmlns="">
          <p:sp>
            <p:nvSpPr>
              <p:cNvPr id="23" name="BlokTextu 22">
                <a:extLst>
                  <a:ext uri="{FF2B5EF4-FFF2-40B4-BE49-F238E27FC236}">
                    <a16:creationId xmlns:a16="http://schemas.microsoft.com/office/drawing/2014/main" id="{07569FAD-86BE-46B3-8BA2-EEF2F7F9D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8314" y="2111729"/>
                <a:ext cx="1064713" cy="155581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BlokTextu 23">
                <a:extLst>
                  <a:ext uri="{FF2B5EF4-FFF2-40B4-BE49-F238E27FC236}">
                    <a16:creationId xmlns:a16="http://schemas.microsoft.com/office/drawing/2014/main" xmlns="" id="{DFB7E069-0799-459F-B78F-8B669CE22752}"/>
                  </a:ext>
                </a:extLst>
              </p:cNvPr>
              <p:cNvSpPr txBox="1"/>
              <p:nvPr/>
            </p:nvSpPr>
            <p:spPr>
              <a:xfrm>
                <a:off x="6703427" y="4938940"/>
                <a:ext cx="1064713" cy="15558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sz="5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5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sk-SK" sz="5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sk-SK" sz="5400" dirty="0"/>
              </a:p>
            </p:txBody>
          </p:sp>
        </mc:Choice>
        <mc:Fallback xmlns="">
          <p:sp>
            <p:nvSpPr>
              <p:cNvPr id="24" name="BlokTextu 23">
                <a:extLst>
                  <a:ext uri="{FF2B5EF4-FFF2-40B4-BE49-F238E27FC236}">
                    <a16:creationId xmlns:a16="http://schemas.microsoft.com/office/drawing/2014/main" id="{DFB7E069-0799-459F-B78F-8B669CE22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3427" y="4938940"/>
                <a:ext cx="1064713" cy="155581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29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DE7CA968-19BC-458A-ABB0-5D2AC87CE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11" y="365125"/>
            <a:ext cx="11586575" cy="1325563"/>
          </a:xfrm>
        </p:spPr>
        <p:txBody>
          <a:bodyPr>
            <a:normAutofit fontScale="90000"/>
          </a:bodyPr>
          <a:lstStyle/>
          <a:p>
            <a:r>
              <a:rPr lang="sk-SK" dirty="0"/>
              <a:t>2. ÚLOHA – akú časť tvorí... </a:t>
            </a:r>
            <a:br>
              <a:rPr lang="sk-SK" dirty="0"/>
            </a:br>
            <a:r>
              <a:rPr lang="sk-SK" dirty="0"/>
              <a:t>                      vyjadri zlomkom v základnom tvare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58F1B819-D228-4990-A3C1-885B978FF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2575"/>
            <a:ext cx="10515600" cy="3734388"/>
          </a:xfrm>
        </p:spPr>
        <p:txBody>
          <a:bodyPr/>
          <a:lstStyle/>
          <a:p>
            <a:r>
              <a:rPr lang="sk-SK" dirty="0"/>
              <a:t>6 hodín z jedného dňa</a:t>
            </a:r>
          </a:p>
          <a:p>
            <a:r>
              <a:rPr lang="sk-SK" dirty="0"/>
              <a:t>3 minúty z hodiny</a:t>
            </a:r>
          </a:p>
          <a:p>
            <a:r>
              <a:rPr lang="sk-SK" dirty="0"/>
              <a:t>10 cm z jedného metra</a:t>
            </a:r>
          </a:p>
          <a:p>
            <a:r>
              <a:rPr lang="sk-SK" dirty="0"/>
              <a:t>50 centov z jedného eura</a:t>
            </a:r>
          </a:p>
          <a:p>
            <a:r>
              <a:rPr lang="sk-SK" dirty="0"/>
              <a:t>400 gramov z jedného kilogramu</a:t>
            </a:r>
          </a:p>
          <a:p>
            <a:r>
              <a:rPr lang="sk-SK" dirty="0"/>
              <a:t>70% zo základu</a:t>
            </a:r>
          </a:p>
          <a:p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BlokTextu 3">
                <a:extLst>
                  <a:ext uri="{FF2B5EF4-FFF2-40B4-BE49-F238E27FC236}">
                    <a16:creationId xmlns:a16="http://schemas.microsoft.com/office/drawing/2014/main" xmlns="" id="{74528148-A1C7-4DEE-9EC5-C1591E97E03D}"/>
                  </a:ext>
                </a:extLst>
              </p:cNvPr>
              <p:cNvSpPr txBox="1"/>
              <p:nvPr/>
            </p:nvSpPr>
            <p:spPr>
              <a:xfrm>
                <a:off x="6637226" y="2077282"/>
                <a:ext cx="1064713" cy="15558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sz="5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5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k-SK" sz="5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sk-SK" sz="5400" dirty="0"/>
              </a:p>
            </p:txBody>
          </p:sp>
        </mc:Choice>
        <mc:Fallback xmlns="">
          <p:sp>
            <p:nvSpPr>
              <p:cNvPr id="4" name="BlokTextu 3">
                <a:extLst>
                  <a:ext uri="{FF2B5EF4-FFF2-40B4-BE49-F238E27FC236}">
                    <a16:creationId xmlns:a16="http://schemas.microsoft.com/office/drawing/2014/main" id="{74528148-A1C7-4DEE-9EC5-C1591E97E0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226" y="2077282"/>
                <a:ext cx="1064713" cy="15558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BlokTextu 4">
                <a:extLst>
                  <a:ext uri="{FF2B5EF4-FFF2-40B4-BE49-F238E27FC236}">
                    <a16:creationId xmlns:a16="http://schemas.microsoft.com/office/drawing/2014/main" xmlns="" id="{E78D47DD-09D6-48A6-88BE-FDD46ECC87B2}"/>
                  </a:ext>
                </a:extLst>
              </p:cNvPr>
              <p:cNvSpPr txBox="1"/>
              <p:nvPr/>
            </p:nvSpPr>
            <p:spPr>
              <a:xfrm>
                <a:off x="10467585" y="4621152"/>
                <a:ext cx="1064713" cy="15558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sz="5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5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k-SK" sz="5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</m:oMath>
                  </m:oMathPara>
                </a14:m>
                <a:endParaRPr lang="sk-SK" sz="5400" dirty="0"/>
              </a:p>
            </p:txBody>
          </p:sp>
        </mc:Choice>
        <mc:Fallback xmlns="">
          <p:sp>
            <p:nvSpPr>
              <p:cNvPr id="5" name="BlokTextu 4">
                <a:extLst>
                  <a:ext uri="{FF2B5EF4-FFF2-40B4-BE49-F238E27FC236}">
                    <a16:creationId xmlns:a16="http://schemas.microsoft.com/office/drawing/2014/main" id="{E78D47DD-09D6-48A6-88BE-FDD46ECC8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7585" y="4621152"/>
                <a:ext cx="1064713" cy="15558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BlokTextu 5">
                <a:extLst>
                  <a:ext uri="{FF2B5EF4-FFF2-40B4-BE49-F238E27FC236}">
                    <a16:creationId xmlns:a16="http://schemas.microsoft.com/office/drawing/2014/main" xmlns="" id="{AFBEBD81-72EA-4107-A493-5B9CC21ECF24}"/>
                  </a:ext>
                </a:extLst>
              </p:cNvPr>
              <p:cNvSpPr txBox="1"/>
              <p:nvPr/>
            </p:nvSpPr>
            <p:spPr>
              <a:xfrm>
                <a:off x="10378336" y="1801503"/>
                <a:ext cx="1064713" cy="15558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sz="5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5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k-SK" sz="5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sk-SK" sz="5400" dirty="0"/>
              </a:p>
            </p:txBody>
          </p:sp>
        </mc:Choice>
        <mc:Fallback xmlns="">
          <p:sp>
            <p:nvSpPr>
              <p:cNvPr id="6" name="BlokTextu 5">
                <a:extLst>
                  <a:ext uri="{FF2B5EF4-FFF2-40B4-BE49-F238E27FC236}">
                    <a16:creationId xmlns:a16="http://schemas.microsoft.com/office/drawing/2014/main" id="{AFBEBD81-72EA-4107-A493-5B9CC21EC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8336" y="1801503"/>
                <a:ext cx="1064713" cy="15558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BlokTextu 6">
                <a:extLst>
                  <a:ext uri="{FF2B5EF4-FFF2-40B4-BE49-F238E27FC236}">
                    <a16:creationId xmlns:a16="http://schemas.microsoft.com/office/drawing/2014/main" xmlns="" id="{FA8F606D-8BB6-4571-A43D-7844368BB4BC}"/>
                  </a:ext>
                </a:extLst>
              </p:cNvPr>
              <p:cNvSpPr txBox="1"/>
              <p:nvPr/>
            </p:nvSpPr>
            <p:spPr>
              <a:xfrm>
                <a:off x="8507781" y="2579408"/>
                <a:ext cx="1064713" cy="15558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sz="5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5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k-SK" sz="5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sk-SK" sz="5400" dirty="0"/>
              </a:p>
            </p:txBody>
          </p:sp>
        </mc:Choice>
        <mc:Fallback xmlns="">
          <p:sp>
            <p:nvSpPr>
              <p:cNvPr id="7" name="BlokTextu 6">
                <a:extLst>
                  <a:ext uri="{FF2B5EF4-FFF2-40B4-BE49-F238E27FC236}">
                    <a16:creationId xmlns:a16="http://schemas.microsoft.com/office/drawing/2014/main" id="{FA8F606D-8BB6-4571-A43D-7844368BB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7781" y="2579408"/>
                <a:ext cx="1064713" cy="15558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BlokTextu 7">
                <a:extLst>
                  <a:ext uri="{FF2B5EF4-FFF2-40B4-BE49-F238E27FC236}">
                    <a16:creationId xmlns:a16="http://schemas.microsoft.com/office/drawing/2014/main" xmlns="" id="{C11EF6EB-DE0A-45B7-B0FD-C564B9FE5835}"/>
                  </a:ext>
                </a:extLst>
              </p:cNvPr>
              <p:cNvSpPr txBox="1"/>
              <p:nvPr/>
            </p:nvSpPr>
            <p:spPr>
              <a:xfrm>
                <a:off x="7975424" y="4831017"/>
                <a:ext cx="1064713" cy="15558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sz="5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5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sk-SK" sz="5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sk-SK" sz="5400" dirty="0"/>
              </a:p>
            </p:txBody>
          </p:sp>
        </mc:Choice>
        <mc:Fallback xmlns="">
          <p:sp>
            <p:nvSpPr>
              <p:cNvPr id="8" name="BlokTextu 7">
                <a:extLst>
                  <a:ext uri="{FF2B5EF4-FFF2-40B4-BE49-F238E27FC236}">
                    <a16:creationId xmlns:a16="http://schemas.microsoft.com/office/drawing/2014/main" id="{C11EF6EB-DE0A-45B7-B0FD-C564B9FE5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424" y="4831017"/>
                <a:ext cx="1064713" cy="15558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BlokTextu 8">
                <a:extLst>
                  <a:ext uri="{FF2B5EF4-FFF2-40B4-BE49-F238E27FC236}">
                    <a16:creationId xmlns:a16="http://schemas.microsoft.com/office/drawing/2014/main" xmlns="" id="{552C092C-33DC-4A06-A582-5C4C2071BAD7}"/>
                  </a:ext>
                </a:extLst>
              </p:cNvPr>
              <p:cNvSpPr txBox="1"/>
              <p:nvPr/>
            </p:nvSpPr>
            <p:spPr>
              <a:xfrm>
                <a:off x="6015619" y="4731534"/>
                <a:ext cx="1064713" cy="15503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sz="5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5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sk-SK" sz="5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sk-SK" sz="5400" dirty="0"/>
              </a:p>
            </p:txBody>
          </p:sp>
        </mc:Choice>
        <mc:Fallback xmlns="">
          <p:sp>
            <p:nvSpPr>
              <p:cNvPr id="9" name="BlokTextu 8">
                <a:extLst>
                  <a:ext uri="{FF2B5EF4-FFF2-40B4-BE49-F238E27FC236}">
                    <a16:creationId xmlns:a16="http://schemas.microsoft.com/office/drawing/2014/main" id="{552C092C-33DC-4A06-A582-5C4C2071B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619" y="4731534"/>
                <a:ext cx="1064713" cy="1550361"/>
              </a:xfrm>
              <a:prstGeom prst="rect">
                <a:avLst/>
              </a:prstGeom>
              <a:blipFill>
                <a:blip r:embed="rId7"/>
                <a:stretch>
                  <a:fillRect b="-39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899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7AF8BEC-AC32-4744-AB11-FF22EB94D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1028147" cy="1400530"/>
          </a:xfrm>
        </p:spPr>
        <p:txBody>
          <a:bodyPr/>
          <a:lstStyle/>
          <a:p>
            <a:r>
              <a:rPr lang="sk-SK" dirty="0"/>
              <a:t>3. ÚLOHA – rozšír zlomky číslom v zátvorke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ástupný objekt pre obsah 5">
                <a:extLst>
                  <a:ext uri="{FF2B5EF4-FFF2-40B4-BE49-F238E27FC236}">
                    <a16:creationId xmlns:a16="http://schemas.microsoft.com/office/drawing/2014/main" xmlns="" id="{F6D20D75-F577-453D-9FD2-D502B5E18BB2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74734" y="1399740"/>
                <a:ext cx="2055312" cy="49080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k-SK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sk-SK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sk-SK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sk-SK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sk-SK" sz="2800" b="0" dirty="0"/>
              </a:p>
              <a:p>
                <a:pPr marL="0" indent="0">
                  <a:buNone/>
                </a:pPr>
                <a:endParaRPr lang="sk-SK" sz="2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sk-SK" sz="2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sk-SK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sk-SK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sk-SK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sk-SK" sz="2800" b="0" dirty="0"/>
              </a:p>
              <a:p>
                <a:pPr marL="0" indent="0">
                  <a:buNone/>
                </a:pPr>
                <a:endParaRPr lang="sk-SK" sz="2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sk-SK" sz="28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sk-SK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sk-SK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sk-SK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sk-SK" sz="2800" b="0" dirty="0"/>
              </a:p>
              <a:p>
                <a:pPr marL="0" indent="0">
                  <a:buNone/>
                </a:pPr>
                <a:endParaRPr lang="sk-SK" sz="2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sk-SK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r>
                        <a:rPr lang="sk-SK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sk-SK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8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sk-SK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sk-SK" sz="2800" b="0" dirty="0"/>
              </a:p>
            </p:txBody>
          </p:sp>
        </mc:Choice>
        <mc:Fallback xmlns="">
          <p:sp>
            <p:nvSpPr>
              <p:cNvPr id="6" name="Zástupný objekt pre obsah 5">
                <a:extLst>
                  <a:ext uri="{FF2B5EF4-FFF2-40B4-BE49-F238E27FC236}">
                    <a16:creationId xmlns:a16="http://schemas.microsoft.com/office/drawing/2014/main" id="{F6D20D75-F577-453D-9FD2-D502B5E18BB2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4734" y="1399740"/>
                <a:ext cx="2055312" cy="49080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ástupný objekt pre obsah 5">
                <a:extLst>
                  <a:ext uri="{FF2B5EF4-FFF2-40B4-BE49-F238E27FC236}">
                    <a16:creationId xmlns:a16="http://schemas.microsoft.com/office/drawing/2014/main" xmlns="" id="{E99516E5-265A-4CF0-A6CD-82B1FAC3DB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72211" y="1825625"/>
                <a:ext cx="2055312" cy="4971746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sk-SK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sk-SK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sk-SK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  <m:r>
                        <a:rPr lang="sk-SK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sk-SK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sk-SK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sk-SK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sk-SK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sk-SK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sk-SK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sk-SK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sk-SK" dirty="0"/>
              </a:p>
            </p:txBody>
          </p:sp>
        </mc:Choice>
        <mc:Fallback xmlns="">
          <p:sp>
            <p:nvSpPr>
              <p:cNvPr id="8" name="Zástupný objekt pre obsah 5">
                <a:extLst>
                  <a:ext uri="{FF2B5EF4-FFF2-40B4-BE49-F238E27FC236}">
                    <a16:creationId xmlns:a16="http://schemas.microsoft.com/office/drawing/2014/main" id="{E99516E5-265A-4CF0-A6CD-82B1FAC3D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211" y="1825625"/>
                <a:ext cx="2055312" cy="4971746"/>
              </a:xfrm>
              <a:prstGeom prst="rect">
                <a:avLst/>
              </a:prstGeom>
              <a:blipFill>
                <a:blip r:embed="rId3"/>
                <a:stretch>
                  <a:fillRect t="-12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ástupný objekt pre obsah 5">
                <a:extLst>
                  <a:ext uri="{FF2B5EF4-FFF2-40B4-BE49-F238E27FC236}">
                    <a16:creationId xmlns:a16="http://schemas.microsoft.com/office/drawing/2014/main" xmlns="" id="{4EA6E642-51C3-4C26-B69B-6CC1B83527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06222" y="1690688"/>
                <a:ext cx="2055312" cy="4971746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sk-SK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sk-SK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sk-SK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41</m:t>
                          </m:r>
                        </m:den>
                      </m:f>
                      <m:r>
                        <a:rPr lang="sk-SK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sk-SK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sk-SK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sk-SK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sk-SK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sk-SK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sk-SK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sk-SK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sk-SK" dirty="0"/>
              </a:p>
            </p:txBody>
          </p:sp>
        </mc:Choice>
        <mc:Fallback xmlns="">
          <p:sp>
            <p:nvSpPr>
              <p:cNvPr id="9" name="Zástupný objekt pre obsah 5">
                <a:extLst>
                  <a:ext uri="{FF2B5EF4-FFF2-40B4-BE49-F238E27FC236}">
                    <a16:creationId xmlns:a16="http://schemas.microsoft.com/office/drawing/2014/main" id="{4EA6E642-51C3-4C26-B69B-6CC1B8352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6222" y="1690688"/>
                <a:ext cx="2055312" cy="4971746"/>
              </a:xfrm>
              <a:prstGeom prst="rect">
                <a:avLst/>
              </a:prstGeom>
              <a:blipFill>
                <a:blip r:embed="rId4"/>
                <a:stretch>
                  <a:fillRect t="-12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687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39CCEF9B-1230-4C74-8A35-6967D62E4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10765100" cy="1400530"/>
          </a:xfrm>
        </p:spPr>
        <p:txBody>
          <a:bodyPr/>
          <a:lstStyle/>
          <a:p>
            <a:r>
              <a:rPr lang="sk-SK" dirty="0"/>
              <a:t>4. ÚLOHA – kráť zlomky na základný tvar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BlokTextu 8">
                <a:extLst>
                  <a:ext uri="{FF2B5EF4-FFF2-40B4-BE49-F238E27FC236}">
                    <a16:creationId xmlns:a16="http://schemas.microsoft.com/office/drawing/2014/main" xmlns="" id="{B9987232-80DA-4C3E-8304-D3306E3FBA75}"/>
                  </a:ext>
                </a:extLst>
              </p:cNvPr>
              <p:cNvSpPr txBox="1"/>
              <p:nvPr/>
            </p:nvSpPr>
            <p:spPr>
              <a:xfrm>
                <a:off x="941698" y="4156602"/>
                <a:ext cx="1064713" cy="19014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sz="6600" b="1" i="1" smtClean="0">
                              <a:ln w="1270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prstDash val="solid"/>
                              </a:ln>
                              <a:pattFill prst="narHorz">
                                <a:fgClr>
                                  <a:schemeClr val="accent3"/>
                                </a:fgClr>
                                <a:bgClr>
                                  <a:schemeClr val="accent3">
                                    <a:lumMod val="40000"/>
                                    <a:lumOff val="60000"/>
                                  </a:schemeClr>
                                </a:bgClr>
                              </a:pattFill>
                              <a:effectLst>
                                <a:innerShdw blurRad="177800">
                                  <a:schemeClr val="accent3">
                                    <a:lumMod val="50000"/>
                                  </a:schemeClr>
                                </a:inn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6600" b="1" i="1" smtClean="0">
                              <a:ln w="1270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prstDash val="solid"/>
                              </a:ln>
                              <a:pattFill prst="narHorz">
                                <a:fgClr>
                                  <a:schemeClr val="accent3"/>
                                </a:fgClr>
                                <a:bgClr>
                                  <a:schemeClr val="accent3">
                                    <a:lumMod val="40000"/>
                                    <a:lumOff val="60000"/>
                                  </a:schemeClr>
                                </a:bgClr>
                              </a:pattFill>
                              <a:effectLst>
                                <a:innerShdw blurRad="177800">
                                  <a:schemeClr val="accent3">
                                    <a:lumMod val="50000"/>
                                  </a:schemeClr>
                                </a:inn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sk-SK" sz="6600" b="1" i="1" smtClean="0">
                              <a:ln w="1270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prstDash val="solid"/>
                              </a:ln>
                              <a:pattFill prst="narHorz">
                                <a:fgClr>
                                  <a:schemeClr val="accent3"/>
                                </a:fgClr>
                                <a:bgClr>
                                  <a:schemeClr val="accent3">
                                    <a:lumMod val="40000"/>
                                    <a:lumOff val="60000"/>
                                  </a:schemeClr>
                                </a:bgClr>
                              </a:pattFill>
                              <a:effectLst>
                                <a:innerShdw blurRad="177800">
                                  <a:schemeClr val="accent3">
                                    <a:lumMod val="50000"/>
                                  </a:schemeClr>
                                </a:innerShdw>
                              </a:effectLst>
                              <a:latin typeface="Cambria Math" panose="02040503050406030204" pitchFamily="18" charset="0"/>
                            </a:rPr>
                            <m:t>𝟎𝟎</m:t>
                          </m:r>
                        </m:num>
                        <m:den>
                          <m:r>
                            <a:rPr lang="sk-SK" sz="6600" b="1" i="1" smtClean="0">
                              <a:ln w="1270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prstDash val="solid"/>
                              </a:ln>
                              <a:pattFill prst="narHorz">
                                <a:fgClr>
                                  <a:schemeClr val="accent3"/>
                                </a:fgClr>
                                <a:bgClr>
                                  <a:schemeClr val="accent3">
                                    <a:lumMod val="40000"/>
                                    <a:lumOff val="60000"/>
                                  </a:schemeClr>
                                </a:bgClr>
                              </a:pattFill>
                              <a:effectLst>
                                <a:innerShdw blurRad="177800">
                                  <a:schemeClr val="accent3">
                                    <a:lumMod val="50000"/>
                                  </a:schemeClr>
                                </a:innerShdw>
                              </a:effectLst>
                              <a:latin typeface="Cambria Math" panose="02040503050406030204" pitchFamily="18" charset="0"/>
                            </a:rPr>
                            <m:t>𝟐𝟒𝟎</m:t>
                          </m:r>
                        </m:den>
                      </m:f>
                    </m:oMath>
                  </m:oMathPara>
                </a14:m>
                <a:endParaRPr lang="sk-SK" sz="6600" b="1" dirty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  <a:latin typeface="Showcard Gothic" panose="04020904020102020604" pitchFamily="82" charset="0"/>
                </a:endParaRPr>
              </a:p>
            </p:txBody>
          </p:sp>
        </mc:Choice>
        <mc:Fallback xmlns="">
          <p:sp>
            <p:nvSpPr>
              <p:cNvPr id="9" name="BlokTextu 8">
                <a:extLst>
                  <a:ext uri="{FF2B5EF4-FFF2-40B4-BE49-F238E27FC236}">
                    <a16:creationId xmlns:a16="http://schemas.microsoft.com/office/drawing/2014/main" id="{B9987232-80DA-4C3E-8304-D3306E3FB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698" y="4156602"/>
                <a:ext cx="1064713" cy="1901483"/>
              </a:xfrm>
              <a:prstGeom prst="rect">
                <a:avLst/>
              </a:prstGeom>
              <a:blipFill>
                <a:blip r:embed="rId2"/>
                <a:stretch>
                  <a:fillRect l="-571" r="-4228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dĺžnik 11">
                <a:extLst>
                  <a:ext uri="{FF2B5EF4-FFF2-40B4-BE49-F238E27FC236}">
                    <a16:creationId xmlns:a16="http://schemas.microsoft.com/office/drawing/2014/main" xmlns="" id="{A66CF35B-68C4-4BAD-AC57-1E5F4D610749}"/>
                  </a:ext>
                </a:extLst>
              </p:cNvPr>
              <p:cNvSpPr/>
              <p:nvPr/>
            </p:nvSpPr>
            <p:spPr>
              <a:xfrm>
                <a:off x="3664244" y="1848503"/>
                <a:ext cx="1435008" cy="199381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sz="6600" b="1" i="1" smtClean="0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6600" b="1" i="1" smtClean="0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𝟐𝟕</m:t>
                          </m:r>
                        </m:num>
                        <m:den>
                          <m:r>
                            <a:rPr lang="sk-SK" sz="6600" b="1" i="1" smtClean="0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𝟗𝟎</m:t>
                          </m:r>
                        </m:den>
                      </m:f>
                    </m:oMath>
                  </m:oMathPara>
                </a14:m>
                <a:endParaRPr lang="sk-SK" sz="66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Obdĺžnik 11">
                <a:extLst>
                  <a:ext uri="{FF2B5EF4-FFF2-40B4-BE49-F238E27FC236}">
                    <a16:creationId xmlns:a16="http://schemas.microsoft.com/office/drawing/2014/main" id="{A66CF35B-68C4-4BAD-AC57-1E5F4D6107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244" y="1848503"/>
                <a:ext cx="1435008" cy="19938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BlokTextu 13">
                <a:extLst>
                  <a:ext uri="{FF2B5EF4-FFF2-40B4-BE49-F238E27FC236}">
                    <a16:creationId xmlns:a16="http://schemas.microsoft.com/office/drawing/2014/main" xmlns="" id="{83E79040-163A-4E10-8822-35592E0985D0}"/>
                  </a:ext>
                </a:extLst>
              </p:cNvPr>
              <p:cNvSpPr txBox="1"/>
              <p:nvPr/>
            </p:nvSpPr>
            <p:spPr>
              <a:xfrm>
                <a:off x="10185589" y="3648002"/>
                <a:ext cx="1064713" cy="18948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sz="6600" b="1" i="1" spc="50" smtClean="0">
                              <a:ln w="9525" cmpd="sng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70AD47">
                                  <a:tint val="1000"/>
                                </a:srgbClr>
                              </a:solidFill>
                              <a:effectLst>
                                <a:glow rad="38100">
                                  <a:schemeClr val="accent1"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6600" b="1" i="1" spc="50" smtClean="0">
                              <a:ln w="9525" cmpd="sng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70AD47">
                                  <a:tint val="1000"/>
                                </a:srgbClr>
                              </a:solidFill>
                              <a:effectLst>
                                <a:glow rad="38100">
                                  <a:schemeClr val="accent1"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𝟕𝟕</m:t>
                          </m:r>
                        </m:num>
                        <m:den>
                          <m:r>
                            <a:rPr lang="sk-SK" sz="6600" b="1" i="1" spc="50" smtClean="0">
                              <a:ln w="9525" cmpd="sng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70AD47">
                                  <a:tint val="1000"/>
                                </a:srgbClr>
                              </a:solidFill>
                              <a:effectLst>
                                <a:glow rad="38100">
                                  <a:schemeClr val="accent1"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sk-SK" sz="6600" b="1" i="1" spc="50" smtClean="0">
                              <a:ln w="9525" cmpd="sng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70AD47">
                                  <a:tint val="1000"/>
                                </a:srgbClr>
                              </a:solidFill>
                              <a:effectLst>
                                <a:glow rad="38100">
                                  <a:schemeClr val="accent1"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𝟗𝟎</m:t>
                          </m:r>
                        </m:den>
                      </m:f>
                    </m:oMath>
                  </m:oMathPara>
                </a14:m>
                <a:endParaRPr lang="sk-SK" sz="66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endParaRPr>
              </a:p>
            </p:txBody>
          </p:sp>
        </mc:Choice>
        <mc:Fallback xmlns="">
          <p:sp>
            <p:nvSpPr>
              <p:cNvPr id="14" name="BlokTextu 13">
                <a:extLst>
                  <a:ext uri="{FF2B5EF4-FFF2-40B4-BE49-F238E27FC236}">
                    <a16:creationId xmlns:a16="http://schemas.microsoft.com/office/drawing/2014/main" id="{83E79040-163A-4E10-8822-35592E098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5589" y="3648002"/>
                <a:ext cx="1064713" cy="1894878"/>
              </a:xfrm>
              <a:prstGeom prst="rect">
                <a:avLst/>
              </a:prstGeom>
              <a:blipFill>
                <a:blip r:embed="rId4"/>
                <a:stretch>
                  <a:fillRect l="-6286" r="-45714" b="-321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BlokTextu 16">
                <a:extLst>
                  <a:ext uri="{FF2B5EF4-FFF2-40B4-BE49-F238E27FC236}">
                    <a16:creationId xmlns:a16="http://schemas.microsoft.com/office/drawing/2014/main" xmlns="" id="{97417F70-E0BF-4430-893B-3B8280336FAB}"/>
                  </a:ext>
                </a:extLst>
              </p:cNvPr>
              <p:cNvSpPr txBox="1"/>
              <p:nvPr/>
            </p:nvSpPr>
            <p:spPr>
              <a:xfrm>
                <a:off x="8117385" y="1853248"/>
                <a:ext cx="1064713" cy="19890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sz="6600" b="1" i="1" smtClean="0">
                              <a:ln w="9525">
                                <a:solidFill>
                                  <a:schemeClr val="bg1"/>
                                </a:solidFill>
                                <a:prstDash val="solid"/>
                              </a:ln>
                              <a:solidFill>
                                <a:schemeClr val="accent5"/>
                              </a:solidFill>
                              <a:effectLst>
                                <a:outerShdw blurRad="12700" dist="38100" dir="2700000" algn="tl" rotWithShape="0">
                                  <a:schemeClr val="accent5">
                                    <a:lumMod val="60000"/>
                                    <a:lumOff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6600" b="1" i="1" smtClean="0">
                              <a:ln w="9525">
                                <a:solidFill>
                                  <a:schemeClr val="bg1"/>
                                </a:solidFill>
                                <a:prstDash val="solid"/>
                              </a:ln>
                              <a:solidFill>
                                <a:schemeClr val="accent5"/>
                              </a:solidFill>
                              <a:effectLst>
                                <a:outerShdw blurRad="12700" dist="38100" dir="2700000" algn="tl" rotWithShape="0">
                                  <a:schemeClr val="accent5">
                                    <a:lumMod val="60000"/>
                                    <a:lumOff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𝟓𝟎</m:t>
                          </m:r>
                        </m:num>
                        <m:den>
                          <m:r>
                            <a:rPr lang="sk-SK" sz="6600" b="1" i="1" smtClean="0">
                              <a:ln w="9525">
                                <a:solidFill>
                                  <a:schemeClr val="bg1"/>
                                </a:solidFill>
                                <a:prstDash val="solid"/>
                              </a:ln>
                              <a:solidFill>
                                <a:schemeClr val="accent5"/>
                              </a:solidFill>
                              <a:effectLst>
                                <a:outerShdw blurRad="12700" dist="38100" dir="2700000" algn="tl" rotWithShape="0">
                                  <a:schemeClr val="accent5">
                                    <a:lumMod val="60000"/>
                                    <a:lumOff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sk-SK" sz="6600" b="1" i="1" smtClean="0">
                              <a:ln w="9525">
                                <a:solidFill>
                                  <a:schemeClr val="bg1"/>
                                </a:solidFill>
                                <a:prstDash val="solid"/>
                              </a:ln>
                              <a:solidFill>
                                <a:schemeClr val="accent5"/>
                              </a:solidFill>
                              <a:effectLst>
                                <a:outerShdw blurRad="12700" dist="38100" dir="2700000" algn="tl" rotWithShape="0">
                                  <a:schemeClr val="accent5">
                                    <a:lumMod val="60000"/>
                                    <a:lumOff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𝟎𝟎</m:t>
                          </m:r>
                        </m:den>
                      </m:f>
                    </m:oMath>
                  </m:oMathPara>
                </a14:m>
                <a:endParaRPr lang="sk-SK" sz="66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7" name="BlokTextu 16">
                <a:extLst>
                  <a:ext uri="{FF2B5EF4-FFF2-40B4-BE49-F238E27FC236}">
                    <a16:creationId xmlns:a16="http://schemas.microsoft.com/office/drawing/2014/main" id="{97417F70-E0BF-4430-893B-3B8280336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7385" y="1853248"/>
                <a:ext cx="1064713" cy="1989071"/>
              </a:xfrm>
              <a:prstGeom prst="rect">
                <a:avLst/>
              </a:prstGeom>
              <a:blipFill>
                <a:blip r:embed="rId5"/>
                <a:stretch>
                  <a:fillRect l="-1149" r="-4540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dĺžnik 18">
                <a:extLst>
                  <a:ext uri="{FF2B5EF4-FFF2-40B4-BE49-F238E27FC236}">
                    <a16:creationId xmlns:a16="http://schemas.microsoft.com/office/drawing/2014/main" xmlns="" id="{18332EC5-0FEC-4075-AD90-7AE4E738F7D6}"/>
                  </a:ext>
                </a:extLst>
              </p:cNvPr>
              <p:cNvSpPr/>
              <p:nvPr/>
            </p:nvSpPr>
            <p:spPr>
              <a:xfrm>
                <a:off x="5700863" y="4004543"/>
                <a:ext cx="1941557" cy="200041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sz="6600" b="1" i="1" smtClean="0">
                              <a:ln w="1270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prstDash val="solid"/>
                              </a:ln>
                              <a:pattFill prst="dkUpDiag">
                                <a:fgClr>
                                  <a:schemeClr val="tx2"/>
                                </a:fgClr>
                                <a:bgClr>
                                  <a:schemeClr val="tx2">
                                    <a:lumMod val="20000"/>
                                    <a:lumOff val="80000"/>
                                  </a:schemeClr>
                                </a:bgClr>
                              </a:pattFill>
                              <a:effectLst>
                                <a:outerShdw dist="38100" dir="2640000" algn="bl" rotWithShape="0">
                                  <a:schemeClr val="tx2">
                                    <a:lumMod val="75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6600" b="1" i="1" smtClean="0">
                              <a:ln w="1270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prstDash val="solid"/>
                              </a:ln>
                              <a:pattFill prst="dkUpDiag">
                                <a:fgClr>
                                  <a:schemeClr val="tx2"/>
                                </a:fgClr>
                                <a:bgClr>
                                  <a:schemeClr val="tx2">
                                    <a:lumMod val="20000"/>
                                    <a:lumOff val="80000"/>
                                  </a:schemeClr>
                                </a:bgClr>
                              </a:pattFill>
                              <a:effectLst>
                                <a:outerShdw dist="38100" dir="2640000" algn="bl" rotWithShape="0">
                                  <a:schemeClr val="tx2">
                                    <a:lumMod val="75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𝟑𝟔</m:t>
                          </m:r>
                        </m:num>
                        <m:den>
                          <m:r>
                            <a:rPr lang="sk-SK" sz="6600" b="1" i="1" smtClean="0">
                              <a:ln w="1270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prstDash val="solid"/>
                              </a:ln>
                              <a:pattFill prst="dkUpDiag">
                                <a:fgClr>
                                  <a:schemeClr val="tx2"/>
                                </a:fgClr>
                                <a:bgClr>
                                  <a:schemeClr val="tx2">
                                    <a:lumMod val="20000"/>
                                    <a:lumOff val="80000"/>
                                  </a:schemeClr>
                                </a:bgClr>
                              </a:pattFill>
                              <a:effectLst>
                                <a:outerShdw dist="38100" dir="2640000" algn="bl" rotWithShape="0">
                                  <a:schemeClr val="tx2">
                                    <a:lumMod val="75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𝟕𝟐𝟎</m:t>
                          </m:r>
                        </m:den>
                      </m:f>
                    </m:oMath>
                  </m:oMathPara>
                </a14:m>
                <a:endParaRPr lang="sk-SK" sz="6600" b="1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9" name="Obdĺžnik 18">
                <a:extLst>
                  <a:ext uri="{FF2B5EF4-FFF2-40B4-BE49-F238E27FC236}">
                    <a16:creationId xmlns:a16="http://schemas.microsoft.com/office/drawing/2014/main" id="{18332EC5-0FEC-4075-AD90-7AE4E738F7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863" y="4004543"/>
                <a:ext cx="1941557" cy="20004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258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4" grpId="0"/>
      <p:bldP spid="17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CB4CC19F-F553-4D8B-8C20-A2DED737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2948859" cy="1400530"/>
          </a:xfrm>
        </p:spPr>
        <p:txBody>
          <a:bodyPr/>
          <a:lstStyle/>
          <a:p>
            <a:r>
              <a:rPr lang="sk-SK" dirty="0"/>
              <a:t>5. ÚLOHA – doplň čitateľa tak, aby sa zlomky rovnali</a:t>
            </a:r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xmlns="" id="{7AD3AC46-36D0-4E3E-84A5-C273EC7E1C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2287" y="0"/>
            <a:ext cx="7329713" cy="6858000"/>
          </a:xfrm>
        </p:spPr>
      </p:pic>
    </p:spTree>
    <p:extLst>
      <p:ext uri="{BB962C8B-B14F-4D97-AF65-F5344CB8AC3E}">
        <p14:creationId xmlns:p14="http://schemas.microsoft.com/office/powerpoint/2010/main" val="412134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742ED50A-7882-4AC5-844F-1D4F7D34E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6. ÚLOHA - uprav zlomky na zlomky so spoločným menovateľom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dĺžnik: zaoblené rohy 3">
                <a:extLst>
                  <a:ext uri="{FF2B5EF4-FFF2-40B4-BE49-F238E27FC236}">
                    <a16:creationId xmlns:a16="http://schemas.microsoft.com/office/drawing/2014/main" xmlns="" id="{546890DA-BA39-4F6E-BFE1-79845A14AA29}"/>
                  </a:ext>
                </a:extLst>
              </p:cNvPr>
              <p:cNvSpPr/>
              <p:nvPr/>
            </p:nvSpPr>
            <p:spPr>
              <a:xfrm>
                <a:off x="1830888" y="2141648"/>
                <a:ext cx="2893512" cy="1653436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sz="36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36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num>
                        <m:den>
                          <m:r>
                            <a:rPr lang="sk-SK" sz="36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den>
                      </m:f>
                      <m:r>
                        <a:rPr lang="sk-SK" sz="36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… </m:t>
                      </m:r>
                      <m:f>
                        <m:fPr>
                          <m:ctrlPr>
                            <a:rPr lang="sk-SK" sz="3600" b="1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36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sk-SK" sz="36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sk-SK" sz="3600" b="1" dirty="0"/>
              </a:p>
            </p:txBody>
          </p:sp>
        </mc:Choice>
        <mc:Fallback xmlns="">
          <p:sp>
            <p:nvSpPr>
              <p:cNvPr id="4" name="Obdĺžnik: zaoblené rohy 3">
                <a:extLst>
                  <a:ext uri="{FF2B5EF4-FFF2-40B4-BE49-F238E27FC236}">
                    <a16:creationId xmlns:a16="http://schemas.microsoft.com/office/drawing/2014/main" id="{546890DA-BA39-4F6E-BFE1-79845A14AA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888" y="2141648"/>
                <a:ext cx="2893512" cy="165343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3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dĺžnik: zaoblené rohy 4">
                <a:extLst>
                  <a:ext uri="{FF2B5EF4-FFF2-40B4-BE49-F238E27FC236}">
                    <a16:creationId xmlns:a16="http://schemas.microsoft.com/office/drawing/2014/main" xmlns="" id="{E219F1A7-BAE1-4EDE-8A44-A01830921824}"/>
                  </a:ext>
                </a:extLst>
              </p:cNvPr>
              <p:cNvSpPr/>
              <p:nvPr/>
            </p:nvSpPr>
            <p:spPr>
              <a:xfrm>
                <a:off x="384132" y="4660286"/>
                <a:ext cx="2893512" cy="1653436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sz="36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36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sk-SK" sz="36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  <m:r>
                        <a:rPr lang="sk-SK" sz="36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… </m:t>
                      </m:r>
                      <m:f>
                        <m:fPr>
                          <m:ctrlPr>
                            <a:rPr lang="sk-SK" sz="3600" b="1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36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num>
                        <m:den>
                          <m:r>
                            <a:rPr lang="sk-SK" sz="36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den>
                      </m:f>
                    </m:oMath>
                  </m:oMathPara>
                </a14:m>
                <a:endParaRPr lang="sk-SK" sz="3600" dirty="0"/>
              </a:p>
            </p:txBody>
          </p:sp>
        </mc:Choice>
        <mc:Fallback xmlns="">
          <p:sp>
            <p:nvSpPr>
              <p:cNvPr id="5" name="Obdĺžnik: zaoblené rohy 4">
                <a:extLst>
                  <a:ext uri="{FF2B5EF4-FFF2-40B4-BE49-F238E27FC236}">
                    <a16:creationId xmlns:a16="http://schemas.microsoft.com/office/drawing/2014/main" id="{E219F1A7-BAE1-4EDE-8A44-A018309218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32" y="4660286"/>
                <a:ext cx="2893512" cy="165343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dĺžnik: zaoblené rohy 5">
                <a:extLst>
                  <a:ext uri="{FF2B5EF4-FFF2-40B4-BE49-F238E27FC236}">
                    <a16:creationId xmlns:a16="http://schemas.microsoft.com/office/drawing/2014/main" xmlns="" id="{BCB937AF-6938-4B5F-9558-84B6353E56EB}"/>
                  </a:ext>
                </a:extLst>
              </p:cNvPr>
              <p:cNvSpPr/>
              <p:nvPr/>
            </p:nvSpPr>
            <p:spPr>
              <a:xfrm>
                <a:off x="7567808" y="2430049"/>
                <a:ext cx="2893512" cy="1653436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sz="36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36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sk-SK" sz="36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sk-SK" sz="36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… </m:t>
                      </m:r>
                      <m:f>
                        <m:fPr>
                          <m:ctrlPr>
                            <a:rPr lang="sk-SK" sz="3600" b="1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36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sk-SK" sz="36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𝟏𝟓</m:t>
                          </m:r>
                        </m:den>
                      </m:f>
                    </m:oMath>
                  </m:oMathPara>
                </a14:m>
                <a:endParaRPr lang="sk-SK" sz="3600" dirty="0"/>
              </a:p>
            </p:txBody>
          </p:sp>
        </mc:Choice>
        <mc:Fallback xmlns="">
          <p:sp>
            <p:nvSpPr>
              <p:cNvPr id="6" name="Obdĺžnik: zaoblené rohy 5">
                <a:extLst>
                  <a:ext uri="{FF2B5EF4-FFF2-40B4-BE49-F238E27FC236}">
                    <a16:creationId xmlns:a16="http://schemas.microsoft.com/office/drawing/2014/main" id="{BCB937AF-6938-4B5F-9558-84B6353E56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7808" y="2430049"/>
                <a:ext cx="2893512" cy="165343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dĺžnik: zaoblené rohy 6">
                <a:extLst>
                  <a:ext uri="{FF2B5EF4-FFF2-40B4-BE49-F238E27FC236}">
                    <a16:creationId xmlns:a16="http://schemas.microsoft.com/office/drawing/2014/main" xmlns="" id="{D6EFA077-58C7-4CFA-B592-746B7D8FA18E}"/>
                  </a:ext>
                </a:extLst>
              </p:cNvPr>
              <p:cNvSpPr/>
              <p:nvPr/>
            </p:nvSpPr>
            <p:spPr>
              <a:xfrm>
                <a:off x="8835025" y="4610786"/>
                <a:ext cx="2893512" cy="1653436"/>
              </a:xfrm>
              <a:prstGeom prst="roundRect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tx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sz="36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36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num>
                        <m:den>
                          <m:r>
                            <a:rPr lang="sk-SK" sz="36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den>
                      </m:f>
                      <m:r>
                        <a:rPr lang="sk-SK" sz="36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… </m:t>
                      </m:r>
                      <m:f>
                        <m:fPr>
                          <m:ctrlPr>
                            <a:rPr lang="sk-SK" sz="3600" b="1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36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sk-SK" sz="36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𝟏𝟖</m:t>
                          </m:r>
                        </m:den>
                      </m:f>
                    </m:oMath>
                  </m:oMathPara>
                </a14:m>
                <a:endParaRPr lang="sk-SK" sz="3600" dirty="0"/>
              </a:p>
            </p:txBody>
          </p:sp>
        </mc:Choice>
        <mc:Fallback xmlns="">
          <p:sp>
            <p:nvSpPr>
              <p:cNvPr id="7" name="Obdĺžnik: zaoblené rohy 6">
                <a:extLst>
                  <a:ext uri="{FF2B5EF4-FFF2-40B4-BE49-F238E27FC236}">
                    <a16:creationId xmlns:a16="http://schemas.microsoft.com/office/drawing/2014/main" id="{D6EFA077-58C7-4CFA-B592-746B7D8FA1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5025" y="4610786"/>
                <a:ext cx="2893512" cy="165343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dĺžnik: zaoblené rohy 7">
                <a:extLst>
                  <a:ext uri="{FF2B5EF4-FFF2-40B4-BE49-F238E27FC236}">
                    <a16:creationId xmlns:a16="http://schemas.microsoft.com/office/drawing/2014/main" xmlns="" id="{35620A7E-E28F-4ED7-941B-DE066E3234E5}"/>
                  </a:ext>
                </a:extLst>
              </p:cNvPr>
              <p:cNvSpPr/>
              <p:nvPr/>
            </p:nvSpPr>
            <p:spPr>
              <a:xfrm>
                <a:off x="4383066" y="4083485"/>
                <a:ext cx="2893512" cy="1653436"/>
              </a:xfrm>
              <a:prstGeom prst="round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sz="36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36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num>
                        <m:den>
                          <m:r>
                            <a:rPr lang="sk-SK" sz="36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den>
                      </m:f>
                      <m:r>
                        <a:rPr lang="sk-SK" sz="36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… </m:t>
                      </m:r>
                      <m:f>
                        <m:fPr>
                          <m:ctrlPr>
                            <a:rPr lang="sk-SK" sz="3600" b="1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36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sk-SK" sz="36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𝟐𝟎</m:t>
                          </m:r>
                        </m:den>
                      </m:f>
                    </m:oMath>
                  </m:oMathPara>
                </a14:m>
                <a:endParaRPr lang="sk-SK" sz="3600" dirty="0"/>
              </a:p>
            </p:txBody>
          </p:sp>
        </mc:Choice>
        <mc:Fallback xmlns="">
          <p:sp>
            <p:nvSpPr>
              <p:cNvPr id="8" name="Obdĺžnik: zaoblené rohy 7">
                <a:extLst>
                  <a:ext uri="{FF2B5EF4-FFF2-40B4-BE49-F238E27FC236}">
                    <a16:creationId xmlns:a16="http://schemas.microsoft.com/office/drawing/2014/main" id="{35620A7E-E28F-4ED7-941B-DE066E3234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066" y="4083485"/>
                <a:ext cx="2893512" cy="165343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395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F2BC224F-C165-49BD-88C5-107C4191D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7. ÚLOHA – sčítaj, odčítaj, vynásob a vydeľ dvojice zlomkov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dĺžnik: zaoblené rohy 3">
                <a:extLst>
                  <a:ext uri="{FF2B5EF4-FFF2-40B4-BE49-F238E27FC236}">
                    <a16:creationId xmlns:a16="http://schemas.microsoft.com/office/drawing/2014/main" xmlns="" id="{CCF5A3E9-F6E5-4835-8C87-19B01D9D04C7}"/>
                  </a:ext>
                </a:extLst>
              </p:cNvPr>
              <p:cNvSpPr/>
              <p:nvPr/>
            </p:nvSpPr>
            <p:spPr>
              <a:xfrm>
                <a:off x="1830888" y="2141648"/>
                <a:ext cx="2893512" cy="1653436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sz="36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36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num>
                        <m:den>
                          <m:r>
                            <a:rPr lang="sk-SK" sz="36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den>
                      </m:f>
                      <m:r>
                        <a:rPr lang="sk-SK" sz="36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… </m:t>
                      </m:r>
                      <m:f>
                        <m:fPr>
                          <m:ctrlPr>
                            <a:rPr lang="sk-SK" sz="3600" b="1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36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sk-SK" sz="36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sk-SK" sz="3600" b="1" dirty="0"/>
              </a:p>
            </p:txBody>
          </p:sp>
        </mc:Choice>
        <mc:Fallback xmlns="">
          <p:sp>
            <p:nvSpPr>
              <p:cNvPr id="4" name="Obdĺžnik: zaoblené rohy 3">
                <a:extLst>
                  <a:ext uri="{FF2B5EF4-FFF2-40B4-BE49-F238E27FC236}">
                    <a16:creationId xmlns:a16="http://schemas.microsoft.com/office/drawing/2014/main" id="{CCF5A3E9-F6E5-4835-8C87-19B01D9D04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888" y="2141648"/>
                <a:ext cx="2893512" cy="165343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3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dĺžnik: zaoblené rohy 4">
                <a:extLst>
                  <a:ext uri="{FF2B5EF4-FFF2-40B4-BE49-F238E27FC236}">
                    <a16:creationId xmlns:a16="http://schemas.microsoft.com/office/drawing/2014/main" xmlns="" id="{BB8BD451-2A4D-4D5B-A143-BD1541F67A40}"/>
                  </a:ext>
                </a:extLst>
              </p:cNvPr>
              <p:cNvSpPr/>
              <p:nvPr/>
            </p:nvSpPr>
            <p:spPr>
              <a:xfrm>
                <a:off x="384132" y="4660286"/>
                <a:ext cx="2893512" cy="1653436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sz="36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36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sk-SK" sz="36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  <m:r>
                        <a:rPr lang="sk-SK" sz="36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… </m:t>
                      </m:r>
                      <m:f>
                        <m:fPr>
                          <m:ctrlPr>
                            <a:rPr lang="sk-SK" sz="3600" b="1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36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sk-SK" sz="36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den>
                      </m:f>
                    </m:oMath>
                  </m:oMathPara>
                </a14:m>
                <a:endParaRPr lang="sk-SK" sz="3600" dirty="0"/>
              </a:p>
            </p:txBody>
          </p:sp>
        </mc:Choice>
        <mc:Fallback xmlns="">
          <p:sp>
            <p:nvSpPr>
              <p:cNvPr id="5" name="Obdĺžnik: zaoblené rohy 4">
                <a:extLst>
                  <a:ext uri="{FF2B5EF4-FFF2-40B4-BE49-F238E27FC236}">
                    <a16:creationId xmlns:a16="http://schemas.microsoft.com/office/drawing/2014/main" id="{BB8BD451-2A4D-4D5B-A143-BD1541F67A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32" y="4660286"/>
                <a:ext cx="2893512" cy="165343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dĺžnik: zaoblené rohy 5">
                <a:extLst>
                  <a:ext uri="{FF2B5EF4-FFF2-40B4-BE49-F238E27FC236}">
                    <a16:creationId xmlns:a16="http://schemas.microsoft.com/office/drawing/2014/main" xmlns="" id="{312CDA42-D970-4E55-99AF-0EADA5C3C99C}"/>
                  </a:ext>
                </a:extLst>
              </p:cNvPr>
              <p:cNvSpPr/>
              <p:nvPr/>
            </p:nvSpPr>
            <p:spPr>
              <a:xfrm>
                <a:off x="7567808" y="2430049"/>
                <a:ext cx="2893512" cy="1653436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sz="36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36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sk-SK" sz="36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sk-SK" sz="36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… </m:t>
                      </m:r>
                      <m:f>
                        <m:fPr>
                          <m:ctrlPr>
                            <a:rPr lang="sk-SK" sz="3600" b="1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36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sk-SK" sz="36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den>
                      </m:f>
                    </m:oMath>
                  </m:oMathPara>
                </a14:m>
                <a:endParaRPr lang="sk-SK" sz="3600" dirty="0"/>
              </a:p>
            </p:txBody>
          </p:sp>
        </mc:Choice>
        <mc:Fallback xmlns="">
          <p:sp>
            <p:nvSpPr>
              <p:cNvPr id="6" name="Obdĺžnik: zaoblené rohy 5">
                <a:extLst>
                  <a:ext uri="{FF2B5EF4-FFF2-40B4-BE49-F238E27FC236}">
                    <a16:creationId xmlns:a16="http://schemas.microsoft.com/office/drawing/2014/main" id="{312CDA42-D970-4E55-99AF-0EADA5C3C9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7808" y="2430049"/>
                <a:ext cx="2893512" cy="165343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dĺžnik: zaoblené rohy 6">
                <a:extLst>
                  <a:ext uri="{FF2B5EF4-FFF2-40B4-BE49-F238E27FC236}">
                    <a16:creationId xmlns:a16="http://schemas.microsoft.com/office/drawing/2014/main" xmlns="" id="{E192B337-34B7-4922-BC64-C93D22E82BEB}"/>
                  </a:ext>
                </a:extLst>
              </p:cNvPr>
              <p:cNvSpPr/>
              <p:nvPr/>
            </p:nvSpPr>
            <p:spPr>
              <a:xfrm>
                <a:off x="8835025" y="4610786"/>
                <a:ext cx="2893512" cy="1653436"/>
              </a:xfrm>
              <a:prstGeom prst="roundRect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tx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sz="36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36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num>
                        <m:den>
                          <m:r>
                            <a:rPr lang="sk-SK" sz="36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den>
                      </m:f>
                      <m:r>
                        <a:rPr lang="sk-SK" sz="36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… </m:t>
                      </m:r>
                      <m:f>
                        <m:fPr>
                          <m:ctrlPr>
                            <a:rPr lang="sk-SK" sz="3600" b="1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36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sk-SK" sz="36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𝟏𝟔</m:t>
                          </m:r>
                        </m:den>
                      </m:f>
                    </m:oMath>
                  </m:oMathPara>
                </a14:m>
                <a:endParaRPr lang="sk-SK" sz="3600" dirty="0"/>
              </a:p>
            </p:txBody>
          </p:sp>
        </mc:Choice>
        <mc:Fallback xmlns="">
          <p:sp>
            <p:nvSpPr>
              <p:cNvPr id="7" name="Obdĺžnik: zaoblené rohy 6">
                <a:extLst>
                  <a:ext uri="{FF2B5EF4-FFF2-40B4-BE49-F238E27FC236}">
                    <a16:creationId xmlns:a16="http://schemas.microsoft.com/office/drawing/2014/main" id="{E192B337-34B7-4922-BC64-C93D22E82B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5025" y="4610786"/>
                <a:ext cx="2893512" cy="165343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dĺžnik: zaoblené rohy 7">
                <a:extLst>
                  <a:ext uri="{FF2B5EF4-FFF2-40B4-BE49-F238E27FC236}">
                    <a16:creationId xmlns:a16="http://schemas.microsoft.com/office/drawing/2014/main" xmlns="" id="{44B72E57-53E1-4691-AEC9-B2B0FBDD34FD}"/>
                  </a:ext>
                </a:extLst>
              </p:cNvPr>
              <p:cNvSpPr/>
              <p:nvPr/>
            </p:nvSpPr>
            <p:spPr>
              <a:xfrm>
                <a:off x="4383066" y="4083485"/>
                <a:ext cx="2893512" cy="1653436"/>
              </a:xfrm>
              <a:prstGeom prst="round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sz="36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36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num>
                        <m:den>
                          <m:r>
                            <a:rPr lang="sk-SK" sz="36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den>
                      </m:f>
                      <m:r>
                        <a:rPr lang="sk-SK" sz="36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… </m:t>
                      </m:r>
                      <m:f>
                        <m:fPr>
                          <m:ctrlPr>
                            <a:rPr lang="sk-SK" sz="3600" b="1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36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sk-SK" sz="36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sk-SK" sz="3600" dirty="0"/>
              </a:p>
            </p:txBody>
          </p:sp>
        </mc:Choice>
        <mc:Fallback xmlns="">
          <p:sp>
            <p:nvSpPr>
              <p:cNvPr id="8" name="Obdĺžnik: zaoblené rohy 7">
                <a:extLst>
                  <a:ext uri="{FF2B5EF4-FFF2-40B4-BE49-F238E27FC236}">
                    <a16:creationId xmlns:a16="http://schemas.microsoft.com/office/drawing/2014/main" id="{44B72E57-53E1-4691-AEC9-B2B0FBDD34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066" y="4083485"/>
                <a:ext cx="2893512" cy="165343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206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C6C02A6A-3BB6-4398-BCDD-11BA75B9B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8. ÚLOHA – preveď desatinné číslo na zlomok v základnom tvare</a:t>
            </a:r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xmlns="" id="{B06E02FB-3CA7-4C6F-8E58-E5C59C444743}"/>
              </a:ext>
            </a:extLst>
          </p:cNvPr>
          <p:cNvSpPr/>
          <p:nvPr/>
        </p:nvSpPr>
        <p:spPr>
          <a:xfrm>
            <a:off x="1447799" y="2505670"/>
            <a:ext cx="11544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1,8</a:t>
            </a:r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xmlns="" id="{91618227-D87B-45DE-AD70-187314DAE153}"/>
              </a:ext>
            </a:extLst>
          </p:cNvPr>
          <p:cNvSpPr/>
          <p:nvPr/>
        </p:nvSpPr>
        <p:spPr>
          <a:xfrm>
            <a:off x="5523568" y="4802583"/>
            <a:ext cx="1871025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6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10,2</a:t>
            </a:r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xmlns="" id="{18D00022-8E90-41B8-8779-3DB88CAF1D16}"/>
              </a:ext>
            </a:extLst>
          </p:cNvPr>
          <p:cNvSpPr/>
          <p:nvPr/>
        </p:nvSpPr>
        <p:spPr>
          <a:xfrm>
            <a:off x="8836306" y="2035254"/>
            <a:ext cx="190789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9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0,6</a:t>
            </a:r>
          </a:p>
        </p:txBody>
      </p:sp>
      <p:sp>
        <p:nvSpPr>
          <p:cNvPr id="8" name="Obdĺžnik 7">
            <a:extLst>
              <a:ext uri="{FF2B5EF4-FFF2-40B4-BE49-F238E27FC236}">
                <a16:creationId xmlns:a16="http://schemas.microsoft.com/office/drawing/2014/main" xmlns="" id="{8E4E479D-C15F-436C-81C6-7C471E41478C}"/>
              </a:ext>
            </a:extLst>
          </p:cNvPr>
          <p:cNvSpPr/>
          <p:nvPr/>
        </p:nvSpPr>
        <p:spPr>
          <a:xfrm>
            <a:off x="4224975" y="2644170"/>
            <a:ext cx="259718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96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0,54</a:t>
            </a:r>
          </a:p>
        </p:txBody>
      </p:sp>
      <p:sp>
        <p:nvSpPr>
          <p:cNvPr id="9" name="Obdĺžnik 8">
            <a:extLst>
              <a:ext uri="{FF2B5EF4-FFF2-40B4-BE49-F238E27FC236}">
                <a16:creationId xmlns:a16="http://schemas.microsoft.com/office/drawing/2014/main" xmlns="" id="{D1DF3C49-12A8-4AE1-AADF-2651E725D2A6}"/>
              </a:ext>
            </a:extLst>
          </p:cNvPr>
          <p:cNvSpPr/>
          <p:nvPr/>
        </p:nvSpPr>
        <p:spPr>
          <a:xfrm>
            <a:off x="9527468" y="5356581"/>
            <a:ext cx="19303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0,145</a:t>
            </a:r>
          </a:p>
        </p:txBody>
      </p:sp>
      <p:sp>
        <p:nvSpPr>
          <p:cNvPr id="10" name="Obdĺžnik 9">
            <a:extLst>
              <a:ext uri="{FF2B5EF4-FFF2-40B4-BE49-F238E27FC236}">
                <a16:creationId xmlns:a16="http://schemas.microsoft.com/office/drawing/2014/main" xmlns="" id="{7ACA9B01-4331-4965-9E8D-7A287389A1A5}"/>
              </a:ext>
            </a:extLst>
          </p:cNvPr>
          <p:cNvSpPr/>
          <p:nvPr/>
        </p:nvSpPr>
        <p:spPr>
          <a:xfrm>
            <a:off x="2602282" y="4340918"/>
            <a:ext cx="11544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2,5</a:t>
            </a:r>
          </a:p>
        </p:txBody>
      </p:sp>
      <p:sp>
        <p:nvSpPr>
          <p:cNvPr id="11" name="Obdĺžnik 10">
            <a:extLst>
              <a:ext uri="{FF2B5EF4-FFF2-40B4-BE49-F238E27FC236}">
                <a16:creationId xmlns:a16="http://schemas.microsoft.com/office/drawing/2014/main" xmlns="" id="{78044D87-756F-46DE-845E-A84D4E28F9A0}"/>
              </a:ext>
            </a:extLst>
          </p:cNvPr>
          <p:cNvSpPr/>
          <p:nvPr/>
        </p:nvSpPr>
        <p:spPr>
          <a:xfrm>
            <a:off x="575617" y="5342721"/>
            <a:ext cx="11432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7,0</a:t>
            </a:r>
          </a:p>
        </p:txBody>
      </p:sp>
    </p:spTree>
    <p:extLst>
      <p:ext uri="{BB962C8B-B14F-4D97-AF65-F5344CB8AC3E}">
        <p14:creationId xmlns:p14="http://schemas.microsoft.com/office/powerpoint/2010/main" val="158103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ón">
  <a:themeElements>
    <a:clrScheme name="Ió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ó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ó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67</TotalTime>
  <Words>121</Words>
  <Application>Microsoft Office PowerPoint</Application>
  <PresentationFormat>Širokouhlá</PresentationFormat>
  <Paragraphs>72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5" baseType="lpstr">
      <vt:lpstr>Arial</vt:lpstr>
      <vt:lpstr>Cambria Math</vt:lpstr>
      <vt:lpstr>Century Gothic</vt:lpstr>
      <vt:lpstr>Showcard Gothic</vt:lpstr>
      <vt:lpstr>Wingdings 3</vt:lpstr>
      <vt:lpstr>Ión</vt:lpstr>
      <vt:lpstr>ZLOMKY</vt:lpstr>
      <vt:lpstr>1. ÚLOHA – vyjadri zlomkom</vt:lpstr>
      <vt:lpstr>2. ÚLOHA – akú časť tvorí...                        vyjadri zlomkom v základnom tvare</vt:lpstr>
      <vt:lpstr>3. ÚLOHA – rozšír zlomky číslom v zátvorke</vt:lpstr>
      <vt:lpstr>4. ÚLOHA – kráť zlomky na základný tvar</vt:lpstr>
      <vt:lpstr>5. ÚLOHA – doplň čitateľa tak, aby sa zlomky rovnali</vt:lpstr>
      <vt:lpstr>6. ÚLOHA - uprav zlomky na zlomky so spoločným menovateľom</vt:lpstr>
      <vt:lpstr>7. ÚLOHA – sčítaj, odčítaj, vynásob a vydeľ dvojice zlomkov</vt:lpstr>
      <vt:lpstr>8. ÚLOHA – preveď desatinné číslo na zlomok v základnom tvare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ZLOMKY</dc:title>
  <dc:creator>Gabúlová Jana</dc:creator>
  <cp:lastModifiedBy>agendator</cp:lastModifiedBy>
  <cp:revision>4</cp:revision>
  <dcterms:created xsi:type="dcterms:W3CDTF">2021-09-06T17:16:01Z</dcterms:created>
  <dcterms:modified xsi:type="dcterms:W3CDTF">2021-09-07T07:25:43Z</dcterms:modified>
</cp:coreProperties>
</file>