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activeX/activeX4.xml" ContentType="application/vnd.ms-office.activeX+xml"/>
  <Override PartName="/ppt/activeX/activeX10.bin" ContentType="application/vnd.ms-office.activeX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activeX/activeX13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activeX/activeX11.xml" ContentType="application/vnd.ms-office.activeX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activeX/activeX8.bin" ContentType="application/vnd.ms-office.activeX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activeX/activeX6.bin" ContentType="application/vnd.ms-office.activeX"/>
  <Override PartName="/ppt/notesSlides/notesSlide9.xml" ContentType="application/vnd.openxmlformats-officedocument.presentationml.notesSlide+xml"/>
  <Override PartName="/ppt/activeX/activeX4.bin" ContentType="application/vnd.ms-office.activeX"/>
  <Override PartName="/ppt/notesSlides/notesSlide7.xml" ContentType="application/vnd.openxmlformats-officedocument.presentationml.notesSlide+xml"/>
  <Override PartName="/ppt/activeX/activeX2.bin" ContentType="application/vnd.ms-office.activeX"/>
  <Override PartName="/ppt/activeX/activeX9.xml" ContentType="application/vnd.ms-office.activeX+xml"/>
  <Override PartName="/ppt/activeX/activeX13.bin" ContentType="application/vnd.ms-office.activeX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bin" ContentType="application/vnd.ms-office.activeX"/>
  <Override PartName="/ppt/activeX/activeX6.xml" ContentType="application/vnd.ms-office.activeX+xml"/>
  <Override PartName="/ppt/activeX/activeX7.xml" ContentType="application/vnd.ms-office.activeX+xml"/>
  <Override PartName="/ppt/activeX/activeX11.bin" ContentType="application/vnd.ms-office.activeX"/>
  <Override PartName="/ppt/activeX/activeX12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activeX/activeX5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activeX/activeX14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activeX/activeX1.xml" ContentType="application/vnd.ms-office.activeX+xml"/>
  <Override PartName="/ppt/activeX/activeX12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activeX/activeX9.bin" ContentType="application/vnd.ms-office.activeX"/>
  <Override PartName="/ppt/activeX/activeX10.xml" ContentType="application/vnd.ms-office.activeX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activeX/activeX7.bin" ContentType="application/vnd.ms-office.activeX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activeX/activeX5.bin" ContentType="application/vnd.ms-office.activeX"/>
  <Override PartName="/ppt/notesSlides/notesSlide6.xml" ContentType="application/vnd.openxmlformats-officedocument.presentationml.notesSlide+xml"/>
  <Override PartName="/ppt/activeX/activeX3.bin" ContentType="application/vnd.ms-office.activeX"/>
  <Override PartName="/ppt/activeX/activeX8.xml" ContentType="application/vnd.ms-office.activeX+xml"/>
  <Override PartName="/ppt/activeX/activeX14.bin" ContentType="application/vnd.ms-office.activeX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6" r:id="rId4"/>
    <p:sldId id="267" r:id="rId5"/>
    <p:sldId id="272" r:id="rId6"/>
    <p:sldId id="273" r:id="rId7"/>
    <p:sldId id="268" r:id="rId8"/>
    <p:sldId id="274" r:id="rId9"/>
    <p:sldId id="286" r:id="rId10"/>
    <p:sldId id="283" r:id="rId11"/>
    <p:sldId id="277" r:id="rId12"/>
    <p:sldId id="280" r:id="rId13"/>
    <p:sldId id="282" r:id="rId14"/>
    <p:sldId id="279" r:id="rId15"/>
    <p:sldId id="270" r:id="rId16"/>
    <p:sldId id="269" r:id="rId1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808000"/>
    <a:srgbClr val="990033"/>
    <a:srgbClr val="00FF00"/>
    <a:srgbClr val="CC66FF"/>
    <a:srgbClr val="CC99FF"/>
    <a:srgbClr val="FFFF66"/>
    <a:srgbClr val="FFFF99"/>
    <a:srgbClr val="FFFFC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205" autoAdjust="0"/>
    <p:restoredTop sz="94500" autoAdjust="0"/>
  </p:normalViewPr>
  <p:slideViewPr>
    <p:cSldViewPr>
      <p:cViewPr>
        <p:scale>
          <a:sx n="80" d="100"/>
          <a:sy n="80" d="100"/>
        </p:scale>
        <p:origin x="-4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6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3E0FB0-BA6C-45F6-985F-5B322845EC26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C2FB3-FD1D-4AC2-A9DE-8930144DFBC8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894-43E5-44D9-8F00-39F5655FF9A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EC5F-F197-4221-9AA1-44230188C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808C-090E-4BAF-835D-97CD407786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51C4-AE92-454F-BF58-B38D4DA37E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584A-3E20-44AE-B67E-949578ADC16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480A-80FA-47D2-BAE5-FC5A2C18E9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CA86-8F7E-4237-AB2A-330F80604D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459-5732-4FB0-8191-D8C29D21F0D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AAAF-CA7B-44B4-B67D-E14AEC04FB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7D1C1E-F49C-46CB-A17C-ACBB71D26E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sk-SK" smtClean="0"/>
              <a:t>Stredná zdravotnícka škola Dolný Kubín</a:t>
            </a: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A25F09-2238-4725-A387-0AEF9C5555F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" Target="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emf"/><Relationship Id="rId5" Type="http://schemas.openxmlformats.org/officeDocument/2006/relationships/slide" Target="slide2.xml"/><Relationship Id="rId10" Type="http://schemas.openxmlformats.org/officeDocument/2006/relationships/image" Target="../media/image17.emf"/><Relationship Id="rId4" Type="http://schemas.openxmlformats.org/officeDocument/2006/relationships/image" Target="../media/image8.jpeg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control" Target="../activeX/activeX2.xml"/><Relationship Id="rId7" Type="http://schemas.openxmlformats.org/officeDocument/2006/relationships/slide" Target="slide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emf"/><Relationship Id="rId5" Type="http://schemas.openxmlformats.org/officeDocument/2006/relationships/control" Target="../activeX/activeX4.xml"/><Relationship Id="rId10" Type="http://schemas.openxmlformats.org/officeDocument/2006/relationships/image" Target="../media/image8.jpeg"/><Relationship Id="rId4" Type="http://schemas.openxmlformats.org/officeDocument/2006/relationships/control" Target="../activeX/activeX3.xml"/><Relationship Id="rId9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control" Target="../activeX/activeX6.xml"/><Relationship Id="rId7" Type="http://schemas.openxmlformats.org/officeDocument/2006/relationships/slide" Target="slide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control" Target="../activeX/activeX8.xml"/><Relationship Id="rId10" Type="http://schemas.openxmlformats.org/officeDocument/2006/relationships/image" Target="../media/image8.jpeg"/><Relationship Id="rId4" Type="http://schemas.openxmlformats.org/officeDocument/2006/relationships/control" Target="../activeX/activeX7.xml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12" Type="http://schemas.openxmlformats.org/officeDocument/2006/relationships/image" Target="../media/image8.jpeg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11.vml"/><Relationship Id="rId6" Type="http://schemas.openxmlformats.org/officeDocument/2006/relationships/control" Target="../activeX/activeX13.xml"/><Relationship Id="rId11" Type="http://schemas.openxmlformats.org/officeDocument/2006/relationships/slide" Target="slide5.xml"/><Relationship Id="rId5" Type="http://schemas.openxmlformats.org/officeDocument/2006/relationships/control" Target="../activeX/activeX12.xml"/><Relationship Id="rId10" Type="http://schemas.openxmlformats.org/officeDocument/2006/relationships/oleObject" Target="../embeddings/oleObject11.bin"/><Relationship Id="rId4" Type="http://schemas.openxmlformats.org/officeDocument/2006/relationships/control" Target="../activeX/activeX11.xml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w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image" Target="../media/image6.jpeg"/><Relationship Id="rId5" Type="http://schemas.openxmlformats.org/officeDocument/2006/relationships/image" Target="../media/image3.wmf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5.xml"/><Relationship Id="rId7" Type="http://schemas.openxmlformats.org/officeDocument/2006/relationships/slide" Target="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slide" Target="slide5.xml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slide" Target="slide1.xml"/><Relationship Id="rId5" Type="http://schemas.openxmlformats.org/officeDocument/2006/relationships/image" Target="../media/image8.jpeg"/><Relationship Id="rId4" Type="http://schemas.openxmlformats.org/officeDocument/2006/relationships/slide" Target="slide5.xml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slide" Target="slide5.xml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slide" Target="slide5.xml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 err="1" smtClean="0">
                <a:latin typeface="Monotype Corsiva" pitchFamily="66" charset="0"/>
              </a:rPr>
              <a:t>Mocninová</a:t>
            </a:r>
            <a:r>
              <a:rPr lang="sk-SK" sz="6000" dirty="0" smtClean="0">
                <a:latin typeface="Monotype Corsiva" pitchFamily="66" charset="0"/>
              </a:rPr>
              <a:t> funkcia</a:t>
            </a:r>
            <a:endParaRPr lang="sk-SK" sz="6000" dirty="0">
              <a:latin typeface="Monotype Corsiva" pitchFamily="66" charset="0"/>
            </a:endParaRPr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854696" cy="1752600"/>
          </a:xfrm>
        </p:spPr>
        <p:txBody>
          <a:bodyPr/>
          <a:lstStyle/>
          <a:p>
            <a:r>
              <a:rPr lang="sk-SK" dirty="0" smtClean="0"/>
              <a:t>Graf a vlastnosti </a:t>
            </a:r>
            <a:r>
              <a:rPr lang="sk-SK" dirty="0" err="1" smtClean="0"/>
              <a:t>mocninovej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62373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RNDr. Anna </a:t>
            </a:r>
            <a:r>
              <a:rPr lang="sk-SK" dirty="0" err="1" smtClean="0"/>
              <a:t>Slovenkaiová</a:t>
            </a:r>
            <a:endParaRPr lang="sk-S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058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Zadanie úlohy č. 1</a:t>
            </a:r>
            <a:endParaRPr lang="sk-SK" sz="32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CA86-8F7E-4237-AB2A-330F80604D8D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7" name="Picture 4" descr="spat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1027" name="Object 7">
            <a:hlinkClick r:id="rId5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58370" name="Picture" r:id="rId6" imgW="2288445" imgH="1726113" progId="Word.Picture.8">
              <p:embed/>
            </p:oleObj>
          </a:graphicData>
        </a:graphic>
      </p:graphicFrame>
      <p:sp>
        <p:nvSpPr>
          <p:cNvPr id="15" name="BlokTextu 14"/>
          <p:cNvSpPr txBox="1"/>
          <p:nvPr/>
        </p:nvSpPr>
        <p:spPr>
          <a:xfrm>
            <a:off x="683568" y="162880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539552" y="1412776"/>
            <a:ext cx="37444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Zostrojte grafy funkcií v jednej súradnicovej sústave súradníc a porovnajte ich </a:t>
            </a:r>
            <a:r>
              <a:rPr lang="sk-SK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(grafy farebne rozlíšte). </a:t>
            </a:r>
          </a:p>
          <a:p>
            <a:pPr algn="just">
              <a:lnSpc>
                <a:spcPct val="150000"/>
              </a:lnSpc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f: y=x</a:t>
            </a:r>
            <a:r>
              <a:rPr lang="sk-SK" b="1" baseline="30000" dirty="0" smtClean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j: y=x</a:t>
            </a:r>
            <a:r>
              <a:rPr lang="sk-SK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h: y=x</a:t>
            </a:r>
            <a:r>
              <a:rPr lang="sk-SK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      </a:t>
            </a:r>
            <a:r>
              <a:rPr lang="sk-SK" sz="2000" b="1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g: y=x</a:t>
            </a:r>
            <a:r>
              <a:rPr lang="sk-SK" sz="2000" b="1" baseline="30000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13 </a:t>
            </a:r>
            <a:endParaRPr lang="sk-SK" sz="2000" dirty="0" smtClean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Obrázok 16" descr="sur.emf"/>
          <p:cNvPicPr>
            <a:picLocks noChangeAspect="1"/>
          </p:cNvPicPr>
          <p:nvPr/>
        </p:nvPicPr>
        <p:blipFill>
          <a:blip r:embed="rId7" cstate="print"/>
          <a:srcRect l="24013" r="24013" b="12483"/>
          <a:stretch>
            <a:fillRect/>
          </a:stretch>
        </p:blipFill>
        <p:spPr>
          <a:xfrm>
            <a:off x="3932685" y="830437"/>
            <a:ext cx="4752528" cy="5328592"/>
          </a:xfrm>
          <a:prstGeom prst="rect">
            <a:avLst/>
          </a:prstGeom>
        </p:spPr>
      </p:pic>
      <p:pic>
        <p:nvPicPr>
          <p:cNvPr id="19" name="Obrázok 18" descr="1.emf"/>
          <p:cNvPicPr>
            <a:picLocks noChangeAspect="1"/>
          </p:cNvPicPr>
          <p:nvPr/>
        </p:nvPicPr>
        <p:blipFill>
          <a:blip r:embed="rId8" cstate="print"/>
          <a:srcRect l="35825" t="10972" r="16138" b="23981"/>
          <a:stretch>
            <a:fillRect/>
          </a:stretch>
        </p:blipFill>
        <p:spPr>
          <a:xfrm>
            <a:off x="4332981" y="1914287"/>
            <a:ext cx="4392488" cy="3960440"/>
          </a:xfrm>
          <a:prstGeom prst="rect">
            <a:avLst/>
          </a:prstGeom>
        </p:spPr>
      </p:pic>
      <p:pic>
        <p:nvPicPr>
          <p:cNvPr id="21" name="Obrázok 20" descr="2.emf"/>
          <p:cNvPicPr>
            <a:picLocks noChangeAspect="1"/>
          </p:cNvPicPr>
          <p:nvPr/>
        </p:nvPicPr>
        <p:blipFill>
          <a:blip r:embed="rId9" cstate="print"/>
          <a:srcRect l="35038" t="15508" r="20075" b="8801"/>
          <a:stretch>
            <a:fillRect/>
          </a:stretch>
        </p:blipFill>
        <p:spPr>
          <a:xfrm>
            <a:off x="4889539" y="1772816"/>
            <a:ext cx="4104456" cy="4608512"/>
          </a:xfrm>
          <a:prstGeom prst="rect">
            <a:avLst/>
          </a:prstGeom>
        </p:spPr>
      </p:pic>
      <p:pic>
        <p:nvPicPr>
          <p:cNvPr id="22" name="Obrázok 21" descr="3.emf"/>
          <p:cNvPicPr>
            <a:picLocks noChangeAspect="1"/>
          </p:cNvPicPr>
          <p:nvPr/>
        </p:nvPicPr>
        <p:blipFill>
          <a:blip r:embed="rId10" cstate="print"/>
          <a:srcRect l="37400" t="14520" r="35038" b="9984"/>
          <a:stretch>
            <a:fillRect/>
          </a:stretch>
        </p:blipFill>
        <p:spPr>
          <a:xfrm>
            <a:off x="5112332" y="1712658"/>
            <a:ext cx="2520280" cy="4596662"/>
          </a:xfrm>
          <a:prstGeom prst="rect">
            <a:avLst/>
          </a:prstGeom>
        </p:spPr>
      </p:pic>
      <p:pic>
        <p:nvPicPr>
          <p:cNvPr id="24" name="Obrázok 23" descr="5.emf"/>
          <p:cNvPicPr>
            <a:picLocks noChangeAspect="1"/>
          </p:cNvPicPr>
          <p:nvPr/>
        </p:nvPicPr>
        <p:blipFill>
          <a:blip r:embed="rId11" cstate="print"/>
          <a:srcRect l="37400" t="16673" r="37400" b="7635"/>
          <a:stretch>
            <a:fillRect/>
          </a:stretch>
        </p:blipFill>
        <p:spPr>
          <a:xfrm>
            <a:off x="5114726" y="1840062"/>
            <a:ext cx="2304256" cy="4608512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8460432" y="22048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f</a:t>
            </a:r>
            <a:endParaRPr lang="cs-CZ" dirty="0"/>
          </a:p>
        </p:txBody>
      </p:sp>
      <p:sp>
        <p:nvSpPr>
          <p:cNvPr id="16" name="BlokTextu 15"/>
          <p:cNvSpPr txBox="1"/>
          <p:nvPr/>
        </p:nvSpPr>
        <p:spPr>
          <a:xfrm>
            <a:off x="70922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j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804248" y="14847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0000FF"/>
                </a:solidFill>
              </a:rPr>
              <a:t>h</a:t>
            </a:r>
            <a:endParaRPr lang="cs-CZ" dirty="0">
              <a:solidFill>
                <a:srgbClr val="0000FF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444208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9933FF"/>
                </a:solidFill>
              </a:rPr>
              <a:t>g</a:t>
            </a:r>
            <a:endParaRPr lang="cs-CZ" dirty="0">
              <a:solidFill>
                <a:srgbClr val="99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Zadanie úlohy č. 2</a:t>
            </a:r>
            <a:endParaRPr lang="sk-SK" sz="3200" dirty="0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3816" name="Object 7">
            <a:hlinkClick r:id="rId7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49170" name="Picture" r:id="rId8" imgW="2288445" imgH="1726113" progId="Word.Picture.8">
              <p:embed/>
            </p:oleObj>
          </a:graphicData>
        </a:graphic>
      </p:graphicFrame>
      <p:pic>
        <p:nvPicPr>
          <p:cNvPr id="14" name="Picture 4" descr="spat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6588224" y="2060848"/>
            <a:ext cx="17699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y=(x+3)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y=x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y=(x-1)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y=(x+3)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pPr marL="342900" indent="-342900"/>
            <a:endParaRPr lang="sk-S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3568" y="1412776"/>
            <a:ext cx="7414592" cy="5040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Priraď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jednotlivé predpisy kvadratických funkcií ku grafom.</a:t>
            </a: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463040" marR="0" lvl="4" indent="-210312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463040" marR="0" lvl="4" indent="-210312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Obrázok 12" descr="cel.emf"/>
          <p:cNvPicPr>
            <a:picLocks noChangeAspect="1"/>
          </p:cNvPicPr>
          <p:nvPr/>
        </p:nvPicPr>
        <p:blipFill>
          <a:blip r:embed="rId11" cstate="print"/>
          <a:srcRect l="23225" t="12154" r="22438" b="18066"/>
          <a:stretch>
            <a:fillRect/>
          </a:stretch>
        </p:blipFill>
        <p:spPr>
          <a:xfrm>
            <a:off x="827584" y="1844824"/>
            <a:ext cx="4968552" cy="4248472"/>
          </a:xfrm>
          <a:prstGeom prst="rect">
            <a:avLst/>
          </a:prstGeom>
        </p:spPr>
      </p:pic>
    </p:spTree>
    <p:controls>
      <p:control spid="49172" name="TextBox1" r:id="rId2" imgW="434520" imgH="289440"/>
      <p:control spid="49173" name="TextBox2" r:id="rId3" imgW="434520" imgH="289440"/>
      <p:control spid="49174" name="TextBox3" r:id="rId4" imgW="434520" imgH="289440"/>
      <p:control spid="49175" name="TextBox4" r:id="rId5" imgW="434520" imgH="289440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Zadanie úlohy č. 3</a:t>
            </a:r>
            <a:endParaRPr lang="sk-SK" sz="3200" dirty="0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3816" name="Object 7">
            <a:hlinkClick r:id="rId7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53250" name="Picture" r:id="rId8" imgW="2288445" imgH="1726113" progId="Word.Picture.8">
              <p:embed/>
            </p:oleObj>
          </a:graphicData>
        </a:graphic>
      </p:graphicFrame>
      <p:pic>
        <p:nvPicPr>
          <p:cNvPr id="14" name="Picture 4" descr="spat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3568" y="1412776"/>
            <a:ext cx="7414592" cy="5040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Priraď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jednotlivé predpisy </a:t>
            </a:r>
            <a:r>
              <a:rPr kumimoji="0" lang="sk-SK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mocninových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funkcií ku grafom.</a:t>
            </a: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463040" marR="0" lvl="4" indent="-210312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463040" marR="0" lvl="4" indent="-210312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588224" y="2060848"/>
            <a:ext cx="16985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y=(x-1)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+3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y=(x+3)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y=(x+1)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+3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y=(x-2)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 marL="342900" indent="-342900"/>
            <a:endParaRPr lang="sk-SK" dirty="0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981" t="-1659" r="15980" b="23540"/>
          <a:stretch>
            <a:fillRect/>
          </a:stretch>
        </p:blipFill>
        <p:spPr bwMode="auto">
          <a:xfrm>
            <a:off x="755576" y="1628800"/>
            <a:ext cx="518457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ontrols>
      <p:control spid="53255" name="TextBox2" r:id="rId2" imgW="434520" imgH="289440"/>
      <p:control spid="53256" name="TextBox1" r:id="rId3" imgW="434520" imgH="289440"/>
      <p:control spid="53257" name="TextBox3" r:id="rId4" imgW="434520" imgH="289440"/>
      <p:control spid="53258" name="TextBox4" r:id="rId5" imgW="434520" imgH="289440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Zadanie úlohy č. 4</a:t>
            </a:r>
            <a:endParaRPr lang="sk-SK" sz="3200" dirty="0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3816" name="Object 7">
            <a:hlinkClick r:id="rId9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57346" name="Picture" r:id="rId10" imgW="2288445" imgH="1726113" progId="Word.Picture.8">
              <p:embed/>
            </p:oleObj>
          </a:graphicData>
        </a:graphic>
      </p:graphicFrame>
      <p:pic>
        <p:nvPicPr>
          <p:cNvPr id="14" name="Picture 4" descr="spat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13</a:t>
            </a:fld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84000" y="1404000"/>
            <a:ext cx="7920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K jednotlivým predpisom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mocninových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funkcií priraď správne obor hodnôt funkcie.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331640" y="2348880"/>
            <a:ext cx="23042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y=x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y=(x+3)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y=(x+1)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-3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y=x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y=x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f: y=x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5796136" y="2348880"/>
            <a:ext cx="18722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&lt;-4, ∞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∞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H(f)=R-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{-2}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-4, ∞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∞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H(f)=R</a:t>
            </a:r>
          </a:p>
        </p:txBody>
      </p:sp>
    </p:spTree>
    <p:controls>
      <p:control spid="57353" name="TextBox2" r:id="rId2" imgW="434520" imgH="289440"/>
      <p:control spid="57354" name="TextBox1" r:id="rId3" imgW="434520" imgH="289440"/>
      <p:control spid="57355" name="TextBox3" r:id="rId4" imgW="434520" imgH="289440"/>
      <p:control spid="57356" name="TextBox4" r:id="rId5" imgW="434520" imgH="289440"/>
      <p:control spid="57357" name="TextBox5" r:id="rId6" imgW="434520" imgH="289440"/>
      <p:control spid="57358" name="TextBox6" r:id="rId7" imgW="434520" imgH="289440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Domáca úloha</a:t>
            </a:r>
            <a:endParaRPr lang="sk-SK" sz="3200" dirty="0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3816" name="Object 7">
            <a:hlinkClick r:id="rId3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52226" name="Picture" r:id="rId4" imgW="2288445" imgH="1726113" progId="Word.Picture.8">
              <p:embed/>
            </p:oleObj>
          </a:graphicData>
        </a:graphic>
      </p:graphicFrame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14</a:t>
            </a:fld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39552" y="1628800"/>
            <a:ext cx="74168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Nakresli a porovnaj grafy funkcií f: y=x</a:t>
            </a:r>
            <a:r>
              <a:rPr lang="sk-SK" sz="20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+4 a urč jej vlastnosti. Dokážte jej paritu. Nájdite priesečníky so súradnicovými osami.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Nakresli graf funkcie f: y=(x-1)</a:t>
            </a:r>
            <a:r>
              <a:rPr lang="sk-SK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+2 a urč jej vlastnosti. Nájdite priesečníky so súradnicovými osami.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Rovná spojnica 9"/>
          <p:cNvCxnSpPr/>
          <p:nvPr/>
        </p:nvCxnSpPr>
        <p:spPr>
          <a:xfrm>
            <a:off x="467544" y="4797152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305800" cy="90417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Použité zdroje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899592" y="1772816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Odvárko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O.,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Řepová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J.,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Skřiček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L.: Matematika pre SOŠ a SOU- 2.časť, SPN, Bratislava 1984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Holéczyová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S.: Matematika pre stredoškolákov zbierka úloh 1- Rovnice, nerovnice, funkcie 1,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Aktuell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Bratislav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2007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http://users.telenet.be/chris.cambre/chris.cambre/tweedegraadsfuncties.htm#Grafiek</a:t>
            </a:r>
          </a:p>
          <a:p>
            <a:pPr marL="342900" indent="-342900">
              <a:buFont typeface="+mj-lt"/>
              <a:buAutoNum type="arabicPeriod"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3058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CA86-8F7E-4237-AB2A-330F80604D8D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305800" cy="710952"/>
          </a:xfrm>
        </p:spPr>
        <p:txBody>
          <a:bodyPr>
            <a:normAutofit/>
          </a:bodyPr>
          <a:lstStyle/>
          <a:p>
            <a:r>
              <a:rPr lang="sk-SK" sz="3200" dirty="0" err="1" smtClean="0"/>
              <a:t>Mocninová</a:t>
            </a:r>
            <a:r>
              <a:rPr lang="sk-SK" sz="3200" dirty="0" smtClean="0"/>
              <a:t> funkcia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2</a:t>
            </a:fld>
            <a:endParaRPr lang="sk-SK"/>
          </a:p>
        </p:txBody>
      </p:sp>
      <p:pic>
        <p:nvPicPr>
          <p:cNvPr id="5155" name="Picture 35" descr="BD06663_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20688"/>
            <a:ext cx="1227584" cy="1065611"/>
          </a:xfrm>
          <a:prstGeom prst="rect">
            <a:avLst/>
          </a:prstGeom>
          <a:noFill/>
        </p:spPr>
      </p:pic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762960" y="2781015"/>
            <a:ext cx="5725349" cy="452439"/>
            <a:chOff x="1816" y="1417"/>
            <a:chExt cx="3246" cy="285"/>
          </a:xfrm>
        </p:grpSpPr>
        <p:pic>
          <p:nvPicPr>
            <p:cNvPr id="20" name="Picture 5" descr="BD04924_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16" y="1417"/>
              <a:ext cx="212" cy="285"/>
            </a:xfrm>
            <a:prstGeom prst="rect">
              <a:avLst/>
            </a:prstGeom>
            <a:noFill/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980" y="1472"/>
              <a:ext cx="3082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sk-SK" sz="2400" dirty="0" smtClean="0">
                  <a:latin typeface="Times New Roman" pitchFamily="18" charset="0"/>
                </a:rPr>
                <a:t>Typy </a:t>
              </a:r>
              <a:r>
                <a:rPr lang="sk-SK" sz="2400" dirty="0" err="1" smtClean="0">
                  <a:latin typeface="Times New Roman" pitchFamily="18" charset="0"/>
                </a:rPr>
                <a:t>mocninových</a:t>
              </a:r>
              <a:r>
                <a:rPr lang="sk-SK" sz="2400" dirty="0" smtClean="0">
                  <a:latin typeface="Times New Roman" pitchFamily="18" charset="0"/>
                </a:rPr>
                <a:t> funkcií</a:t>
              </a:r>
              <a:endParaRPr lang="sk-SK" sz="2400" dirty="0">
                <a:latin typeface="Times New Roman" pitchFamily="18" charset="0"/>
              </a:endParaRPr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2411760" y="3420000"/>
            <a:ext cx="5616624" cy="419112"/>
            <a:chOff x="2411760" y="3420000"/>
            <a:chExt cx="4427827" cy="419112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2772226" y="3480335"/>
              <a:ext cx="4067361" cy="35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sk-SK" sz="2400" dirty="0" smtClean="0">
                  <a:latin typeface="Times New Roman" pitchFamily="18" charset="0"/>
                </a:rPr>
                <a:t>Grafy a vlastnosti </a:t>
              </a:r>
              <a:r>
                <a:rPr lang="sk-SK" sz="2400" dirty="0" err="1" smtClean="0">
                  <a:latin typeface="Times New Roman" pitchFamily="18" charset="0"/>
                </a:rPr>
                <a:t>mocninových</a:t>
              </a:r>
              <a:r>
                <a:rPr lang="sk-SK" sz="2400" dirty="0" smtClean="0">
                  <a:latin typeface="Times New Roman" pitchFamily="18" charset="0"/>
                </a:rPr>
                <a:t> funkcií</a:t>
              </a:r>
              <a:endParaRPr lang="sk-SK" sz="2400" dirty="0">
                <a:latin typeface="Times New Roman" pitchFamily="18" charset="0"/>
              </a:endParaRPr>
            </a:p>
          </p:txBody>
        </p:sp>
        <p:pic>
          <p:nvPicPr>
            <p:cNvPr id="29" name="Picture 13" descr="mat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11760" y="3420000"/>
              <a:ext cx="283835" cy="397583"/>
            </a:xfrm>
            <a:prstGeom prst="rect">
              <a:avLst/>
            </a:prstGeom>
            <a:noFill/>
          </p:spPr>
        </p:pic>
      </p:grpSp>
      <p:grpSp>
        <p:nvGrpSpPr>
          <p:cNvPr id="32" name="Skupina 31"/>
          <p:cNvGrpSpPr/>
          <p:nvPr/>
        </p:nvGrpSpPr>
        <p:grpSpPr>
          <a:xfrm>
            <a:off x="2339753" y="2196000"/>
            <a:ext cx="4499834" cy="452925"/>
            <a:chOff x="2339753" y="2195999"/>
            <a:chExt cx="4499834" cy="452925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772226" y="2256325"/>
              <a:ext cx="4067361" cy="35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sk-SK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</a:rPr>
                <a:t>Definícia </a:t>
              </a:r>
              <a:r>
                <a:rPr lang="sk-SK" sz="2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</a:rPr>
                <a:t>mocninovej</a:t>
              </a:r>
              <a:r>
                <a:rPr lang="sk-SK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</a:rPr>
                <a:t> funkcie</a:t>
              </a:r>
              <a:endParaRPr lang="sk-SK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endParaRPr>
            </a:p>
          </p:txBody>
        </p:sp>
        <p:pic>
          <p:nvPicPr>
            <p:cNvPr id="30" name="Picture 7" descr="BS00554_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39753" y="2195999"/>
              <a:ext cx="518648" cy="452925"/>
            </a:xfrm>
            <a:prstGeom prst="rect">
              <a:avLst/>
            </a:prstGeom>
            <a:noFill/>
          </p:spPr>
        </p:pic>
      </p:grpSp>
      <p:grpSp>
        <p:nvGrpSpPr>
          <p:cNvPr id="34" name="Skupina 33"/>
          <p:cNvGrpSpPr/>
          <p:nvPr/>
        </p:nvGrpSpPr>
        <p:grpSpPr>
          <a:xfrm>
            <a:off x="1800000" y="4032000"/>
            <a:ext cx="4499915" cy="496887"/>
            <a:chOff x="1619672" y="3789040"/>
            <a:chExt cx="4499915" cy="496887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052226" y="3876328"/>
              <a:ext cx="4067361" cy="358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2400" dirty="0" smtClean="0">
                  <a:latin typeface="Times New Roman" pitchFamily="18" charset="0"/>
                </a:rPr>
                <a:t>Dom</a:t>
              </a:r>
              <a:r>
                <a:rPr lang="sk-SK" sz="2400" dirty="0" err="1" smtClean="0">
                  <a:latin typeface="Times New Roman" pitchFamily="18" charset="0"/>
                </a:rPr>
                <a:t>áca</a:t>
              </a:r>
              <a:r>
                <a:rPr lang="sk-SK" sz="2400" dirty="0" smtClean="0">
                  <a:latin typeface="Times New Roman" pitchFamily="18" charset="0"/>
                </a:rPr>
                <a:t> úloha</a:t>
              </a:r>
              <a:endParaRPr lang="sk-SK" sz="2400" dirty="0">
                <a:latin typeface="Times New Roman" pitchFamily="18" charset="0"/>
              </a:endParaRPr>
            </a:p>
          </p:txBody>
        </p:sp>
        <p:pic>
          <p:nvPicPr>
            <p:cNvPr id="31" name="Picture 35" descr="pero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6000"/>
            </a:blip>
            <a:srcRect l="-385" b="5840"/>
            <a:stretch>
              <a:fillRect/>
            </a:stretch>
          </p:blipFill>
          <p:spPr bwMode="auto">
            <a:xfrm>
              <a:off x="1619672" y="3789040"/>
              <a:ext cx="503237" cy="4968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305800" cy="92697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Definícia </a:t>
            </a:r>
            <a:r>
              <a:rPr lang="sk-SK" sz="3200" dirty="0" err="1" smtClean="0"/>
              <a:t>mocninovej</a:t>
            </a:r>
            <a:r>
              <a:rPr lang="sk-SK" sz="3200" dirty="0" smtClean="0"/>
              <a:t> funkcie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3</a:t>
            </a:fld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539552" y="16288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400" dirty="0" err="1" smtClean="0">
                <a:latin typeface="Times New Roman" pitchFamily="18" charset="0"/>
              </a:rPr>
              <a:t>Mocninovou</a:t>
            </a:r>
            <a:r>
              <a:rPr lang="sk-SK" sz="2400" dirty="0" smtClean="0">
                <a:latin typeface="Times New Roman" pitchFamily="18" charset="0"/>
              </a:rPr>
              <a:t> funkciou nazývame každú funkciu danú rovnicou</a:t>
            </a:r>
          </a:p>
          <a:p>
            <a:pPr algn="ctr">
              <a:lnSpc>
                <a:spcPct val="150000"/>
              </a:lnSpc>
            </a:pPr>
            <a:r>
              <a:rPr lang="sk-SK" sz="2400" b="1" i="1" dirty="0" smtClean="0">
                <a:solidFill>
                  <a:srgbClr val="FF0000"/>
                </a:solidFill>
                <a:latin typeface="Times New Roman" pitchFamily="18" charset="0"/>
              </a:rPr>
              <a:t>f: y = </a:t>
            </a:r>
            <a:r>
              <a:rPr lang="sk-SK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sk-SK" sz="2400" b="1" i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4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sk-SK" sz="2400" dirty="0" smtClean="0">
                <a:latin typeface="Times New Roman" pitchFamily="18" charset="0"/>
              </a:rPr>
              <a:t>pričom </a:t>
            </a:r>
            <a:r>
              <a:rPr lang="sk-SK" sz="2400" dirty="0" err="1" smtClean="0">
                <a:latin typeface="Times New Roman" pitchFamily="18" charset="0"/>
              </a:rPr>
              <a:t>n</a:t>
            </a:r>
            <a:r>
              <a:rPr lang="sk-SK" sz="2400" dirty="0" err="1" smtClean="0">
                <a:latin typeface="Times New Roman" pitchFamily="18" charset="0"/>
                <a:sym typeface="Symbol" pitchFamily="18" charset="2"/>
              </a:rPr>
              <a:t>R</a:t>
            </a:r>
            <a:r>
              <a:rPr lang="sk-SK" sz="2400" dirty="0" smtClean="0">
                <a:latin typeface="Times New Roman" pitchFamily="18" charset="0"/>
                <a:sym typeface="Symbol" pitchFamily="18" charset="2"/>
              </a:rPr>
              <a:t>, n0</a:t>
            </a:r>
          </a:p>
          <a:p>
            <a:pPr algn="ctr">
              <a:lnSpc>
                <a:spcPct val="150000"/>
              </a:lnSpc>
            </a:pPr>
            <a:r>
              <a:rPr lang="sk-SK" sz="2400" dirty="0" smtClean="0">
                <a:latin typeface="Times New Roman" pitchFamily="18" charset="0"/>
                <a:sym typeface="Symbol" pitchFamily="18" charset="2"/>
              </a:rPr>
              <a:t>Vlastnosti </a:t>
            </a:r>
            <a:r>
              <a:rPr lang="sk-SK" sz="2400" dirty="0" err="1" smtClean="0">
                <a:latin typeface="Times New Roman" pitchFamily="18" charset="0"/>
                <a:sym typeface="Symbol" pitchFamily="18" charset="2"/>
              </a:rPr>
              <a:t>mocninových</a:t>
            </a:r>
            <a:r>
              <a:rPr lang="sk-SK" sz="2400" dirty="0" smtClean="0">
                <a:latin typeface="Times New Roman" pitchFamily="18" charset="0"/>
                <a:sym typeface="Symbol" pitchFamily="18" charset="2"/>
              </a:rPr>
              <a:t> funkcií závisia od mocniteľa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sk-SK" sz="2400" dirty="0" smtClean="0">
                <a:latin typeface="Times New Roman" pitchFamily="18" charset="0"/>
                <a:sym typeface="Symbol" pitchFamily="18" charset="2"/>
              </a:rPr>
              <a:t>.</a:t>
            </a:r>
            <a:endParaRPr lang="sk-SK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7">
            <a:hlinkClick r:id="rId4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3074" name="Picture" r:id="rId5" imgW="2288445" imgH="1726113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3058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Typy </a:t>
            </a:r>
            <a:r>
              <a:rPr lang="sk-SK" sz="3200" dirty="0" err="1" smtClean="0"/>
              <a:t>mocninových</a:t>
            </a:r>
            <a:r>
              <a:rPr lang="sk-SK" sz="3200" dirty="0" smtClean="0"/>
              <a:t> funkcií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4</a:t>
            </a:fld>
            <a:endParaRPr lang="sk-SK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11560" y="1628800"/>
            <a:ext cx="8064896" cy="3888432"/>
          </a:xfrm>
          <a:prstGeom prst="rect">
            <a:avLst/>
          </a:prstGeom>
        </p:spPr>
        <p:txBody>
          <a:bodyPr/>
          <a:lstStyle/>
          <a:p>
            <a:pPr marL="266700" indent="-2667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5000"/>
              <a:buFont typeface="Wingdings" pitchFamily="2" charset="2"/>
              <a:buChar char="Ø"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mocninové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funkcie s prirodzeným mocniteľom  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f:y=x</a:t>
            </a:r>
            <a:r>
              <a:rPr lang="sk-SK" sz="2400" i="1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2400" i="1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N</a:t>
            </a:r>
            <a:endParaRPr kumimoji="0" lang="sk-SK" sz="24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7063" marR="0" lvl="0" indent="355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n- párne	  	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f: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 = x</a:t>
            </a:r>
            <a:r>
              <a:rPr kumimoji="0" lang="sk-SK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  </a:t>
            </a:r>
            <a:r>
              <a:rPr kumimoji="0" lang="sk-SK" sz="24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g: 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y=x</a:t>
            </a:r>
            <a:r>
              <a:rPr kumimoji="0" lang="sk-SK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  </a:t>
            </a:r>
            <a:r>
              <a:rPr kumimoji="0" lang="sk-SK" sz="24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j: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y=(x</a:t>
            </a: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+3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sk-SK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627063" lvl="0" indent="355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ü"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n- nepárne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	   	</a:t>
            </a:r>
            <a:r>
              <a:rPr kumimoji="0" lang="sk-SK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f: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 = x</a:t>
            </a:r>
            <a:r>
              <a:rPr kumimoji="0" lang="sk-SK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  </a:t>
            </a:r>
            <a:r>
              <a:rPr kumimoji="0" lang="sk-SK" sz="24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g:</a:t>
            </a:r>
            <a:r>
              <a:rPr kumimoji="0" lang="sk-SK" sz="2400" b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j: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y=(x-3)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44500" lvl="1" indent="-444500" fontAlgn="auto">
              <a:spcBef>
                <a:spcPct val="20000"/>
              </a:spcBef>
              <a:spcAft>
                <a:spcPts val="0"/>
              </a:spcAft>
              <a:buSzPct val="95000"/>
              <a:buFont typeface="Wingdings" pitchFamily="2" charset="2"/>
              <a:buChar char="Ø"/>
            </a:pP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mocninové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funkcie so záporným celočíselným mocniteľom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f:y=x</a:t>
            </a:r>
            <a:r>
              <a:rPr lang="sk-SK" sz="2400" i="1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2400" i="1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Z</a:t>
            </a:r>
            <a:r>
              <a:rPr lang="sk-SK" sz="2400" i="1" baseline="30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-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27063" lvl="0" indent="355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ü"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n- párne	  	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f: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y = x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g: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y=x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j: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y=(x-5)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 marL="627063" lvl="0" indent="355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ü"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n- nepárne    	   	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f: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 = x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g: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y= x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j: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y=(x-3)</a:t>
            </a:r>
            <a:r>
              <a:rPr lang="sk-SK" sz="2400" baseline="30000" dirty="0" smtClean="0">
                <a:latin typeface="Times New Roman" pitchFamily="18" charset="0"/>
                <a:cs typeface="Times New Roman" pitchFamily="18" charset="0"/>
              </a:rPr>
              <a:t>-7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4" descr="spat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4098" name="Object 7">
            <a:hlinkClick r:id="rId6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4098" name="Picture" r:id="rId7" imgW="2288445" imgH="1726113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305800" cy="710952"/>
          </a:xfrm>
        </p:spPr>
        <p:txBody>
          <a:bodyPr>
            <a:normAutofit/>
          </a:bodyPr>
          <a:lstStyle/>
          <a:p>
            <a:r>
              <a:rPr lang="sk-SK" sz="3200" dirty="0" smtClean="0"/>
              <a:t>Grafy </a:t>
            </a:r>
            <a:r>
              <a:rPr lang="sk-SK" sz="3200" dirty="0" err="1" smtClean="0"/>
              <a:t>mocninových</a:t>
            </a:r>
            <a:r>
              <a:rPr lang="sk-SK" sz="3200" dirty="0" smtClean="0"/>
              <a:t> funkcií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971600" y="1628800"/>
            <a:ext cx="69847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mocninová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 funkcia typu f: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y=x</a:t>
            </a:r>
            <a:r>
              <a:rPr lang="sk-SK" sz="2400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,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n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4" action="ppaction://hlinksldjump"/>
              </a:rPr>
              <a:t>N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4" action="ppaction://hlinksldjump"/>
              </a:rPr>
              <a:t>, n- nepárne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mocninová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 funkcia typu f: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y=x</a:t>
            </a:r>
            <a:r>
              <a:rPr lang="sk-SK" sz="2400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,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n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5" action="ppaction://hlinksldjump"/>
              </a:rPr>
              <a:t>N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5" action="ppaction://hlinksldjump"/>
              </a:rPr>
              <a:t>, n- párne </a:t>
            </a:r>
            <a:endParaRPr lang="sk-SK" sz="2400" baseline="3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mocninová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funkcia typu f: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y=x</a:t>
            </a:r>
            <a:r>
              <a:rPr lang="sk-SK" sz="2400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,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n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6" action="ppaction://hlinksldjump"/>
              </a:rPr>
              <a:t>Z</a:t>
            </a:r>
            <a:r>
              <a:rPr lang="sk-SK" sz="2400" baseline="40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6" action="ppaction://hlinksldjump"/>
              </a:rPr>
              <a:t>-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6" action="ppaction://hlinksldjump"/>
              </a:rPr>
              <a:t>, n- nepárne</a:t>
            </a:r>
            <a:endParaRPr lang="sk-SK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mocninová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funkcia typu f: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y=x</a:t>
            </a:r>
            <a:r>
              <a:rPr lang="sk-SK" sz="2400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, 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n</a:t>
            </a:r>
            <a:r>
              <a:rPr lang="sk-SK" sz="2400" dirty="0" err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7" action="ppaction://hlinksldjump"/>
              </a:rPr>
              <a:t>Z</a:t>
            </a:r>
            <a:r>
              <a:rPr lang="sk-SK" sz="2400" baseline="40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7" action="ppaction://hlinksldjump"/>
              </a:rPr>
              <a:t>-</a:t>
            </a:r>
            <a:r>
              <a:rPr lang="sk-SK" sz="24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  <a:hlinkClick r:id="rId7" action="ppaction://hlinksldjump"/>
              </a:rPr>
              <a:t>, n- párne</a:t>
            </a:r>
            <a:endParaRPr lang="sk-SK" sz="2400" baseline="3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sk-SK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8" name="Object 7">
            <a:hlinkClick r:id="rId8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34818" name="Picture" r:id="rId9" imgW="2288445" imgH="1726113" progId="Word.Picture.8">
              <p:embed/>
            </p:oleObj>
          </a:graphicData>
        </a:graphic>
      </p:graphicFrame>
      <p:cxnSp>
        <p:nvCxnSpPr>
          <p:cNvPr id="7" name="Rovná spojnica 6"/>
          <p:cNvCxnSpPr/>
          <p:nvPr/>
        </p:nvCxnSpPr>
        <p:spPr>
          <a:xfrm>
            <a:off x="467544" y="508518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aoblený obdĺžnik 7">
            <a:hlinkClick r:id="rId10" action="ppaction://hlinksldjump"/>
          </p:cNvPr>
          <p:cNvSpPr/>
          <p:nvPr/>
        </p:nvSpPr>
        <p:spPr>
          <a:xfrm>
            <a:off x="3491880" y="5445224"/>
            <a:ext cx="1728192" cy="648072"/>
          </a:xfrm>
          <a:prstGeom prst="roundRect">
            <a:avLst>
              <a:gd name="adj" fmla="val 50000"/>
            </a:avLst>
          </a:prstGeom>
          <a:solidFill>
            <a:srgbClr val="FFFF66"/>
          </a:solidFill>
          <a:ln>
            <a:solidFill>
              <a:srgbClr val="FFFF66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Úlohy na precvičenie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305800" cy="792088"/>
          </a:xfrm>
        </p:spPr>
        <p:txBody>
          <a:bodyPr>
            <a:normAutofit/>
          </a:bodyPr>
          <a:lstStyle/>
          <a:p>
            <a:r>
              <a:rPr lang="sk-SK" sz="3200" dirty="0" smtClean="0"/>
              <a:t>Graf </a:t>
            </a:r>
            <a:r>
              <a:rPr lang="sk-SK" sz="3200" dirty="0" err="1" smtClean="0"/>
              <a:t>mocninovej</a:t>
            </a:r>
            <a:r>
              <a:rPr lang="sk-SK" sz="3200" dirty="0" smtClean="0"/>
              <a:t> funkcie </a:t>
            </a:r>
            <a:r>
              <a:rPr lang="sk-SK" sz="3200" dirty="0" err="1" smtClean="0">
                <a:cs typeface="Times New Roman" pitchFamily="18" charset="0"/>
              </a:rPr>
              <a:t>y=x</a:t>
            </a:r>
            <a:r>
              <a:rPr lang="sk-SK" sz="3200" baseline="30000" dirty="0" err="1" smtClean="0">
                <a:cs typeface="Times New Roman" pitchFamily="18" charset="0"/>
              </a:rPr>
              <a:t>n</a:t>
            </a:r>
            <a:r>
              <a:rPr lang="sk-SK" sz="3200" dirty="0" smtClean="0">
                <a:cs typeface="Times New Roman" pitchFamily="18" charset="0"/>
              </a:rPr>
              <a:t>, </a:t>
            </a:r>
            <a:r>
              <a:rPr lang="sk-SK" sz="3200" dirty="0" err="1" smtClean="0">
                <a:cs typeface="Times New Roman" pitchFamily="18" charset="0"/>
              </a:rPr>
              <a:t>n</a:t>
            </a:r>
            <a:r>
              <a:rPr lang="sk-SK" sz="3200" dirty="0" err="1" smtClean="0">
                <a:sym typeface="Symbol" pitchFamily="18" charset="2"/>
              </a:rPr>
              <a:t>N</a:t>
            </a:r>
            <a:r>
              <a:rPr lang="sk-SK" sz="3200" dirty="0" smtClean="0">
                <a:sym typeface="Symbol" pitchFamily="18" charset="2"/>
              </a:rPr>
              <a:t>, n- nepárne 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6</a:t>
            </a:fld>
            <a:endParaRPr lang="sk-SK"/>
          </a:p>
        </p:txBody>
      </p:sp>
      <p:pic>
        <p:nvPicPr>
          <p:cNvPr id="23" name="Picture 4" descr="spat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4098" name="Object 7">
            <a:hlinkClick r:id="rId6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38914" name="Picture" r:id="rId7" imgW="2288445" imgH="1726113" progId="Word.Picture.8">
              <p:embed/>
            </p:oleObj>
          </a:graphicData>
        </a:graphic>
      </p:graphicFrame>
      <p:graphicFrame>
        <p:nvGraphicFramePr>
          <p:cNvPr id="22" name="Tabuľka 21"/>
          <p:cNvGraphicFramePr>
            <a:graphicFrameLocks noGrp="1"/>
          </p:cNvGraphicFramePr>
          <p:nvPr/>
        </p:nvGraphicFramePr>
        <p:xfrm>
          <a:off x="3851920" y="1844824"/>
          <a:ext cx="491093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"/>
                <a:gridCol w="561663"/>
                <a:gridCol w="864096"/>
                <a:gridCol w="504056"/>
                <a:gridCol w="446446"/>
                <a:gridCol w="547256"/>
                <a:gridCol w="892904"/>
                <a:gridCol w="432042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800" b="1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Obrázok 24" descr="or.emf"/>
          <p:cNvPicPr>
            <a:picLocks noChangeAspect="1"/>
          </p:cNvPicPr>
          <p:nvPr/>
        </p:nvPicPr>
        <p:blipFill>
          <a:blip r:embed="rId8" cstate="print"/>
          <a:srcRect l="29525" t="13337" r="37400" b="2693"/>
          <a:stretch>
            <a:fillRect/>
          </a:stretch>
        </p:blipFill>
        <p:spPr>
          <a:xfrm>
            <a:off x="611560" y="1340768"/>
            <a:ext cx="3024336" cy="5112568"/>
          </a:xfrm>
          <a:prstGeom prst="rect">
            <a:avLst/>
          </a:prstGeom>
        </p:spPr>
      </p:pic>
      <p:pic>
        <p:nvPicPr>
          <p:cNvPr id="26" name="Obrázok 25" descr="org.emf"/>
          <p:cNvPicPr>
            <a:picLocks noChangeAspect="1"/>
          </p:cNvPicPr>
          <p:nvPr/>
        </p:nvPicPr>
        <p:blipFill>
          <a:blip r:embed="rId9" cstate="print"/>
          <a:srcRect l="31202" t="14838" r="41235" b="4741"/>
          <a:stretch>
            <a:fillRect/>
          </a:stretch>
        </p:blipFill>
        <p:spPr>
          <a:xfrm>
            <a:off x="748308" y="1434232"/>
            <a:ext cx="2520280" cy="4896544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392392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x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457200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220072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594015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99593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x</a:t>
            </a:r>
            <a:r>
              <a:rPr lang="sk-SK" baseline="30000" dirty="0" smtClean="0"/>
              <a:t>3</a:t>
            </a:r>
            <a:endParaRPr lang="cs-CZ" dirty="0"/>
          </a:p>
        </p:txBody>
      </p:sp>
      <p:sp>
        <p:nvSpPr>
          <p:cNvPr id="20" name="BlokTextu 19"/>
          <p:cNvSpPr txBox="1"/>
          <p:nvPr/>
        </p:nvSpPr>
        <p:spPr>
          <a:xfrm>
            <a:off x="644420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0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694826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7596336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8316416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457200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-8</a:t>
            </a:r>
            <a:endParaRPr lang="cs-CZ" dirty="0"/>
          </a:p>
        </p:txBody>
      </p:sp>
      <p:sp>
        <p:nvSpPr>
          <p:cNvPr id="30" name="BlokTextu 29"/>
          <p:cNvSpPr txBox="1"/>
          <p:nvPr/>
        </p:nvSpPr>
        <p:spPr>
          <a:xfrm>
            <a:off x="5076056" y="23488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-3,375</a:t>
            </a:r>
            <a:endParaRPr lang="cs-CZ" dirty="0"/>
          </a:p>
        </p:txBody>
      </p:sp>
      <p:sp>
        <p:nvSpPr>
          <p:cNvPr id="31" name="BlokTextu 30"/>
          <p:cNvSpPr txBox="1"/>
          <p:nvPr/>
        </p:nvSpPr>
        <p:spPr>
          <a:xfrm>
            <a:off x="5940152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-1</a:t>
            </a:r>
            <a:endParaRPr lang="cs-CZ" dirty="0"/>
          </a:p>
        </p:txBody>
      </p:sp>
      <p:sp>
        <p:nvSpPr>
          <p:cNvPr id="33" name="BlokTextu 32"/>
          <p:cNvSpPr txBox="1"/>
          <p:nvPr/>
        </p:nvSpPr>
        <p:spPr>
          <a:xfrm>
            <a:off x="6444208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</a:t>
            </a:r>
            <a:endParaRPr lang="cs-CZ" dirty="0"/>
          </a:p>
        </p:txBody>
      </p:sp>
      <p:sp>
        <p:nvSpPr>
          <p:cNvPr id="34" name="BlokTextu 33"/>
          <p:cNvSpPr txBox="1"/>
          <p:nvPr/>
        </p:nvSpPr>
        <p:spPr>
          <a:xfrm>
            <a:off x="694826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35" name="BlokTextu 34"/>
          <p:cNvSpPr txBox="1"/>
          <p:nvPr/>
        </p:nvSpPr>
        <p:spPr>
          <a:xfrm>
            <a:off x="831641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8</a:t>
            </a:r>
            <a:endParaRPr lang="cs-CZ" dirty="0"/>
          </a:p>
        </p:txBody>
      </p:sp>
      <p:sp>
        <p:nvSpPr>
          <p:cNvPr id="36" name="BlokTextu 35"/>
          <p:cNvSpPr txBox="1"/>
          <p:nvPr/>
        </p:nvSpPr>
        <p:spPr>
          <a:xfrm>
            <a:off x="7452320" y="23488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3,375</a:t>
            </a:r>
            <a:endParaRPr lang="cs-CZ" dirty="0"/>
          </a:p>
        </p:txBody>
      </p:sp>
      <p:cxnSp>
        <p:nvCxnSpPr>
          <p:cNvPr id="38" name="Rovná spojnica 37"/>
          <p:cNvCxnSpPr/>
          <p:nvPr/>
        </p:nvCxnSpPr>
        <p:spPr>
          <a:xfrm>
            <a:off x="2987824" y="5301208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dĺžnik 47"/>
          <p:cNvSpPr/>
          <p:nvPr/>
        </p:nvSpPr>
        <p:spPr>
          <a:xfrm>
            <a:off x="2987824" y="537321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sk-SK" dirty="0" smtClean="0">
                <a:solidFill>
                  <a:srgbClr val="04617B"/>
                </a:solidFill>
                <a:latin typeface="Times New Roman" pitchFamily="18" charset="0"/>
                <a:cs typeface="Times New Roman" pitchFamily="18" charset="0"/>
              </a:rPr>
              <a:t>Poznámka: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Rovná spojnica 60"/>
          <p:cNvCxnSpPr/>
          <p:nvPr/>
        </p:nvCxnSpPr>
        <p:spPr>
          <a:xfrm>
            <a:off x="2071340" y="3078485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ovná spojnica 67"/>
          <p:cNvCxnSpPr/>
          <p:nvPr/>
        </p:nvCxnSpPr>
        <p:spPr>
          <a:xfrm flipV="1">
            <a:off x="2533650" y="3060576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ovná spojnica 68"/>
          <p:cNvCxnSpPr/>
          <p:nvPr/>
        </p:nvCxnSpPr>
        <p:spPr>
          <a:xfrm>
            <a:off x="1608584" y="407193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619672" y="3573016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4211960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f: y=x</a:t>
            </a:r>
            <a:r>
              <a:rPr lang="sk-SK" i="1" baseline="40000" dirty="0" smtClean="0"/>
              <a:t>5</a:t>
            </a:r>
            <a:endParaRPr lang="cs-CZ" i="1" dirty="0"/>
          </a:p>
        </p:txBody>
      </p:sp>
      <p:sp>
        <p:nvSpPr>
          <p:cNvPr id="40" name="BlokTextu 39"/>
          <p:cNvSpPr txBox="1"/>
          <p:nvPr/>
        </p:nvSpPr>
        <p:spPr>
          <a:xfrm>
            <a:off x="47880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g: y=x</a:t>
            </a:r>
            <a:r>
              <a:rPr lang="sk-SK" i="1" baseline="40000" dirty="0" smtClean="0"/>
              <a:t>7</a:t>
            </a:r>
            <a:endParaRPr lang="cs-CZ" i="1" dirty="0"/>
          </a:p>
        </p:txBody>
      </p:sp>
      <p:sp>
        <p:nvSpPr>
          <p:cNvPr id="42" name="BlokTextu 41"/>
          <p:cNvSpPr txBox="1"/>
          <p:nvPr/>
        </p:nvSpPr>
        <p:spPr>
          <a:xfrm>
            <a:off x="5580112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h: y=x</a:t>
            </a:r>
            <a:r>
              <a:rPr lang="sk-SK" i="1" baseline="40000" dirty="0" smtClean="0"/>
              <a:t>9</a:t>
            </a:r>
            <a:endParaRPr lang="cs-CZ" i="1" dirty="0"/>
          </a:p>
        </p:txBody>
      </p:sp>
      <p:sp>
        <p:nvSpPr>
          <p:cNvPr id="44" name="BlokTextu 43"/>
          <p:cNvSpPr txBox="1"/>
          <p:nvPr/>
        </p:nvSpPr>
        <p:spPr>
          <a:xfrm>
            <a:off x="7668344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j: y=x</a:t>
            </a:r>
            <a:r>
              <a:rPr lang="sk-SK" i="1" baseline="40000" dirty="0" smtClean="0"/>
              <a:t>5</a:t>
            </a:r>
            <a:r>
              <a:rPr lang="sk-SK" i="1" dirty="0" smtClean="0"/>
              <a:t>+4</a:t>
            </a:r>
            <a:endParaRPr lang="cs-CZ" i="1" dirty="0"/>
          </a:p>
        </p:txBody>
      </p:sp>
      <p:sp>
        <p:nvSpPr>
          <p:cNvPr id="46" name="BlokTextu 45"/>
          <p:cNvSpPr txBox="1"/>
          <p:nvPr/>
        </p:nvSpPr>
        <p:spPr>
          <a:xfrm>
            <a:off x="6372200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k: y=(x-8)</a:t>
            </a:r>
            <a:r>
              <a:rPr lang="sk-SK" i="1" baseline="40000" dirty="0" smtClean="0"/>
              <a:t>7</a:t>
            </a:r>
            <a:endParaRPr lang="cs-C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305800" cy="9989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Graf </a:t>
            </a:r>
            <a:r>
              <a:rPr lang="sk-SK" sz="3200" dirty="0" err="1" smtClean="0"/>
              <a:t>mocninovej</a:t>
            </a:r>
            <a:r>
              <a:rPr lang="sk-SK" sz="3200" dirty="0" smtClean="0"/>
              <a:t> funkcie </a:t>
            </a:r>
            <a:r>
              <a:rPr lang="sk-SK" sz="3200" dirty="0" err="1" smtClean="0">
                <a:cs typeface="Times New Roman" pitchFamily="18" charset="0"/>
              </a:rPr>
              <a:t>y=x</a:t>
            </a:r>
            <a:r>
              <a:rPr lang="sk-SK" sz="3200" baseline="30000" dirty="0" err="1" smtClean="0">
                <a:cs typeface="Times New Roman" pitchFamily="18" charset="0"/>
              </a:rPr>
              <a:t>n</a:t>
            </a:r>
            <a:r>
              <a:rPr lang="sk-SK" sz="3200" dirty="0" smtClean="0">
                <a:cs typeface="Times New Roman" pitchFamily="18" charset="0"/>
              </a:rPr>
              <a:t>, </a:t>
            </a:r>
            <a:r>
              <a:rPr lang="sk-SK" sz="3200" dirty="0" err="1" smtClean="0">
                <a:cs typeface="Times New Roman" pitchFamily="18" charset="0"/>
              </a:rPr>
              <a:t>n</a:t>
            </a:r>
            <a:r>
              <a:rPr lang="sk-SK" sz="3200" dirty="0" err="1" smtClean="0">
                <a:sym typeface="Symbol" pitchFamily="18" charset="2"/>
              </a:rPr>
              <a:t>N</a:t>
            </a:r>
            <a:r>
              <a:rPr lang="sk-SK" sz="3200" dirty="0" smtClean="0">
                <a:sym typeface="Symbol" pitchFamily="18" charset="2"/>
              </a:rPr>
              <a:t>, n- párne 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23" name="Picture 4" descr="spat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4098" name="Object 7">
            <a:hlinkClick r:id="rId6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5122" name="Picture" r:id="rId7" imgW="2288445" imgH="1726113" progId="Word.Picture.8">
              <p:embed/>
            </p:oleObj>
          </a:graphicData>
        </a:graphic>
      </p:graphicFrame>
      <p:graphicFrame>
        <p:nvGraphicFramePr>
          <p:cNvPr id="26" name="Tabuľka 25"/>
          <p:cNvGraphicFramePr>
            <a:graphicFrameLocks noGrp="1"/>
          </p:cNvGraphicFramePr>
          <p:nvPr/>
        </p:nvGraphicFramePr>
        <p:xfrm>
          <a:off x="3851920" y="1844824"/>
          <a:ext cx="491093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"/>
                <a:gridCol w="561663"/>
                <a:gridCol w="864096"/>
                <a:gridCol w="504056"/>
                <a:gridCol w="446446"/>
                <a:gridCol w="547256"/>
                <a:gridCol w="892904"/>
                <a:gridCol w="432042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800" b="1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BlokTextu 27"/>
          <p:cNvSpPr txBox="1"/>
          <p:nvPr/>
        </p:nvSpPr>
        <p:spPr>
          <a:xfrm>
            <a:off x="392392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x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9" name="BlokTextu 28"/>
          <p:cNvSpPr txBox="1"/>
          <p:nvPr/>
        </p:nvSpPr>
        <p:spPr>
          <a:xfrm>
            <a:off x="457200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5220072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594015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644420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0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694826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7596336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5" name="BlokTextu 34"/>
          <p:cNvSpPr txBox="1"/>
          <p:nvPr/>
        </p:nvSpPr>
        <p:spPr>
          <a:xfrm>
            <a:off x="8316416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399593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x</a:t>
            </a:r>
            <a:r>
              <a:rPr lang="sk-SK" baseline="30000" dirty="0" smtClean="0"/>
              <a:t>2</a:t>
            </a:r>
            <a:endParaRPr lang="cs-CZ" dirty="0"/>
          </a:p>
        </p:txBody>
      </p:sp>
      <p:cxnSp>
        <p:nvCxnSpPr>
          <p:cNvPr id="37" name="Rovná spojnica 36"/>
          <p:cNvCxnSpPr/>
          <p:nvPr/>
        </p:nvCxnSpPr>
        <p:spPr>
          <a:xfrm>
            <a:off x="2987824" y="5301208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dĺžnik 39"/>
          <p:cNvSpPr/>
          <p:nvPr/>
        </p:nvSpPr>
        <p:spPr>
          <a:xfrm>
            <a:off x="2987824" y="537321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sk-SK" dirty="0" smtClean="0">
                <a:solidFill>
                  <a:srgbClr val="04617B"/>
                </a:solidFill>
                <a:latin typeface="Times New Roman" pitchFamily="18" charset="0"/>
                <a:cs typeface="Times New Roman" pitchFamily="18" charset="0"/>
              </a:rPr>
              <a:t>Poznámka: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BlokTextu 43"/>
          <p:cNvSpPr txBox="1"/>
          <p:nvPr/>
        </p:nvSpPr>
        <p:spPr>
          <a:xfrm>
            <a:off x="457200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4</a:t>
            </a:r>
            <a:endParaRPr lang="cs-CZ" dirty="0"/>
          </a:p>
        </p:txBody>
      </p:sp>
      <p:sp>
        <p:nvSpPr>
          <p:cNvPr id="45" name="BlokTextu 44"/>
          <p:cNvSpPr txBox="1"/>
          <p:nvPr/>
        </p:nvSpPr>
        <p:spPr>
          <a:xfrm>
            <a:off x="831641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4</a:t>
            </a:r>
            <a:endParaRPr lang="cs-CZ" dirty="0"/>
          </a:p>
        </p:txBody>
      </p:sp>
      <p:sp>
        <p:nvSpPr>
          <p:cNvPr id="46" name="BlokTextu 45"/>
          <p:cNvSpPr txBox="1"/>
          <p:nvPr/>
        </p:nvSpPr>
        <p:spPr>
          <a:xfrm>
            <a:off x="5940152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47" name="BlokTextu 46"/>
          <p:cNvSpPr txBox="1"/>
          <p:nvPr/>
        </p:nvSpPr>
        <p:spPr>
          <a:xfrm>
            <a:off x="687625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48" name="BlokTextu 47"/>
          <p:cNvSpPr txBox="1"/>
          <p:nvPr/>
        </p:nvSpPr>
        <p:spPr>
          <a:xfrm>
            <a:off x="6444208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</a:t>
            </a:r>
            <a:endParaRPr lang="cs-CZ" dirty="0"/>
          </a:p>
        </p:txBody>
      </p:sp>
      <p:sp>
        <p:nvSpPr>
          <p:cNvPr id="49" name="BlokTextu 48"/>
          <p:cNvSpPr txBox="1"/>
          <p:nvPr/>
        </p:nvSpPr>
        <p:spPr>
          <a:xfrm>
            <a:off x="5220072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2,25</a:t>
            </a:r>
            <a:endParaRPr lang="cs-CZ" dirty="0"/>
          </a:p>
        </p:txBody>
      </p:sp>
      <p:sp>
        <p:nvSpPr>
          <p:cNvPr id="50" name="BlokTextu 49"/>
          <p:cNvSpPr txBox="1"/>
          <p:nvPr/>
        </p:nvSpPr>
        <p:spPr>
          <a:xfrm>
            <a:off x="75243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2,25</a:t>
            </a:r>
            <a:endParaRPr lang="cs-CZ" dirty="0"/>
          </a:p>
        </p:txBody>
      </p:sp>
      <p:pic>
        <p:nvPicPr>
          <p:cNvPr id="38" name="Obrázok 37" descr="parabola.emf"/>
          <p:cNvPicPr>
            <a:picLocks noChangeAspect="1"/>
          </p:cNvPicPr>
          <p:nvPr/>
        </p:nvPicPr>
        <p:blipFill>
          <a:blip r:embed="rId8" cstate="print"/>
          <a:srcRect l="33871" r="33850" b="49145"/>
          <a:stretch>
            <a:fillRect/>
          </a:stretch>
        </p:blipFill>
        <p:spPr>
          <a:xfrm>
            <a:off x="448097" y="1400027"/>
            <a:ext cx="2951511" cy="3096344"/>
          </a:xfrm>
          <a:prstGeom prst="rect">
            <a:avLst/>
          </a:prstGeom>
        </p:spPr>
      </p:pic>
      <p:pic>
        <p:nvPicPr>
          <p:cNvPr id="52" name="Obrázok 51" descr="sur.emf"/>
          <p:cNvPicPr>
            <a:picLocks noChangeAspect="1"/>
          </p:cNvPicPr>
          <p:nvPr/>
        </p:nvPicPr>
        <p:blipFill>
          <a:blip r:embed="rId9" cstate="print"/>
          <a:srcRect l="36213" r="35437" b="32588"/>
          <a:stretch>
            <a:fillRect/>
          </a:stretch>
        </p:blipFill>
        <p:spPr>
          <a:xfrm>
            <a:off x="683568" y="1412776"/>
            <a:ext cx="2592288" cy="4104456"/>
          </a:xfrm>
          <a:prstGeom prst="rect">
            <a:avLst/>
          </a:prstGeom>
        </p:spPr>
      </p:pic>
      <p:cxnSp>
        <p:nvCxnSpPr>
          <p:cNvPr id="54" name="Rovná spojnica 53"/>
          <p:cNvCxnSpPr/>
          <p:nvPr/>
        </p:nvCxnSpPr>
        <p:spPr>
          <a:xfrm flipH="1" flipV="1">
            <a:off x="2838450" y="3238500"/>
            <a:ext cx="19646" cy="119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>
            <a:off x="1907704" y="323678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ovná spojnica 62"/>
          <p:cNvCxnSpPr/>
          <p:nvPr/>
        </p:nvCxnSpPr>
        <p:spPr>
          <a:xfrm flipH="1" flipV="1">
            <a:off x="1012676" y="3237558"/>
            <a:ext cx="19646" cy="119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ovná spojnica 63"/>
          <p:cNvCxnSpPr/>
          <p:nvPr/>
        </p:nvCxnSpPr>
        <p:spPr>
          <a:xfrm>
            <a:off x="1013470" y="32373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lokTextu 40"/>
          <p:cNvSpPr txBox="1"/>
          <p:nvPr/>
        </p:nvSpPr>
        <p:spPr>
          <a:xfrm>
            <a:off x="4211960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f: y=x</a:t>
            </a:r>
            <a:r>
              <a:rPr lang="sk-SK" i="1" baseline="40000" dirty="0" smtClean="0"/>
              <a:t>4</a:t>
            </a:r>
            <a:endParaRPr lang="cs-CZ" i="1" dirty="0"/>
          </a:p>
        </p:txBody>
      </p:sp>
      <p:sp>
        <p:nvSpPr>
          <p:cNvPr id="51" name="BlokTextu 50"/>
          <p:cNvSpPr txBox="1"/>
          <p:nvPr/>
        </p:nvSpPr>
        <p:spPr>
          <a:xfrm>
            <a:off x="5580112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h: y=x</a:t>
            </a:r>
            <a:r>
              <a:rPr lang="sk-SK" i="1" baseline="40000" dirty="0" smtClean="0"/>
              <a:t>6</a:t>
            </a:r>
            <a:endParaRPr lang="cs-CZ" i="1" dirty="0"/>
          </a:p>
        </p:txBody>
      </p:sp>
      <p:sp>
        <p:nvSpPr>
          <p:cNvPr id="53" name="BlokTextu 52"/>
          <p:cNvSpPr txBox="1"/>
          <p:nvPr/>
        </p:nvSpPr>
        <p:spPr>
          <a:xfrm>
            <a:off x="47880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g: y=x</a:t>
            </a:r>
            <a:r>
              <a:rPr lang="sk-SK" i="1" baseline="40000" dirty="0" smtClean="0"/>
              <a:t>8</a:t>
            </a:r>
            <a:endParaRPr lang="cs-CZ" i="1" dirty="0"/>
          </a:p>
        </p:txBody>
      </p:sp>
      <p:sp>
        <p:nvSpPr>
          <p:cNvPr id="56" name="Obdĺžnik 55"/>
          <p:cNvSpPr/>
          <p:nvPr/>
        </p:nvSpPr>
        <p:spPr>
          <a:xfrm>
            <a:off x="6300192" y="573325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i="1" dirty="0" smtClean="0"/>
              <a:t>k: y=(x-3)</a:t>
            </a:r>
            <a:r>
              <a:rPr lang="sk-SK" i="1" baseline="40000" dirty="0" smtClean="0"/>
              <a:t>2</a:t>
            </a:r>
            <a:endParaRPr lang="cs-CZ" i="1" dirty="0"/>
          </a:p>
        </p:txBody>
      </p:sp>
      <p:sp>
        <p:nvSpPr>
          <p:cNvPr id="57" name="BlokTextu 56"/>
          <p:cNvSpPr txBox="1"/>
          <p:nvPr/>
        </p:nvSpPr>
        <p:spPr>
          <a:xfrm>
            <a:off x="7668344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j: y=x</a:t>
            </a:r>
            <a:r>
              <a:rPr lang="sk-SK" i="1" baseline="40000" dirty="0" smtClean="0"/>
              <a:t>4</a:t>
            </a:r>
            <a:r>
              <a:rPr lang="sk-SK" i="1" dirty="0" smtClean="0"/>
              <a:t>+5</a:t>
            </a:r>
            <a:endParaRPr lang="cs-C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305800" cy="92697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Graf </a:t>
            </a:r>
            <a:r>
              <a:rPr lang="sk-SK" sz="3200" dirty="0" err="1" smtClean="0"/>
              <a:t>mocninovej</a:t>
            </a:r>
            <a:r>
              <a:rPr lang="sk-SK" sz="3200" dirty="0" smtClean="0"/>
              <a:t> funkcie </a:t>
            </a:r>
            <a:r>
              <a:rPr lang="sk-SK" sz="3200" dirty="0" err="1" smtClean="0">
                <a:cs typeface="Times New Roman" pitchFamily="18" charset="0"/>
              </a:rPr>
              <a:t>y=x</a:t>
            </a:r>
            <a:r>
              <a:rPr lang="sk-SK" sz="3200" baseline="30000" dirty="0" err="1" smtClean="0">
                <a:cs typeface="Times New Roman" pitchFamily="18" charset="0"/>
              </a:rPr>
              <a:t>n</a:t>
            </a:r>
            <a:r>
              <a:rPr lang="sk-SK" sz="3200" dirty="0" smtClean="0">
                <a:cs typeface="Times New Roman" pitchFamily="18" charset="0"/>
              </a:rPr>
              <a:t>, </a:t>
            </a:r>
            <a:r>
              <a:rPr lang="sk-SK" sz="3200" dirty="0" err="1" smtClean="0">
                <a:cs typeface="Times New Roman" pitchFamily="18" charset="0"/>
              </a:rPr>
              <a:t>n</a:t>
            </a:r>
            <a:r>
              <a:rPr lang="sk-SK" sz="3200" dirty="0" err="1" smtClean="0">
                <a:sym typeface="Symbol" pitchFamily="18" charset="2"/>
              </a:rPr>
              <a:t>Z</a:t>
            </a:r>
            <a:r>
              <a:rPr lang="sk-SK" sz="3200" baseline="42000" dirty="0" smtClean="0">
                <a:sym typeface="Symbol" pitchFamily="18" charset="2"/>
              </a:rPr>
              <a:t>-</a:t>
            </a:r>
            <a:r>
              <a:rPr lang="sk-SK" sz="3200" dirty="0" smtClean="0">
                <a:sym typeface="Symbol" pitchFamily="18" charset="2"/>
              </a:rPr>
              <a:t>, n- nepárne 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23" name="Picture 4" descr="spat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4098" name="Object 7">
            <a:hlinkClick r:id="rId6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40962" name="Picture" r:id="rId7" imgW="2288445" imgH="1726113" progId="Word.Picture.8">
              <p:embed/>
            </p:oleObj>
          </a:graphicData>
        </a:graphic>
      </p:graphicFrame>
      <p:graphicFrame>
        <p:nvGraphicFramePr>
          <p:cNvPr id="28" name="Tabuľka 27"/>
          <p:cNvGraphicFramePr>
            <a:graphicFrameLocks noGrp="1"/>
          </p:cNvGraphicFramePr>
          <p:nvPr/>
        </p:nvGraphicFramePr>
        <p:xfrm>
          <a:off x="3851920" y="1844824"/>
          <a:ext cx="4896543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813"/>
                <a:gridCol w="808347"/>
                <a:gridCol w="864096"/>
                <a:gridCol w="576064"/>
                <a:gridCol w="563055"/>
                <a:gridCol w="733089"/>
                <a:gridCol w="720079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800" b="1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Rovná spojnica 35"/>
          <p:cNvCxnSpPr/>
          <p:nvPr/>
        </p:nvCxnSpPr>
        <p:spPr>
          <a:xfrm>
            <a:off x="2987824" y="5301208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2987824" y="537321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sk-SK" dirty="0" smtClean="0">
                <a:solidFill>
                  <a:srgbClr val="04617B"/>
                </a:solidFill>
                <a:latin typeface="Times New Roman" pitchFamily="18" charset="0"/>
                <a:cs typeface="Times New Roman" pitchFamily="18" charset="0"/>
              </a:rPr>
              <a:t>Poznámka: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392392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x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57200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810039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364088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22818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80424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745232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399593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x</a:t>
            </a:r>
            <a:r>
              <a:rPr lang="sk-SK" baseline="30000" dirty="0" smtClean="0"/>
              <a:t>-3</a:t>
            </a:r>
            <a:endParaRPr lang="cs-CZ" dirty="0"/>
          </a:p>
        </p:txBody>
      </p:sp>
      <p:sp>
        <p:nvSpPr>
          <p:cNvPr id="22" name="BlokTextu 21"/>
          <p:cNvSpPr txBox="1"/>
          <p:nvPr/>
        </p:nvSpPr>
        <p:spPr>
          <a:xfrm>
            <a:off x="4427984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-0,125</a:t>
            </a:r>
            <a:endParaRPr lang="cs-CZ" dirty="0"/>
          </a:p>
        </p:txBody>
      </p:sp>
      <p:sp>
        <p:nvSpPr>
          <p:cNvPr id="24" name="BlokTextu 23"/>
          <p:cNvSpPr txBox="1"/>
          <p:nvPr/>
        </p:nvSpPr>
        <p:spPr>
          <a:xfrm>
            <a:off x="5292080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-0,296</a:t>
            </a:r>
            <a:endParaRPr lang="cs-CZ" dirty="0"/>
          </a:p>
        </p:txBody>
      </p:sp>
      <p:sp>
        <p:nvSpPr>
          <p:cNvPr id="25" name="BlokTextu 24"/>
          <p:cNvSpPr txBox="1"/>
          <p:nvPr/>
        </p:nvSpPr>
        <p:spPr>
          <a:xfrm>
            <a:off x="622818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-1</a:t>
            </a:r>
            <a:endParaRPr lang="cs-CZ" dirty="0"/>
          </a:p>
        </p:txBody>
      </p:sp>
      <p:sp>
        <p:nvSpPr>
          <p:cNvPr id="26" name="BlokTextu 25"/>
          <p:cNvSpPr txBox="1"/>
          <p:nvPr/>
        </p:nvSpPr>
        <p:spPr>
          <a:xfrm>
            <a:off x="6804248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27" name="BlokTextu 26"/>
          <p:cNvSpPr txBox="1"/>
          <p:nvPr/>
        </p:nvSpPr>
        <p:spPr>
          <a:xfrm>
            <a:off x="7956376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0,125</a:t>
            </a:r>
            <a:endParaRPr lang="cs-CZ" dirty="0"/>
          </a:p>
        </p:txBody>
      </p:sp>
      <p:sp>
        <p:nvSpPr>
          <p:cNvPr id="29" name="BlokTextu 28"/>
          <p:cNvSpPr txBox="1"/>
          <p:nvPr/>
        </p:nvSpPr>
        <p:spPr>
          <a:xfrm>
            <a:off x="7236296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0,296</a:t>
            </a:r>
            <a:endParaRPr lang="cs-CZ" dirty="0"/>
          </a:p>
        </p:txBody>
      </p:sp>
      <p:pic>
        <p:nvPicPr>
          <p:cNvPr id="30" name="Obrázok 29" descr="sur.emf"/>
          <p:cNvPicPr>
            <a:picLocks noChangeAspect="1"/>
          </p:cNvPicPr>
          <p:nvPr/>
        </p:nvPicPr>
        <p:blipFill>
          <a:blip r:embed="rId8" cstate="print"/>
          <a:srcRect l="27163" t="11827" r="27951" b="13665"/>
          <a:stretch>
            <a:fillRect/>
          </a:stretch>
        </p:blipFill>
        <p:spPr>
          <a:xfrm>
            <a:off x="174990" y="1483960"/>
            <a:ext cx="4104456" cy="4536504"/>
          </a:xfrm>
          <a:prstGeom prst="rect">
            <a:avLst/>
          </a:prstGeom>
        </p:spPr>
      </p:pic>
      <p:pic>
        <p:nvPicPr>
          <p:cNvPr id="31" name="Obrázok 30" descr="hyp.emf"/>
          <p:cNvPicPr>
            <a:picLocks noChangeAspect="1"/>
          </p:cNvPicPr>
          <p:nvPr/>
        </p:nvPicPr>
        <p:blipFill>
          <a:blip r:embed="rId9" cstate="print"/>
          <a:srcRect l="29525" t="15703" r="28738" b="14520"/>
          <a:stretch>
            <a:fillRect/>
          </a:stretch>
        </p:blipFill>
        <p:spPr>
          <a:xfrm>
            <a:off x="395064" y="1714352"/>
            <a:ext cx="3816424" cy="4248472"/>
          </a:xfrm>
          <a:prstGeom prst="rect">
            <a:avLst/>
          </a:prstGeom>
        </p:spPr>
      </p:pic>
      <p:cxnSp>
        <p:nvCxnSpPr>
          <p:cNvPr id="54" name="Rovná spojnica 53"/>
          <p:cNvCxnSpPr/>
          <p:nvPr/>
        </p:nvCxnSpPr>
        <p:spPr>
          <a:xfrm>
            <a:off x="2296617" y="35040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ovná spojnica 56"/>
          <p:cNvCxnSpPr/>
          <p:nvPr/>
        </p:nvCxnSpPr>
        <p:spPr>
          <a:xfrm flipV="1">
            <a:off x="2723604" y="3501008"/>
            <a:ext cx="4762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1803822" y="3810199"/>
            <a:ext cx="4762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>
            <a:off x="1802433" y="411671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7668344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j: y=x</a:t>
            </a:r>
            <a:r>
              <a:rPr lang="sk-SK" i="1" baseline="40000" dirty="0" smtClean="0"/>
              <a:t>-5</a:t>
            </a:r>
            <a:r>
              <a:rPr lang="sk-SK" i="1" dirty="0" smtClean="0"/>
              <a:t>+2</a:t>
            </a:r>
            <a:endParaRPr lang="cs-CZ" i="1" dirty="0"/>
          </a:p>
        </p:txBody>
      </p:sp>
      <p:sp>
        <p:nvSpPr>
          <p:cNvPr id="40" name="BlokTextu 39"/>
          <p:cNvSpPr txBox="1"/>
          <p:nvPr/>
        </p:nvSpPr>
        <p:spPr>
          <a:xfrm>
            <a:off x="4211960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f: y=x</a:t>
            </a:r>
            <a:r>
              <a:rPr lang="sk-SK" i="1" baseline="40000" dirty="0" smtClean="0"/>
              <a:t>-5</a:t>
            </a:r>
            <a:endParaRPr lang="cs-CZ" i="1" dirty="0"/>
          </a:p>
        </p:txBody>
      </p:sp>
      <p:sp>
        <p:nvSpPr>
          <p:cNvPr id="41" name="BlokTextu 40"/>
          <p:cNvSpPr txBox="1"/>
          <p:nvPr/>
        </p:nvSpPr>
        <p:spPr>
          <a:xfrm>
            <a:off x="5580112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h: y=x</a:t>
            </a:r>
            <a:r>
              <a:rPr lang="sk-SK" i="1" baseline="40000" dirty="0" smtClean="0"/>
              <a:t>-9</a:t>
            </a:r>
            <a:endParaRPr lang="cs-CZ" i="1" dirty="0"/>
          </a:p>
        </p:txBody>
      </p:sp>
      <p:sp>
        <p:nvSpPr>
          <p:cNvPr id="42" name="BlokTextu 41"/>
          <p:cNvSpPr txBox="1"/>
          <p:nvPr/>
        </p:nvSpPr>
        <p:spPr>
          <a:xfrm>
            <a:off x="6372200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k: y=(x-1)</a:t>
            </a:r>
            <a:r>
              <a:rPr lang="sk-SK" i="1" baseline="40000" dirty="0" smtClean="0"/>
              <a:t>-7</a:t>
            </a:r>
            <a:endParaRPr lang="cs-CZ" i="1" dirty="0"/>
          </a:p>
        </p:txBody>
      </p:sp>
      <p:sp>
        <p:nvSpPr>
          <p:cNvPr id="43" name="BlokTextu 42"/>
          <p:cNvSpPr txBox="1"/>
          <p:nvPr/>
        </p:nvSpPr>
        <p:spPr>
          <a:xfrm>
            <a:off x="47880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g: y=x</a:t>
            </a:r>
            <a:r>
              <a:rPr lang="sk-SK" i="1" baseline="40000" dirty="0" smtClean="0"/>
              <a:t>-7</a:t>
            </a:r>
            <a:endParaRPr lang="cs-C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305800" cy="92697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Graf </a:t>
            </a:r>
            <a:r>
              <a:rPr lang="sk-SK" sz="3200" dirty="0" err="1" smtClean="0"/>
              <a:t>mocninovej</a:t>
            </a:r>
            <a:r>
              <a:rPr lang="sk-SK" sz="3200" dirty="0" smtClean="0"/>
              <a:t> funkcie </a:t>
            </a:r>
            <a:r>
              <a:rPr lang="sk-SK" sz="3200" dirty="0" err="1" smtClean="0">
                <a:cs typeface="Times New Roman" pitchFamily="18" charset="0"/>
              </a:rPr>
              <a:t>y=x</a:t>
            </a:r>
            <a:r>
              <a:rPr lang="sk-SK" sz="3200" baseline="30000" dirty="0" err="1" smtClean="0">
                <a:cs typeface="Times New Roman" pitchFamily="18" charset="0"/>
              </a:rPr>
              <a:t>n</a:t>
            </a:r>
            <a:r>
              <a:rPr lang="sk-SK" sz="3200" dirty="0" smtClean="0">
                <a:cs typeface="Times New Roman" pitchFamily="18" charset="0"/>
              </a:rPr>
              <a:t>, </a:t>
            </a:r>
            <a:r>
              <a:rPr lang="sk-SK" sz="3200" dirty="0" err="1" smtClean="0">
                <a:cs typeface="Times New Roman" pitchFamily="18" charset="0"/>
              </a:rPr>
              <a:t>n</a:t>
            </a:r>
            <a:r>
              <a:rPr lang="sk-SK" sz="3200" dirty="0" err="1" smtClean="0">
                <a:sym typeface="Symbol" pitchFamily="18" charset="2"/>
              </a:rPr>
              <a:t>Z</a:t>
            </a:r>
            <a:r>
              <a:rPr lang="sk-SK" sz="3200" baseline="42000" dirty="0" smtClean="0">
                <a:sym typeface="Symbol" pitchFamily="18" charset="2"/>
              </a:rPr>
              <a:t>-</a:t>
            </a:r>
            <a:r>
              <a:rPr lang="sk-SK" sz="3200" dirty="0" smtClean="0">
                <a:sym typeface="Symbol" pitchFamily="18" charset="2"/>
              </a:rPr>
              <a:t>, n- párne </a:t>
            </a:r>
            <a:endParaRPr lang="sk-SK" sz="3200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F609-5464-4417-988E-DFDD4CEE4C68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23" name="Picture 4" descr="spat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5943600"/>
            <a:ext cx="367147" cy="540000"/>
          </a:xfrm>
          <a:prstGeom prst="rect">
            <a:avLst/>
          </a:prstGeom>
          <a:noFill/>
        </p:spPr>
      </p:pic>
      <p:graphicFrame>
        <p:nvGraphicFramePr>
          <p:cNvPr id="4098" name="Object 7">
            <a:hlinkClick r:id="rId6" action="ppaction://hlinksldjump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395288" y="5940425"/>
          <a:ext cx="460375" cy="579438"/>
        </p:xfrm>
        <a:graphic>
          <a:graphicData uri="http://schemas.openxmlformats.org/presentationml/2006/ole">
            <p:oleObj spid="_x0000_s65538" name="Picture" r:id="rId7" imgW="2288445" imgH="1726113" progId="Word.Picture.8">
              <p:embed/>
            </p:oleObj>
          </a:graphicData>
        </a:graphic>
      </p:graphicFrame>
      <p:graphicFrame>
        <p:nvGraphicFramePr>
          <p:cNvPr id="28" name="Tabuľka 27"/>
          <p:cNvGraphicFramePr>
            <a:graphicFrameLocks noGrp="1"/>
          </p:cNvGraphicFramePr>
          <p:nvPr/>
        </p:nvGraphicFramePr>
        <p:xfrm>
          <a:off x="3851920" y="1844824"/>
          <a:ext cx="4608512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818"/>
                <a:gridCol w="645326"/>
                <a:gridCol w="648072"/>
                <a:gridCol w="648072"/>
                <a:gridCol w="576064"/>
                <a:gridCol w="720080"/>
                <a:gridCol w="720080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800" b="1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Rovná spojnica 9"/>
          <p:cNvCxnSpPr/>
          <p:nvPr/>
        </p:nvCxnSpPr>
        <p:spPr>
          <a:xfrm>
            <a:off x="2987824" y="5301208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/>
          <p:cNvSpPr/>
          <p:nvPr/>
        </p:nvSpPr>
        <p:spPr>
          <a:xfrm>
            <a:off x="2987824" y="537321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sk-SK" dirty="0" smtClean="0">
                <a:solidFill>
                  <a:srgbClr val="04617B"/>
                </a:solidFill>
                <a:latin typeface="Times New Roman" pitchFamily="18" charset="0"/>
                <a:cs typeface="Times New Roman" pitchFamily="18" charset="0"/>
              </a:rPr>
              <a:t>Poznámka: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92392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x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449999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148064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586814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-1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6516216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716428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1,5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788436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99593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x</a:t>
            </a:r>
            <a:r>
              <a:rPr lang="sk-SK" baseline="30000" dirty="0" smtClean="0"/>
              <a:t>-2</a:t>
            </a:r>
            <a:endParaRPr lang="cs-CZ" dirty="0"/>
          </a:p>
        </p:txBody>
      </p:sp>
      <p:sp>
        <p:nvSpPr>
          <p:cNvPr id="25" name="BlokTextu 24"/>
          <p:cNvSpPr txBox="1"/>
          <p:nvPr/>
        </p:nvSpPr>
        <p:spPr>
          <a:xfrm>
            <a:off x="4499992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0,25</a:t>
            </a:r>
            <a:endParaRPr lang="cs-CZ" dirty="0"/>
          </a:p>
        </p:txBody>
      </p:sp>
      <p:sp>
        <p:nvSpPr>
          <p:cNvPr id="26" name="BlokTextu 25"/>
          <p:cNvSpPr txBox="1"/>
          <p:nvPr/>
        </p:nvSpPr>
        <p:spPr>
          <a:xfrm>
            <a:off x="7812360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0,25</a:t>
            </a:r>
            <a:endParaRPr lang="cs-CZ" dirty="0"/>
          </a:p>
        </p:txBody>
      </p:sp>
      <p:sp>
        <p:nvSpPr>
          <p:cNvPr id="27" name="BlokTextu 26"/>
          <p:cNvSpPr txBox="1"/>
          <p:nvPr/>
        </p:nvSpPr>
        <p:spPr>
          <a:xfrm>
            <a:off x="5148064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0,4</a:t>
            </a:r>
            <a:endParaRPr lang="cs-CZ" dirty="0"/>
          </a:p>
        </p:txBody>
      </p:sp>
      <p:sp>
        <p:nvSpPr>
          <p:cNvPr id="29" name="BlokTextu 28"/>
          <p:cNvSpPr txBox="1"/>
          <p:nvPr/>
        </p:nvSpPr>
        <p:spPr>
          <a:xfrm>
            <a:off x="716428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0,4</a:t>
            </a:r>
            <a:endParaRPr lang="cs-CZ" dirty="0"/>
          </a:p>
        </p:txBody>
      </p:sp>
      <p:sp>
        <p:nvSpPr>
          <p:cNvPr id="30" name="BlokTextu 29"/>
          <p:cNvSpPr txBox="1"/>
          <p:nvPr/>
        </p:nvSpPr>
        <p:spPr>
          <a:xfrm>
            <a:off x="5940152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31" name="BlokTextu 30"/>
          <p:cNvSpPr txBox="1"/>
          <p:nvPr/>
        </p:nvSpPr>
        <p:spPr>
          <a:xfrm>
            <a:off x="6516216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</a:t>
            </a:r>
            <a:endParaRPr lang="cs-CZ" dirty="0"/>
          </a:p>
        </p:txBody>
      </p:sp>
      <p:pic>
        <p:nvPicPr>
          <p:cNvPr id="32" name="Obrázok 31" descr="sur.emf"/>
          <p:cNvPicPr>
            <a:picLocks noChangeAspect="1"/>
          </p:cNvPicPr>
          <p:nvPr/>
        </p:nvPicPr>
        <p:blipFill>
          <a:blip r:embed="rId8" cstate="print"/>
          <a:srcRect l="31887" r="32675" b="32260"/>
          <a:stretch>
            <a:fillRect/>
          </a:stretch>
        </p:blipFill>
        <p:spPr>
          <a:xfrm>
            <a:off x="323528" y="1484784"/>
            <a:ext cx="3240360" cy="4124414"/>
          </a:xfrm>
          <a:prstGeom prst="rect">
            <a:avLst/>
          </a:prstGeom>
        </p:spPr>
      </p:pic>
      <p:pic>
        <p:nvPicPr>
          <p:cNvPr id="33" name="Obrázok 32" descr="kom.emf"/>
          <p:cNvPicPr>
            <a:picLocks noChangeAspect="1"/>
          </p:cNvPicPr>
          <p:nvPr/>
        </p:nvPicPr>
        <p:blipFill>
          <a:blip r:embed="rId9" cstate="print"/>
          <a:srcRect l="31888" r="32493" b="47635"/>
          <a:stretch>
            <a:fillRect/>
          </a:stretch>
        </p:blipFill>
        <p:spPr>
          <a:xfrm>
            <a:off x="314002" y="1489546"/>
            <a:ext cx="3256955" cy="3188310"/>
          </a:xfrm>
          <a:prstGeom prst="rect">
            <a:avLst/>
          </a:prstGeom>
        </p:spPr>
      </p:pic>
      <p:cxnSp>
        <p:nvCxnSpPr>
          <p:cNvPr id="44" name="Rovná spojnica 43"/>
          <p:cNvCxnSpPr/>
          <p:nvPr/>
        </p:nvCxnSpPr>
        <p:spPr>
          <a:xfrm>
            <a:off x="1993999" y="42258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 flipH="1" flipV="1">
            <a:off x="2428875" y="4219575"/>
            <a:ext cx="4763" cy="28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 flipH="1" flipV="1">
            <a:off x="1521221" y="4224190"/>
            <a:ext cx="4763" cy="28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nica 51"/>
          <p:cNvCxnSpPr/>
          <p:nvPr/>
        </p:nvCxnSpPr>
        <p:spPr>
          <a:xfrm>
            <a:off x="1511200" y="42264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47880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g: y=x</a:t>
            </a:r>
            <a:r>
              <a:rPr lang="sk-SK" i="1" baseline="40000" dirty="0" smtClean="0"/>
              <a:t>-6</a:t>
            </a:r>
            <a:endParaRPr lang="cs-CZ" i="1" dirty="0"/>
          </a:p>
        </p:txBody>
      </p:sp>
      <p:sp>
        <p:nvSpPr>
          <p:cNvPr id="45" name="BlokTextu 44"/>
          <p:cNvSpPr txBox="1"/>
          <p:nvPr/>
        </p:nvSpPr>
        <p:spPr>
          <a:xfrm>
            <a:off x="4211960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f: y=x</a:t>
            </a:r>
            <a:r>
              <a:rPr lang="sk-SK" i="1" baseline="40000" dirty="0" smtClean="0"/>
              <a:t>-2</a:t>
            </a:r>
            <a:endParaRPr lang="cs-CZ" i="1" dirty="0"/>
          </a:p>
        </p:txBody>
      </p:sp>
      <p:sp>
        <p:nvSpPr>
          <p:cNvPr id="46" name="BlokTextu 45"/>
          <p:cNvSpPr txBox="1"/>
          <p:nvPr/>
        </p:nvSpPr>
        <p:spPr>
          <a:xfrm>
            <a:off x="5580112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h: y=x</a:t>
            </a:r>
            <a:r>
              <a:rPr lang="sk-SK" i="1" baseline="40000" dirty="0" smtClean="0"/>
              <a:t>-4</a:t>
            </a:r>
            <a:endParaRPr lang="cs-CZ" i="1" dirty="0"/>
          </a:p>
        </p:txBody>
      </p:sp>
      <p:sp>
        <p:nvSpPr>
          <p:cNvPr id="47" name="BlokTextu 46"/>
          <p:cNvSpPr txBox="1"/>
          <p:nvPr/>
        </p:nvSpPr>
        <p:spPr>
          <a:xfrm>
            <a:off x="7668344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j: y=x</a:t>
            </a:r>
            <a:r>
              <a:rPr lang="sk-SK" i="1" baseline="40000" dirty="0" smtClean="0"/>
              <a:t>-4</a:t>
            </a:r>
            <a:r>
              <a:rPr lang="sk-SK" i="1" dirty="0" smtClean="0"/>
              <a:t>+2</a:t>
            </a:r>
            <a:endParaRPr lang="cs-CZ" i="1" dirty="0"/>
          </a:p>
        </p:txBody>
      </p:sp>
      <p:sp>
        <p:nvSpPr>
          <p:cNvPr id="49" name="BlokTextu 48"/>
          <p:cNvSpPr txBox="1"/>
          <p:nvPr/>
        </p:nvSpPr>
        <p:spPr>
          <a:xfrm>
            <a:off x="6372200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k: y=(x-1)</a:t>
            </a:r>
            <a:r>
              <a:rPr lang="sk-SK" i="1" baseline="40000" dirty="0" smtClean="0"/>
              <a:t>-2</a:t>
            </a:r>
            <a:endParaRPr lang="cs-C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2060"/>
      </a:hlink>
      <a:folHlink>
        <a:srgbClr val="00206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2510</TotalTime>
  <Words>628</Words>
  <Application>Microsoft Office PowerPoint</Application>
  <PresentationFormat>Předvádění na obrazovce (4:3)</PresentationFormat>
  <Paragraphs>180</Paragraphs>
  <Slides>16</Slides>
  <Notes>10</Notes>
  <HiddenSlides>3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8" baseType="lpstr">
      <vt:lpstr>Tok</vt:lpstr>
      <vt:lpstr>Picture</vt:lpstr>
      <vt:lpstr>Mocninová funkcia</vt:lpstr>
      <vt:lpstr>Mocninová funkcia</vt:lpstr>
      <vt:lpstr>Definícia mocninovej funkcie</vt:lpstr>
      <vt:lpstr>Typy mocninových funkcií</vt:lpstr>
      <vt:lpstr>Grafy mocninových funkcií</vt:lpstr>
      <vt:lpstr>Graf mocninovej funkcie y=xn, nN, n- nepárne </vt:lpstr>
      <vt:lpstr>Graf mocninovej funkcie y=xn, nN, n- párne </vt:lpstr>
      <vt:lpstr>Graf mocninovej funkcie y=xn, nZ-, n- nepárne </vt:lpstr>
      <vt:lpstr>Graf mocninovej funkcie y=xn, nZ-, n- párne </vt:lpstr>
      <vt:lpstr>Zadanie úlohy č. 1</vt:lpstr>
      <vt:lpstr>Zadanie úlohy č. 2</vt:lpstr>
      <vt:lpstr>Zadanie úlohy č. 3</vt:lpstr>
      <vt:lpstr>Zadanie úlohy č. 4</vt:lpstr>
      <vt:lpstr>Domáca úloha</vt:lpstr>
      <vt:lpstr>Použité zdroje</vt:lpstr>
      <vt:lpstr>Ďakujem za pozornosť</vt:lpstr>
    </vt:vector>
  </TitlesOfParts>
  <Company>sweet 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home</dc:creator>
  <cp:lastModifiedBy>Slovenkai</cp:lastModifiedBy>
  <cp:revision>268</cp:revision>
  <dcterms:created xsi:type="dcterms:W3CDTF">2008-08-31T16:06:43Z</dcterms:created>
  <dcterms:modified xsi:type="dcterms:W3CDTF">2017-10-23T18:12:03Z</dcterms:modified>
</cp:coreProperties>
</file>