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E6DCAC">
                <a:alpha val="85000"/>
              </a:srgb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6C88-0258-4E77-901B-AD62BB57C55D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0FAA-3B24-4303-A47D-D3C157476C5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Násobok, deliteľ prirodzených čísel</a:t>
            </a:r>
          </a:p>
        </p:txBody>
      </p:sp>
      <p:sp>
        <p:nvSpPr>
          <p:cNvPr id="4" name="7cípá hvězda 3"/>
          <p:cNvSpPr/>
          <p:nvPr/>
        </p:nvSpPr>
        <p:spPr>
          <a:xfrm rot="1885800">
            <a:off x="1563931" y="469042"/>
            <a:ext cx="1440160" cy="129614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estnácticípá hvězda 4"/>
          <p:cNvSpPr/>
          <p:nvPr/>
        </p:nvSpPr>
        <p:spPr>
          <a:xfrm rot="693453">
            <a:off x="6516216" y="4077072"/>
            <a:ext cx="2304256" cy="201622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7518D2-6269-4079-B9B0-0A100AEBE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6512" y="44624"/>
            <a:ext cx="4532312" cy="685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800" b="1" dirty="0"/>
              <a:t>Skupina A</a:t>
            </a:r>
          </a:p>
          <a:p>
            <a:pPr marL="0" indent="0" algn="just">
              <a:buNone/>
            </a:pPr>
            <a:r>
              <a:rPr lang="sk-SK" sz="3200" b="1" dirty="0"/>
              <a:t>1. Rozložte na súčin prvočísel</a:t>
            </a:r>
          </a:p>
          <a:p>
            <a:pPr marL="514350" indent="-514350" algn="just">
              <a:buAutoNum type="alphaLcParenR"/>
            </a:pPr>
            <a:r>
              <a:rPr lang="sk-SK" sz="3200" b="1"/>
              <a:t>110</a:t>
            </a:r>
            <a:endParaRPr lang="sk-SK" sz="3200" b="1" dirty="0"/>
          </a:p>
          <a:p>
            <a:pPr marL="514350" indent="-514350" algn="just">
              <a:buAutoNum type="alphaLcParenR"/>
            </a:pPr>
            <a:r>
              <a:rPr lang="sk-SK" sz="3200" b="1" dirty="0"/>
              <a:t>46</a:t>
            </a:r>
          </a:p>
          <a:p>
            <a:pPr marL="514350" indent="-514350" algn="just">
              <a:buAutoNum type="alphaLcParenR"/>
            </a:pPr>
            <a:r>
              <a:rPr lang="sk-SK" sz="3200" b="1" dirty="0"/>
              <a:t>28</a:t>
            </a:r>
          </a:p>
          <a:p>
            <a:pPr marL="0" indent="0" algn="just">
              <a:buNone/>
            </a:pPr>
            <a:endParaRPr lang="sk-SK" sz="3200" b="1" dirty="0"/>
          </a:p>
          <a:p>
            <a:pPr marL="0" indent="0" algn="just">
              <a:buNone/>
            </a:pPr>
            <a:r>
              <a:rPr lang="sk-SK" sz="3200" b="1" dirty="0"/>
              <a:t>2. Nájdi n(a, b) a D(a, b)</a:t>
            </a:r>
          </a:p>
          <a:p>
            <a:pPr marL="514350" indent="-514350" algn="just">
              <a:buAutoNum type="alphaLcParenR"/>
            </a:pPr>
            <a:r>
              <a:rPr lang="sk-SK" sz="3200" b="1" dirty="0"/>
              <a:t>14, 12</a:t>
            </a:r>
          </a:p>
          <a:p>
            <a:pPr marL="514350" indent="-514350" algn="just">
              <a:buAutoNum type="alphaLcParenR"/>
            </a:pPr>
            <a:r>
              <a:rPr lang="sk-SK" sz="3200" b="1" dirty="0"/>
              <a:t>36, 26</a:t>
            </a:r>
          </a:p>
          <a:p>
            <a:pPr marL="514350" indent="-514350" algn="just">
              <a:buAutoNum type="alphaLcParenR"/>
            </a:pPr>
            <a:r>
              <a:rPr lang="sk-SK" sz="3200" b="1" dirty="0"/>
              <a:t>70, 25</a:t>
            </a:r>
            <a:endParaRPr lang="sk-SK" b="1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4BA820C-44CE-4862-A3EA-779B1177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1688" y="0"/>
            <a:ext cx="4532312" cy="685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800" b="1" dirty="0"/>
              <a:t>Skupina B</a:t>
            </a:r>
          </a:p>
          <a:p>
            <a:pPr marL="0" indent="0" algn="just">
              <a:buNone/>
            </a:pPr>
            <a:r>
              <a:rPr lang="sk-SK" sz="3200" b="1" dirty="0"/>
              <a:t>1. Rozložte na súčin prvočísel</a:t>
            </a:r>
          </a:p>
          <a:p>
            <a:pPr marL="514350" indent="-514350" algn="just">
              <a:buAutoNum type="alphaLcParenR"/>
            </a:pPr>
            <a:r>
              <a:rPr lang="sk-SK" sz="3200" b="1" dirty="0"/>
              <a:t>130</a:t>
            </a:r>
          </a:p>
          <a:p>
            <a:pPr marL="514350" indent="-514350" algn="just">
              <a:buAutoNum type="alphaLcParenR"/>
            </a:pPr>
            <a:r>
              <a:rPr lang="sk-SK" sz="3200" b="1" dirty="0"/>
              <a:t>56</a:t>
            </a:r>
          </a:p>
          <a:p>
            <a:pPr marL="514350" indent="-514350" algn="just">
              <a:buAutoNum type="alphaLcParenR"/>
            </a:pPr>
            <a:r>
              <a:rPr lang="sk-SK" sz="3200" b="1" dirty="0"/>
              <a:t>24</a:t>
            </a:r>
          </a:p>
          <a:p>
            <a:pPr marL="0" indent="0" algn="just">
              <a:buNone/>
            </a:pPr>
            <a:endParaRPr lang="sk-SK" sz="3200" b="1" dirty="0"/>
          </a:p>
          <a:p>
            <a:pPr marL="0" indent="0" algn="just">
              <a:buNone/>
            </a:pPr>
            <a:r>
              <a:rPr lang="sk-SK" sz="3200" b="1" dirty="0"/>
              <a:t>2. Nájdi n(a, b) a D(a, b)</a:t>
            </a:r>
          </a:p>
          <a:p>
            <a:pPr marL="514350" indent="-514350" algn="just">
              <a:buAutoNum type="alphaLcParenR"/>
            </a:pPr>
            <a:r>
              <a:rPr lang="sk-SK" sz="3200" b="1" dirty="0"/>
              <a:t>15, 18</a:t>
            </a:r>
          </a:p>
          <a:p>
            <a:pPr marL="514350" indent="-514350" algn="just">
              <a:buAutoNum type="alphaLcParenR"/>
            </a:pPr>
            <a:r>
              <a:rPr lang="sk-SK" sz="3200" b="1" dirty="0"/>
              <a:t>32, 22</a:t>
            </a:r>
          </a:p>
          <a:p>
            <a:pPr marL="514350" indent="-514350" algn="just">
              <a:buAutoNum type="alphaLcParenR"/>
            </a:pPr>
            <a:r>
              <a:rPr lang="sk-SK" sz="3200" b="1" dirty="0"/>
              <a:t>80, 15</a:t>
            </a:r>
            <a:endParaRPr lang="sk-SK" b="1" dirty="0"/>
          </a:p>
        </p:txBody>
      </p: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C5FE6605-7B5E-4FBE-A8E2-AF4F1D4C97DD}"/>
              </a:ext>
            </a:extLst>
          </p:cNvPr>
          <p:cNvCxnSpPr/>
          <p:nvPr/>
        </p:nvCxnSpPr>
        <p:spPr>
          <a:xfrm>
            <a:off x="4495800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6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9AE4ED-E36B-4012-96BF-A2BD3668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Slovné úlohy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3D837416-EE66-424B-B3FA-B650CD420E7D}"/>
              </a:ext>
            </a:extLst>
          </p:cNvPr>
          <p:cNvSpPr txBox="1"/>
          <p:nvPr/>
        </p:nvSpPr>
        <p:spPr>
          <a:xfrm>
            <a:off x="261864" y="1484784"/>
            <a:ext cx="84249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3200" dirty="0"/>
              <a:t>Obdĺžnik s rozmermi </a:t>
            </a:r>
            <a:r>
              <a:rPr lang="sk-SK" sz="3200" b="1" dirty="0"/>
              <a:t>36</a:t>
            </a:r>
            <a:r>
              <a:rPr lang="sk-SK" sz="3200" dirty="0"/>
              <a:t> cm a </a:t>
            </a:r>
            <a:r>
              <a:rPr lang="sk-SK" sz="3200" b="1" dirty="0"/>
              <a:t>60</a:t>
            </a:r>
            <a:r>
              <a:rPr lang="sk-SK" sz="3200" dirty="0"/>
              <a:t> cm je potrebné obložiť čo najmenším počtom zhodných rovnakých štvorcov. Aká bude dĺžka strany jedného štvorca?</a:t>
            </a:r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D193B61-8B3C-46F1-8174-616A6D0CCB12}"/>
              </a:ext>
            </a:extLst>
          </p:cNvPr>
          <p:cNvSpPr txBox="1"/>
          <p:nvPr/>
        </p:nvSpPr>
        <p:spPr>
          <a:xfrm>
            <a:off x="279449" y="3615575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36 = 6 . 6 = </a:t>
            </a:r>
            <a:r>
              <a:rPr lang="sk-SK" sz="3600" b="1" dirty="0">
                <a:solidFill>
                  <a:srgbClr val="FF0000"/>
                </a:solidFill>
              </a:rPr>
              <a:t>2</a:t>
            </a:r>
            <a:r>
              <a:rPr lang="sk-SK" sz="3600" b="1" dirty="0"/>
              <a:t>. </a:t>
            </a:r>
            <a:r>
              <a:rPr lang="sk-SK" sz="3600" b="1" dirty="0">
                <a:solidFill>
                  <a:srgbClr val="FF0000"/>
                </a:solidFill>
              </a:rPr>
              <a:t>2</a:t>
            </a:r>
            <a:r>
              <a:rPr lang="sk-SK" sz="3600" b="1" dirty="0"/>
              <a:t>. </a:t>
            </a:r>
            <a:r>
              <a:rPr lang="sk-SK" sz="3600" b="1" dirty="0">
                <a:solidFill>
                  <a:srgbClr val="FF0000"/>
                </a:solidFill>
              </a:rPr>
              <a:t>3</a:t>
            </a:r>
            <a:r>
              <a:rPr lang="sk-SK" sz="3600" b="1" dirty="0"/>
              <a:t>. 3</a:t>
            </a:r>
          </a:p>
          <a:p>
            <a:r>
              <a:rPr lang="sk-SK" sz="3600" b="1" dirty="0"/>
              <a:t>60 = 6 . 10 = </a:t>
            </a:r>
            <a:r>
              <a:rPr lang="sk-SK" sz="3600" b="1" dirty="0">
                <a:solidFill>
                  <a:srgbClr val="FF0000"/>
                </a:solidFill>
              </a:rPr>
              <a:t>2.</a:t>
            </a:r>
            <a:r>
              <a:rPr lang="sk-SK" sz="3600" b="1" dirty="0"/>
              <a:t> </a:t>
            </a:r>
            <a:r>
              <a:rPr lang="sk-SK" sz="3600" b="1" dirty="0">
                <a:solidFill>
                  <a:srgbClr val="FF0000"/>
                </a:solidFill>
              </a:rPr>
              <a:t>2</a:t>
            </a:r>
            <a:r>
              <a:rPr lang="sk-SK" sz="3600" b="1" dirty="0"/>
              <a:t>. </a:t>
            </a:r>
            <a:r>
              <a:rPr lang="sk-SK" sz="3600" b="1" dirty="0">
                <a:solidFill>
                  <a:srgbClr val="FF0000"/>
                </a:solidFill>
              </a:rPr>
              <a:t>3.</a:t>
            </a:r>
            <a:r>
              <a:rPr lang="sk-SK" sz="3600" b="1" dirty="0"/>
              <a:t> 5</a:t>
            </a:r>
          </a:p>
          <a:p>
            <a:r>
              <a:rPr lang="sk-SK" sz="3600" b="1" dirty="0"/>
              <a:t>D(36, 60) = </a:t>
            </a:r>
            <a:r>
              <a:rPr lang="sk-SK" sz="3600" b="1" dirty="0">
                <a:solidFill>
                  <a:srgbClr val="FF0000"/>
                </a:solidFill>
              </a:rPr>
              <a:t>2. 2. 3  = 12</a:t>
            </a:r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47D28762-942B-41E0-B1F2-D96B2A372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0713"/>
              </p:ext>
            </p:extLst>
          </p:nvPr>
        </p:nvGraphicFramePr>
        <p:xfrm>
          <a:off x="5292080" y="5589240"/>
          <a:ext cx="3024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3899893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6130659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6173601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1284498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4867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6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80576"/>
                  </a:ext>
                </a:extLst>
              </a:tr>
            </a:tbl>
          </a:graphicData>
        </a:graphic>
      </p:graphicFrame>
      <p:sp>
        <p:nvSpPr>
          <p:cNvPr id="9" name="Obdĺžnik 8">
            <a:extLst>
              <a:ext uri="{FF2B5EF4-FFF2-40B4-BE49-F238E27FC236}">
                <a16:creationId xmlns:a16="http://schemas.microsoft.com/office/drawing/2014/main" id="{205E8C92-0160-4F1E-9CF3-A2DE30AA04D5}"/>
              </a:ext>
            </a:extLst>
          </p:cNvPr>
          <p:cNvSpPr/>
          <p:nvPr/>
        </p:nvSpPr>
        <p:spPr>
          <a:xfrm>
            <a:off x="5387287" y="5025509"/>
            <a:ext cx="3477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>
                <a:solidFill>
                  <a:srgbClr val="FF0000"/>
                </a:solidFill>
              </a:rPr>
              <a:t>60 : 12 = 5 </a:t>
            </a:r>
            <a:r>
              <a:rPr lang="sk-SK" sz="2800" b="1" dirty="0"/>
              <a:t>počet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9DCBC682-90AC-4B27-80BA-FA6FCAEAE458}"/>
              </a:ext>
            </a:extLst>
          </p:cNvPr>
          <p:cNvSpPr/>
          <p:nvPr/>
        </p:nvSpPr>
        <p:spPr>
          <a:xfrm>
            <a:off x="3002343" y="6021288"/>
            <a:ext cx="2264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36 : 12 = 3 </a:t>
            </a:r>
            <a:r>
              <a:rPr lang="sk-SK" sz="2400" b="1" dirty="0"/>
              <a:t>počet</a:t>
            </a:r>
          </a:p>
        </p:txBody>
      </p:sp>
    </p:spTree>
    <p:extLst>
      <p:ext uri="{BB962C8B-B14F-4D97-AF65-F5344CB8AC3E}">
        <p14:creationId xmlns:p14="http://schemas.microsoft.com/office/powerpoint/2010/main" val="360147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9AE4ED-E36B-4012-96BF-A2BD3668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Slovné úlohy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3D837416-EE66-424B-B3FA-B650CD420E7D}"/>
              </a:ext>
            </a:extLst>
          </p:cNvPr>
          <p:cNvSpPr txBox="1"/>
          <p:nvPr/>
        </p:nvSpPr>
        <p:spPr>
          <a:xfrm>
            <a:off x="261864" y="1397784"/>
            <a:ext cx="84249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3200" dirty="0"/>
              <a:t>Janka čítala knihu tak, že </a:t>
            </a:r>
            <a:r>
              <a:rPr lang="sk-SK" sz="3200" b="1" dirty="0"/>
              <a:t>denne</a:t>
            </a:r>
            <a:r>
              <a:rPr lang="sk-SK" sz="3200" dirty="0"/>
              <a:t> prečítala </a:t>
            </a:r>
            <a:r>
              <a:rPr lang="sk-SK" sz="3200" b="1" dirty="0"/>
              <a:t>20</a:t>
            </a:r>
            <a:r>
              <a:rPr lang="sk-SK" sz="3200" dirty="0"/>
              <a:t> strán. Ivan, ktorý </a:t>
            </a:r>
            <a:r>
              <a:rPr lang="sk-SK" sz="3200" b="1" dirty="0"/>
              <a:t>denne</a:t>
            </a:r>
            <a:r>
              <a:rPr lang="sk-SK" sz="3200" dirty="0"/>
              <a:t> prečítal </a:t>
            </a:r>
            <a:r>
              <a:rPr lang="sk-SK" sz="3200" b="1" dirty="0"/>
              <a:t>28</a:t>
            </a:r>
            <a:r>
              <a:rPr lang="sk-SK" sz="3200" dirty="0"/>
              <a:t> strán ju prečítal o dva dni skôr ako Janka. Koľko strán má kniha?</a:t>
            </a:r>
          </a:p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D1E1F543-5680-4A26-B805-DB84262FDA0F}"/>
              </a:ext>
            </a:extLst>
          </p:cNvPr>
          <p:cNvSpPr/>
          <p:nvPr/>
        </p:nvSpPr>
        <p:spPr>
          <a:xfrm>
            <a:off x="179512" y="3429000"/>
            <a:ext cx="56491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000" b="1" dirty="0"/>
              <a:t>20 = 2 . 10 = </a:t>
            </a:r>
            <a:r>
              <a:rPr lang="sk-SK" sz="4000" b="1" dirty="0">
                <a:solidFill>
                  <a:srgbClr val="FF0000"/>
                </a:solidFill>
              </a:rPr>
              <a:t>2</a:t>
            </a:r>
            <a:r>
              <a:rPr lang="sk-SK" sz="4000" b="1" dirty="0"/>
              <a:t>. </a:t>
            </a:r>
            <a:r>
              <a:rPr lang="sk-SK" sz="4000" b="1" dirty="0">
                <a:solidFill>
                  <a:srgbClr val="FF0000"/>
                </a:solidFill>
              </a:rPr>
              <a:t>2. 5</a:t>
            </a:r>
            <a:endParaRPr lang="sk-SK" sz="4000" b="1" dirty="0"/>
          </a:p>
          <a:p>
            <a:r>
              <a:rPr lang="sk-SK" sz="4000" b="1" dirty="0"/>
              <a:t>28 = 2 . 14 = </a:t>
            </a:r>
            <a:r>
              <a:rPr lang="sk-SK" sz="4000" b="1" dirty="0">
                <a:solidFill>
                  <a:srgbClr val="FF0000"/>
                </a:solidFill>
              </a:rPr>
              <a:t>2.</a:t>
            </a:r>
            <a:r>
              <a:rPr lang="sk-SK" sz="4000" b="1" dirty="0"/>
              <a:t> </a:t>
            </a:r>
            <a:r>
              <a:rPr lang="sk-SK" sz="4000" b="1" dirty="0">
                <a:solidFill>
                  <a:srgbClr val="FF0000"/>
                </a:solidFill>
              </a:rPr>
              <a:t>2. 7</a:t>
            </a:r>
            <a:endParaRPr lang="sk-SK" sz="4000" b="1" dirty="0"/>
          </a:p>
          <a:p>
            <a:r>
              <a:rPr lang="sk-SK" sz="4000" b="1" dirty="0"/>
              <a:t>D(28, 20) = </a:t>
            </a:r>
            <a:r>
              <a:rPr lang="sk-SK" sz="4000" b="1" dirty="0">
                <a:solidFill>
                  <a:srgbClr val="FF0000"/>
                </a:solidFill>
              </a:rPr>
              <a:t>2</a:t>
            </a:r>
            <a:r>
              <a:rPr lang="sk-SK" sz="4000" b="1" dirty="0"/>
              <a:t>. </a:t>
            </a:r>
            <a:r>
              <a:rPr lang="sk-SK" sz="4000" b="1" dirty="0">
                <a:solidFill>
                  <a:srgbClr val="FF0000"/>
                </a:solidFill>
              </a:rPr>
              <a:t>2. 5. 7 = 140</a:t>
            </a:r>
            <a:endParaRPr lang="sk-SK" sz="4000" b="1" dirty="0"/>
          </a:p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667B369-9B1A-4691-99DF-7A4539C0916D}"/>
              </a:ext>
            </a:extLst>
          </p:cNvPr>
          <p:cNvSpPr txBox="1"/>
          <p:nvPr/>
        </p:nvSpPr>
        <p:spPr>
          <a:xfrm>
            <a:off x="205255" y="5373216"/>
            <a:ext cx="7956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u="sng" dirty="0"/>
              <a:t>Janka:</a:t>
            </a:r>
            <a:r>
              <a:rPr lang="sk-SK" sz="4000" dirty="0"/>
              <a:t>   140 : 20 = 7 dní</a:t>
            </a:r>
          </a:p>
          <a:p>
            <a:r>
              <a:rPr lang="sk-SK" sz="4000" u="sng" dirty="0"/>
              <a:t>Ivan: </a:t>
            </a:r>
            <a:r>
              <a:rPr lang="sk-SK" sz="4000" dirty="0"/>
              <a:t>     140 : 28 = 5 dní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35051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 err="1">
                <a:hlinkClick r:id="rId2" action="ppaction://hlinksldjump"/>
              </a:rPr>
              <a:t>Pr</a:t>
            </a:r>
            <a:r>
              <a:rPr lang="sk-SK" dirty="0">
                <a:hlinkClick r:id="rId2" action="ppaction://hlinksldjump"/>
              </a:rPr>
              <a:t>.: </a:t>
            </a:r>
            <a:r>
              <a:rPr lang="sk-SK" dirty="0"/>
              <a:t>Rozložte na súčin prvočísel.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sk-SK" sz="4800" dirty="0"/>
              <a:t>55</a:t>
            </a:r>
          </a:p>
          <a:p>
            <a:r>
              <a:rPr lang="sk-SK" sz="4800" dirty="0"/>
              <a:t>74</a:t>
            </a:r>
          </a:p>
          <a:p>
            <a:r>
              <a:rPr lang="sk-SK" sz="4800" dirty="0"/>
              <a:t>135</a:t>
            </a:r>
          </a:p>
          <a:p>
            <a:r>
              <a:rPr lang="sk-SK" sz="4800" dirty="0"/>
              <a:t>54</a:t>
            </a:r>
          </a:p>
          <a:p>
            <a:r>
              <a:rPr lang="sk-SK" sz="4800" dirty="0"/>
              <a:t>110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sk-SK" sz="3600" b="1" dirty="0"/>
              <a:t>Pr.1: Napíšte prvých 10 násobkov čísel 2 a 6.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/>
              <a:t>Násobky č. 2:</a:t>
            </a:r>
          </a:p>
          <a:p>
            <a:pPr>
              <a:buNone/>
            </a:pPr>
            <a:r>
              <a:rPr lang="sk-SK" dirty="0"/>
              <a:t>Násobky č. 6: </a:t>
            </a:r>
          </a:p>
          <a:p>
            <a:pPr>
              <a:buNone/>
            </a:pPr>
            <a:r>
              <a:rPr lang="sk-SK" dirty="0"/>
              <a:t>Spoločné násobky:</a:t>
            </a:r>
          </a:p>
          <a:p>
            <a:pPr>
              <a:buNone/>
            </a:pPr>
            <a:r>
              <a:rPr lang="sk-SK" b="1" dirty="0"/>
              <a:t>Najmenší spoločný násobok </a:t>
            </a:r>
            <a:r>
              <a:rPr lang="sk-SK" b="1" dirty="0">
                <a:solidFill>
                  <a:srgbClr val="FF0000"/>
                </a:solidFill>
              </a:rPr>
              <a:t>n(2, 6) =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sk-SK" dirty="0" err="1"/>
              <a:t>Pr</a:t>
            </a:r>
            <a:r>
              <a:rPr lang="sk-SK" dirty="0"/>
              <a:t>.: Určte najmenší spoločný násobok čísel: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sk-SK" dirty="0"/>
              <a:t>8 a 12</a:t>
            </a:r>
          </a:p>
          <a:p>
            <a:pPr marL="514350" indent="-514350">
              <a:buAutoNum type="alphaLcParenR"/>
            </a:pPr>
            <a:r>
              <a:rPr lang="sk-SK" dirty="0"/>
              <a:t>9 a 27</a:t>
            </a:r>
          </a:p>
          <a:p>
            <a:pPr marL="514350" indent="-514350">
              <a:buAutoNum type="alphaLcParenR"/>
            </a:pPr>
            <a:r>
              <a:rPr lang="sk-SK" dirty="0"/>
              <a:t>3 a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628800"/>
            <a:ext cx="8229600" cy="1143000"/>
          </a:xfrm>
        </p:spPr>
        <p:txBody>
          <a:bodyPr/>
          <a:lstStyle/>
          <a:p>
            <a:pPr algn="just"/>
            <a:r>
              <a:rPr lang="sk-SK" dirty="0"/>
              <a:t>N(8, 12) = </a:t>
            </a:r>
            <a:r>
              <a:rPr lang="sk-SK" dirty="0">
                <a:solidFill>
                  <a:srgbClr val="FF0000"/>
                </a:solidFill>
              </a:rPr>
              <a:t>2.2.2.</a:t>
            </a:r>
            <a:r>
              <a:rPr lang="sk-SK" dirty="0">
                <a:solidFill>
                  <a:srgbClr val="0070C0"/>
                </a:solidFill>
              </a:rPr>
              <a:t>3 = </a:t>
            </a:r>
            <a:r>
              <a:rPr lang="sk-SK" dirty="0">
                <a:solidFill>
                  <a:srgbClr val="00B050"/>
                </a:solidFill>
              </a:rPr>
              <a:t>24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2852936"/>
            <a:ext cx="8229600" cy="3805883"/>
          </a:xfrm>
        </p:spPr>
        <p:txBody>
          <a:bodyPr/>
          <a:lstStyle/>
          <a:p>
            <a:pPr>
              <a:buNone/>
            </a:pPr>
            <a:r>
              <a:rPr lang="sk-SK" dirty="0"/>
              <a:t> 8 = 2.4=</a:t>
            </a:r>
            <a:r>
              <a:rPr lang="sk-SK" dirty="0">
                <a:solidFill>
                  <a:srgbClr val="FF0000"/>
                </a:solidFill>
              </a:rPr>
              <a:t>2.2.2</a:t>
            </a:r>
          </a:p>
          <a:p>
            <a:pPr>
              <a:buNone/>
            </a:pPr>
            <a:r>
              <a:rPr lang="sk-SK" dirty="0"/>
              <a:t>12= 2.6=2.2.</a:t>
            </a:r>
            <a:r>
              <a:rPr lang="sk-SK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2352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Prvočíselný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rozklad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628800"/>
            <a:ext cx="8229600" cy="1143000"/>
          </a:xfrm>
        </p:spPr>
        <p:txBody>
          <a:bodyPr/>
          <a:lstStyle/>
          <a:p>
            <a:pPr algn="just"/>
            <a:r>
              <a:rPr lang="sk-SK" dirty="0"/>
              <a:t>N(9, 27) = </a:t>
            </a:r>
            <a:r>
              <a:rPr lang="sk-SK" dirty="0">
                <a:solidFill>
                  <a:srgbClr val="0070C0"/>
                </a:solidFill>
              </a:rPr>
              <a:t>3 .3.3 = 27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2852936"/>
            <a:ext cx="8229600" cy="3805883"/>
          </a:xfrm>
        </p:spPr>
        <p:txBody>
          <a:bodyPr/>
          <a:lstStyle/>
          <a:p>
            <a:pPr>
              <a:buNone/>
            </a:pPr>
            <a:r>
              <a:rPr lang="sk-SK" dirty="0"/>
              <a:t> 9 = 3 . 3 </a:t>
            </a: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/>
              <a:t>27= 3. 9= </a:t>
            </a:r>
            <a:r>
              <a:rPr lang="sk-SK" dirty="0">
                <a:solidFill>
                  <a:srgbClr val="0070C0"/>
                </a:solidFill>
              </a:rPr>
              <a:t>3. 3. 3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2352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Prvočíselný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rozklad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628800"/>
            <a:ext cx="8229600" cy="1143000"/>
          </a:xfrm>
        </p:spPr>
        <p:txBody>
          <a:bodyPr/>
          <a:lstStyle/>
          <a:p>
            <a:pPr algn="just"/>
            <a:r>
              <a:rPr lang="sk-SK" dirty="0"/>
              <a:t>N(3, 5) = 3 . 5 = 15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2852936"/>
            <a:ext cx="8229600" cy="3805883"/>
          </a:xfrm>
        </p:spPr>
        <p:txBody>
          <a:bodyPr/>
          <a:lstStyle/>
          <a:p>
            <a:pPr>
              <a:buNone/>
            </a:pPr>
            <a:r>
              <a:rPr lang="sk-SK" dirty="0"/>
              <a:t> 3 = 3</a:t>
            </a: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/>
              <a:t> 5 = 5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2352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Prvočíselný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rozklad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Výsledok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55 = 5. 11</a:t>
            </a:r>
          </a:p>
          <a:p>
            <a:r>
              <a:rPr lang="sk-SK" dirty="0"/>
              <a:t>74 = 2. 37</a:t>
            </a:r>
          </a:p>
          <a:p>
            <a:r>
              <a:rPr lang="sk-SK" dirty="0"/>
              <a:t>135 = 5. </a:t>
            </a:r>
            <a:r>
              <a:rPr lang="sk-SK" dirty="0">
                <a:solidFill>
                  <a:srgbClr val="00B050"/>
                </a:solidFill>
              </a:rPr>
              <a:t>27</a:t>
            </a:r>
            <a:r>
              <a:rPr lang="sk-SK" dirty="0"/>
              <a:t> = 5. </a:t>
            </a:r>
            <a:r>
              <a:rPr lang="sk-SK" dirty="0">
                <a:solidFill>
                  <a:srgbClr val="00B050"/>
                </a:solidFill>
              </a:rPr>
              <a:t>3. </a:t>
            </a:r>
            <a:r>
              <a:rPr lang="sk-SK" dirty="0">
                <a:solidFill>
                  <a:srgbClr val="FF0000"/>
                </a:solidFill>
              </a:rPr>
              <a:t>9</a:t>
            </a:r>
            <a:r>
              <a:rPr lang="sk-SK" dirty="0">
                <a:solidFill>
                  <a:srgbClr val="00B050"/>
                </a:solidFill>
              </a:rPr>
              <a:t> </a:t>
            </a:r>
            <a:r>
              <a:rPr lang="sk-SK" dirty="0"/>
              <a:t>= 5. 3. </a:t>
            </a:r>
            <a:r>
              <a:rPr lang="sk-SK" dirty="0">
                <a:solidFill>
                  <a:srgbClr val="FF0000"/>
                </a:solidFill>
              </a:rPr>
              <a:t>3. 3</a:t>
            </a:r>
          </a:p>
          <a:p>
            <a:r>
              <a:rPr lang="sk-SK" dirty="0"/>
              <a:t>54 = 2. </a:t>
            </a:r>
            <a:r>
              <a:rPr lang="sk-SK" dirty="0">
                <a:solidFill>
                  <a:srgbClr val="0070C0"/>
                </a:solidFill>
              </a:rPr>
              <a:t>27</a:t>
            </a:r>
            <a:r>
              <a:rPr lang="sk-SK" dirty="0"/>
              <a:t> = 2. </a:t>
            </a:r>
            <a:r>
              <a:rPr lang="sk-SK" dirty="0">
                <a:solidFill>
                  <a:srgbClr val="FF0000"/>
                </a:solidFill>
              </a:rPr>
              <a:t>3</a:t>
            </a:r>
            <a:r>
              <a:rPr lang="sk-SK" dirty="0"/>
              <a:t>. </a:t>
            </a:r>
            <a:r>
              <a:rPr lang="sk-SK" dirty="0">
                <a:solidFill>
                  <a:srgbClr val="0070C0"/>
                </a:solidFill>
              </a:rPr>
              <a:t>9</a:t>
            </a:r>
            <a:r>
              <a:rPr lang="sk-SK" dirty="0"/>
              <a:t> = 2. </a:t>
            </a:r>
            <a:r>
              <a:rPr lang="sk-SK" dirty="0">
                <a:solidFill>
                  <a:srgbClr val="FF0000"/>
                </a:solidFill>
              </a:rPr>
              <a:t>3</a:t>
            </a:r>
            <a:r>
              <a:rPr lang="sk-SK" dirty="0"/>
              <a:t>. </a:t>
            </a:r>
            <a:r>
              <a:rPr lang="sk-SK" dirty="0">
                <a:solidFill>
                  <a:srgbClr val="0070C0"/>
                </a:solidFill>
              </a:rPr>
              <a:t>3. 3</a:t>
            </a:r>
          </a:p>
          <a:p>
            <a:r>
              <a:rPr lang="sk-SK" dirty="0"/>
              <a:t>110 = 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sk-SK" dirty="0"/>
              <a:t>. 11 = 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2. 5</a:t>
            </a:r>
            <a:r>
              <a:rPr lang="sk-SK" dirty="0"/>
              <a:t>. 11</a:t>
            </a:r>
          </a:p>
        </p:txBody>
      </p:sp>
      <p:sp>
        <p:nvSpPr>
          <p:cNvPr id="4" name="Šipka doleva 3">
            <a:hlinkClick r:id="rId2" action="ppaction://hlinksldjump"/>
          </p:cNvPr>
          <p:cNvSpPr/>
          <p:nvPr/>
        </p:nvSpPr>
        <p:spPr>
          <a:xfrm>
            <a:off x="4067944" y="637336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D13073-ADDD-49F3-ADF5-5F53395C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Rozcvička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F0A4B5-C243-46BD-9719-07913997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1. Rozložte na súčin prvočísel:</a:t>
            </a:r>
          </a:p>
          <a:p>
            <a:pPr marL="514350" indent="-514350">
              <a:buAutoNum type="alphaLcParenR"/>
            </a:pPr>
            <a:r>
              <a:rPr lang="sk-SK" dirty="0"/>
              <a:t>68</a:t>
            </a:r>
          </a:p>
          <a:p>
            <a:pPr marL="514350" indent="-514350">
              <a:buAutoNum type="alphaLcParenR"/>
            </a:pPr>
            <a:r>
              <a:rPr lang="sk-SK" dirty="0"/>
              <a:t>144</a:t>
            </a:r>
          </a:p>
          <a:p>
            <a:pPr marL="514350" indent="-514350">
              <a:buAutoNum type="alphaLcParenR"/>
            </a:pPr>
            <a:r>
              <a:rPr lang="sk-SK" dirty="0"/>
              <a:t>212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2. Nájdi n(</a:t>
            </a:r>
            <a:r>
              <a:rPr lang="sk-SK" dirty="0" err="1"/>
              <a:t>a,b</a:t>
            </a:r>
            <a:r>
              <a:rPr lang="sk-SK" dirty="0"/>
              <a:t>), D(</a:t>
            </a:r>
            <a:r>
              <a:rPr lang="sk-SK" dirty="0" err="1"/>
              <a:t>a,b</a:t>
            </a:r>
            <a:r>
              <a:rPr lang="sk-SK" dirty="0"/>
              <a:t>):</a:t>
            </a:r>
          </a:p>
          <a:p>
            <a:pPr marL="0" indent="0">
              <a:buNone/>
            </a:pPr>
            <a:r>
              <a:rPr lang="sk-SK" dirty="0"/>
              <a:t>a) a = 46, b = 25</a:t>
            </a:r>
          </a:p>
          <a:p>
            <a:pPr marL="0" indent="0">
              <a:buNone/>
            </a:pPr>
            <a:r>
              <a:rPr lang="sk-SK" dirty="0"/>
              <a:t>b) a = 125, b = 15</a:t>
            </a:r>
          </a:p>
          <a:p>
            <a:pPr marL="0" indent="0">
              <a:buNone/>
            </a:pPr>
            <a:r>
              <a:rPr lang="sk-SK" dirty="0"/>
              <a:t>c) a = 26, b = 12, c = 44</a:t>
            </a:r>
          </a:p>
        </p:txBody>
      </p:sp>
    </p:spTree>
    <p:extLst>
      <p:ext uri="{BB962C8B-B14F-4D97-AF65-F5344CB8AC3E}">
        <p14:creationId xmlns:p14="http://schemas.microsoft.com/office/powerpoint/2010/main" val="419672179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498</Words>
  <Application>Microsoft Office PowerPoint</Application>
  <PresentationFormat>Prezentácia na obrazovke (4:3)</PresentationFormat>
  <Paragraphs>78</Paragraphs>
  <Slides>12</Slides>
  <Notes>0</Notes>
  <HiddenSlides>8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Motiv sady Office</vt:lpstr>
      <vt:lpstr>Násobok, deliteľ prirodzených čísel</vt:lpstr>
      <vt:lpstr>Pr.: Rozložte na súčin prvočísel.</vt:lpstr>
      <vt:lpstr>Pr.1: Napíšte prvých 10 násobkov čísel 2 a 6.</vt:lpstr>
      <vt:lpstr>Pr.: Určte najmenší spoločný násobok čísel:</vt:lpstr>
      <vt:lpstr>N(8, 12) = 2.2.2.3 = 24</vt:lpstr>
      <vt:lpstr>N(9, 27) = 3 .3.3 = 27</vt:lpstr>
      <vt:lpstr>N(3, 5) = 3 . 5 = 15</vt:lpstr>
      <vt:lpstr>Výsledok</vt:lpstr>
      <vt:lpstr>Rozcvička</vt:lpstr>
      <vt:lpstr>Prezentácia programu PowerPoint</vt:lpstr>
      <vt:lpstr>Slovné úlohy</vt:lpstr>
      <vt:lpstr>Slovné úlohy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Násobok, deliteľ prirodzených čísel</dc:title>
  <dc:creator>Slovenkai</dc:creator>
  <cp:lastModifiedBy>Slovenkaiová</cp:lastModifiedBy>
  <cp:revision>19</cp:revision>
  <dcterms:created xsi:type="dcterms:W3CDTF">2019-10-14T19:31:09Z</dcterms:created>
  <dcterms:modified xsi:type="dcterms:W3CDTF">2019-10-23T18:03:19Z</dcterms:modified>
</cp:coreProperties>
</file>