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C7B725F-A041-4418-8046-E369E0560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B1AC6698-2FCF-4B2E-9964-D508F567F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32A64CBE-335A-43D8-AFA9-3827FFD3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BB5-97C1-49D7-B52F-759FC6DDD744}" type="datetimeFigureOut">
              <a:rPr lang="sk-SK" smtClean="0"/>
              <a:t>30. 1. 2019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92BD70DF-395F-463A-A235-5E62DA92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7DFE3145-08E1-424F-B46E-917E1247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24EF-F14A-4D14-928F-832CA62752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16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0D02892-1C1A-464B-8D34-73868F93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xmlns="" id="{B1202615-7179-4DB6-8285-DE797EA6A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7B571ED2-CB83-49DC-BC09-9D6E465C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BB5-97C1-49D7-B52F-759FC6DDD744}" type="datetimeFigureOut">
              <a:rPr lang="sk-SK" smtClean="0"/>
              <a:t>30. 1. 2019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74234D67-3AF5-4E5D-8219-3A7666A5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42D307D0-A488-43F1-A1B1-33F6C9FC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24EF-F14A-4D14-928F-832CA62752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774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139FB9A7-8EB8-4CBD-B2C3-69C58BE71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xmlns="" id="{7870FC33-F86B-4B81-A985-75300BC6E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5C047455-2C5F-40F0-98F7-F818962F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BB5-97C1-49D7-B52F-759FC6DDD744}" type="datetimeFigureOut">
              <a:rPr lang="sk-SK" smtClean="0"/>
              <a:t>30. 1. 2019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D5D4B3B3-ECB4-4D52-9679-02F7B6B8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F75995F5-0866-401E-A52A-7A518A51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24EF-F14A-4D14-928F-832CA62752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19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403D7B0-82DD-41D8-93B1-8B40974E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E7F9055-0616-475D-9FC0-CEDA2A645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04F98DCC-0620-4D6D-81BA-88449DE1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BB5-97C1-49D7-B52F-759FC6DDD744}" type="datetimeFigureOut">
              <a:rPr lang="sk-SK" smtClean="0"/>
              <a:t>30. 1. 2019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BF401C33-F0B0-4F35-A8A2-F44A47F3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033C08BF-83E3-4C0B-8F22-B9BA641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24EF-F14A-4D14-928F-832CA62752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04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8816018-BDA1-468D-9C2D-33652C3F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xmlns="" id="{0B00453A-EC1A-4C49-B358-BB9687939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6B3C1E99-9928-41E3-B1B1-5D28A755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BB5-97C1-49D7-B52F-759FC6DDD744}" type="datetimeFigureOut">
              <a:rPr lang="sk-SK" smtClean="0"/>
              <a:t>30. 1. 2019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9CD41F2C-B0A5-4EAF-8831-FEDAF10A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164A76C6-0ADB-43DC-BAD0-087F55FB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24EF-F14A-4D14-928F-832CA62752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460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A37954C-4597-48A4-9AD4-EE6E7B09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DD7FB3C-16E4-432A-BAB7-F9823D214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47EA56A9-CAEE-4B36-80ED-9494B44FB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9C74E4D8-5E18-4ED2-B971-C7EFC4A8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BB5-97C1-49D7-B52F-759FC6DDD744}" type="datetimeFigureOut">
              <a:rPr lang="sk-SK" smtClean="0"/>
              <a:t>30. 1. 2019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A5EE3D9C-ED0E-4FD6-A892-B473DBE0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9EA24778-10E8-43B5-A68A-26E9B0B5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24EF-F14A-4D14-928F-832CA62752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939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967C7A3-0AC6-4D40-B8BE-6832FEA7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xmlns="" id="{179705B1-CD75-4259-B902-9C3128982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51CD4842-D4AA-404E-933B-EFA83F2D8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xmlns="" id="{49F6ADCD-92F8-4861-8DDD-420CE28F4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E5A04063-D581-45EE-A598-39756A26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CFD299DE-0D6A-4238-A87D-E5622F5A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BB5-97C1-49D7-B52F-759FC6DDD744}" type="datetimeFigureOut">
              <a:rPr lang="sk-SK" smtClean="0"/>
              <a:t>30. 1. 2019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6052D3A9-3DF6-49B3-B3B5-381A647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BECA00FD-3163-4258-96F1-2098546B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24EF-F14A-4D14-928F-832CA62752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21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D95A040-60D7-409F-8386-25A5690A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AA091E70-F085-4F45-A188-759BF644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BB5-97C1-49D7-B52F-759FC6DDD744}" type="datetimeFigureOut">
              <a:rPr lang="sk-SK" smtClean="0"/>
              <a:t>30. 1. 2019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DFCF4E32-D4B2-4C5B-B10A-A785A607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D5A9130D-075A-4E73-9899-D28F1540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24EF-F14A-4D14-928F-832CA62752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95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F1F35F20-F67C-4243-A56F-65125E52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BB5-97C1-49D7-B52F-759FC6DDD744}" type="datetimeFigureOut">
              <a:rPr lang="sk-SK" smtClean="0"/>
              <a:t>30. 1. 2019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2BE6A5AF-ED5C-4D74-889E-90891F51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97C9FA9B-CDEA-472B-AEA8-AB35DD49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24EF-F14A-4D14-928F-832CA62752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991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01D7CAA-DF73-48DE-9B93-DA2F73C3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4792C69-32FA-46C6-B9EA-EEDCB2B5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xmlns="" id="{4F6FBF47-F045-4FE7-B8E6-88D9FE33F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1DB92D12-5F54-4F09-A35B-44AB14F1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BB5-97C1-49D7-B52F-759FC6DDD744}" type="datetimeFigureOut">
              <a:rPr lang="sk-SK" smtClean="0"/>
              <a:t>30. 1. 2019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D96BF52E-36E9-4942-B892-5AFDB2EE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1F376A20-00AA-4C71-A803-DC1826B4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24EF-F14A-4D14-928F-832CA62752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686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BF8DCDD-9A28-4E0C-A842-69BB6EF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F504D55C-4C29-41FC-9971-20994A2C0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xmlns="" id="{C42F1319-CA36-4010-8D2E-8EA875058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AC111BD8-3D2A-4715-ABD6-B2341E5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1BB5-97C1-49D7-B52F-759FC6DDD744}" type="datetimeFigureOut">
              <a:rPr lang="sk-SK" smtClean="0"/>
              <a:t>30. 1. 2019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F5D7DA0C-F322-40F5-9F23-4C8754D3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47AB3EFA-8FAE-4EFC-A6F9-A877EBAB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24EF-F14A-4D14-928F-832CA62752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498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24E57D9D-7234-4337-BE3A-4E9911C3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xmlns="" id="{63B0D35E-AB94-413E-907A-3675D6DD0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255C62A3-E9D7-42C9-A38D-8558F6063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1BB5-97C1-49D7-B52F-759FC6DDD744}" type="datetimeFigureOut">
              <a:rPr lang="sk-SK" smtClean="0"/>
              <a:t>30. 1. 2019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C9425D7D-C11B-4157-9235-66C17FED0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D1278930-26A8-4483-A85F-DC583DE18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E24EF-F14A-4D14-928F-832CA62752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28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png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9760A99-6ED0-4816-9748-479EB0B6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22691" cy="2387600"/>
          </a:xfrm>
        </p:spPr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NEROVNICE V SÚČINOVOM      A  PODIELOVOM TVARE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22F4AB4-C16E-4C37-B56A-B3F3072CC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6326909"/>
            <a:ext cx="9144000" cy="531091"/>
          </a:xfrm>
        </p:spPr>
        <p:txBody>
          <a:bodyPr/>
          <a:lstStyle/>
          <a:p>
            <a:r>
              <a:rPr lang="sk-SK" dirty="0"/>
              <a:t>RNDr. Anna Slovenkaiová</a:t>
            </a:r>
          </a:p>
        </p:txBody>
      </p:sp>
    </p:spTree>
    <p:extLst>
      <p:ext uri="{BB962C8B-B14F-4D97-AF65-F5344CB8AC3E}">
        <p14:creationId xmlns:p14="http://schemas.microsoft.com/office/powerpoint/2010/main" val="31086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5B21747-1AD8-45B0-A673-3306F035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Nerovnice v súčinovom a podielovom tvar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6D57D0D8-266D-4989-86D4-0B9ACFF01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7818"/>
                <a:ext cx="11049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b="1" dirty="0">
                    <a:solidFill>
                      <a:srgbClr val="FF0000"/>
                    </a:solidFill>
                  </a:rPr>
                  <a:t>Súčinový tvar </a:t>
                </a:r>
                <a:r>
                  <a:rPr lang="sk-SK" dirty="0"/>
                  <a:t>- nerovnica zapísaná v tvare: A(x).B(x) ≥ 0, A(x).B(x) ≤ 0 .</a:t>
                </a:r>
              </a:p>
              <a:p>
                <a:pPr marL="0" indent="0">
                  <a:buNone/>
                </a:pPr>
                <a:r>
                  <a:rPr lang="sk-SK" dirty="0"/>
                  <a:t>Pr: a)	(x-2)(x+4) ≥ 0			b) (x</a:t>
                </a:r>
                <a:r>
                  <a:rPr lang="sk-SK" baseline="30000" dirty="0"/>
                  <a:t>2</a:t>
                </a:r>
                <a:r>
                  <a:rPr lang="sk-SK" dirty="0"/>
                  <a:t> + 4)(x</a:t>
                </a:r>
                <a:r>
                  <a:rPr lang="sk-SK" baseline="30000" dirty="0"/>
                  <a:t>2</a:t>
                </a:r>
                <a:r>
                  <a:rPr lang="sk-SK" dirty="0"/>
                  <a:t> - 4) ≤ 0 </a:t>
                </a:r>
              </a:p>
              <a:p>
                <a:pPr marL="0" indent="0">
                  <a:buNone/>
                </a:pPr>
                <a:r>
                  <a:rPr lang="sk-SK" b="1" dirty="0">
                    <a:solidFill>
                      <a:srgbClr val="FF0000"/>
                    </a:solidFill>
                  </a:rPr>
                  <a:t>Podielový tvar </a:t>
                </a:r>
                <a:r>
                  <a:rPr lang="sk-SK" dirty="0"/>
                  <a:t>– nerovnica v tvare podielu: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 −5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0,        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−4)(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b="1" dirty="0"/>
                  <a:t>Metódy riešenia:</a:t>
                </a:r>
              </a:p>
              <a:p>
                <a:pPr marL="514350" indent="-514350">
                  <a:buAutoNum type="arabicPeriod"/>
                </a:pPr>
                <a:r>
                  <a:rPr lang="sk-SK" dirty="0"/>
                  <a:t>vlastnosť reálnych čísel </a:t>
                </a:r>
              </a:p>
              <a:p>
                <a:pPr marL="971550" lvl="1" indent="-514350">
                  <a:buAutoNum type="arabicPeriod"/>
                </a:pPr>
                <a:r>
                  <a:rPr lang="sk-SK" dirty="0"/>
                  <a:t> </a:t>
                </a:r>
                <a:r>
                  <a:rPr lang="sk-SK" dirty="0" err="1"/>
                  <a:t>a.b</a:t>
                </a:r>
                <a:r>
                  <a:rPr lang="sk-SK" dirty="0"/>
                  <a:t> ≥ 0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nary>
                      </m:e>
                    </m:d>
                    <m:nary>
                      <m:naryPr>
                        <m:chr m:val="⋁"/>
                        <m:subHide m:val="on"/>
                        <m:supHide m:val="on"/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</m:t>
                            </m:r>
                          </m:e>
                        </m:nary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sk-SK" dirty="0"/>
              </a:p>
              <a:p>
                <a:pPr marL="971550" lvl="1" indent="-51435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0↔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nary>
                      </m:e>
                    </m:d>
                    <m:nary>
                      <m:naryPr>
                        <m:chr m:val="⋁"/>
                        <m:subHide m:val="on"/>
                        <m:supHide m:val="on"/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nary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marL="1428750" lvl="2" indent="-514350">
                  <a:buAutoNum type="arabicPeriod"/>
                </a:pPr>
                <a:endParaRPr lang="sk-SK" dirty="0"/>
              </a:p>
              <a:p>
                <a:pPr marL="514350" indent="-514350">
                  <a:buAutoNum type="arabicPeriod"/>
                </a:pPr>
                <a:r>
                  <a:rPr lang="sk-SK" dirty="0"/>
                  <a:t>metóda nulových bodov </a:t>
                </a:r>
              </a:p>
              <a:p>
                <a:pPr marL="514350" indent="-514350">
                  <a:buAutoNum type="arabicPeriod"/>
                </a:pPr>
                <a:r>
                  <a:rPr lang="sk-SK" dirty="0"/>
                  <a:t>graficky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D57D0D8-266D-4989-86D4-0B9ACFF01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7818"/>
                <a:ext cx="11049000" cy="5181600"/>
              </a:xfrm>
              <a:blipFill>
                <a:blip r:embed="rId2"/>
                <a:stretch>
                  <a:fillRect l="-1159" t="-18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0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79A50D2-D40B-483B-B78C-7435281B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8000" dirty="0">
                <a:solidFill>
                  <a:srgbClr val="FF0000"/>
                </a:solidFill>
              </a:rPr>
              <a:t>Súčinový tvar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xmlns="" id="{7AB32730-E2C3-484F-AB72-628789B2BF1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2101129"/>
                <a:ext cx="8758382" cy="1147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4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sk-SK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sk-SK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sk-SK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sk-SK" sz="4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(+)</m:t>
                      </m:r>
                    </m:oMath>
                  </m:oMathPara>
                </a14:m>
                <a:endParaRPr lang="sk-SK" sz="4400" dirty="0"/>
              </a:p>
            </p:txBody>
          </p:sp>
        </mc:Choice>
        <mc:Fallback xmlns="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7AB32730-E2C3-484F-AB72-628789B2B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101129"/>
                <a:ext cx="8758382" cy="1147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xmlns="" id="{198D78CB-49E5-457B-94F8-0889AEF40CE9}"/>
                  </a:ext>
                </a:extLst>
              </p:cNvPr>
              <p:cNvSpPr txBox="1"/>
              <p:nvPr/>
            </p:nvSpPr>
            <p:spPr>
              <a:xfrm>
                <a:off x="757382" y="3105391"/>
                <a:ext cx="1067723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3600" dirty="0"/>
                  <a:t>1. Nájdeme nulové body</a:t>
                </a:r>
              </a:p>
              <a:p>
                <a:r>
                  <a:rPr lang="sk-SK" sz="3600" dirty="0"/>
                  <a:t>	</a:t>
                </a:r>
                <a:r>
                  <a:rPr lang="sk-SK" sz="3600" dirty="0">
                    <a:solidFill>
                      <a:srgbClr val="FF0000"/>
                    </a:solidFill>
                  </a:rPr>
                  <a:t>x = -4 </a:t>
                </a:r>
                <a:r>
                  <a:rPr lang="sk-SK" sz="3600" dirty="0"/>
                  <a:t>a </a:t>
                </a:r>
                <a:r>
                  <a:rPr lang="sk-SK" sz="3600" dirty="0">
                    <a:solidFill>
                      <a:srgbClr val="FF0000"/>
                    </a:solidFill>
                  </a:rPr>
                  <a:t>x = 5</a:t>
                </a:r>
              </a:p>
              <a:p>
                <a:r>
                  <a:rPr lang="sk-SK" sz="3600" dirty="0"/>
                  <a:t>2. Znázorníme nulové body na číselnej osi</a:t>
                </a:r>
              </a:p>
              <a:p>
                <a:r>
                  <a:rPr lang="sk-SK" sz="3600" dirty="0"/>
                  <a:t>	(-).(-)		(+).(-)		      (+)(+)</a:t>
                </a:r>
              </a:p>
              <a:p>
                <a:r>
                  <a:rPr lang="sk-SK" sz="3600" dirty="0"/>
                  <a:t>	  </a:t>
                </a:r>
                <a:r>
                  <a:rPr lang="sk-SK" sz="3600" dirty="0">
                    <a:highlight>
                      <a:srgbClr val="FFFF00"/>
                    </a:highlight>
                  </a:rPr>
                  <a:t>(+)</a:t>
                </a:r>
                <a:r>
                  <a:rPr lang="sk-SK" sz="3600" dirty="0"/>
                  <a:t>			   (-)				</a:t>
                </a:r>
                <a:r>
                  <a:rPr lang="sk-SK" sz="3600" dirty="0">
                    <a:highlight>
                      <a:srgbClr val="FFFF00"/>
                    </a:highlight>
                  </a:rPr>
                  <a:t>(+)</a:t>
                </a:r>
              </a:p>
              <a:p>
                <a:r>
                  <a:rPr lang="sk-SK" sz="3600" dirty="0"/>
                  <a:t>		x</a:t>
                </a:r>
                <a14:m>
                  <m:oMath xmlns:m="http://schemas.openxmlformats.org/officeDocument/2006/math">
                    <m:r>
                      <a:rPr lang="sk-SK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k-SK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(−∞,−4)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sk-SK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(5,∞)</m:t>
                        </m:r>
                      </m:e>
                    </m:nary>
                  </m:oMath>
                </a14:m>
                <a:endParaRPr lang="sk-SK" sz="3600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198D78CB-49E5-457B-94F8-0889AEF4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82" y="3105391"/>
                <a:ext cx="10677236" cy="3416320"/>
              </a:xfrm>
              <a:prstGeom prst="rect">
                <a:avLst/>
              </a:prstGeom>
              <a:blipFill>
                <a:blip r:embed="rId3"/>
                <a:stretch>
                  <a:fillRect l="-1712" t="-2674" b="-5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Skupina 2"/>
          <p:cNvGrpSpPr/>
          <p:nvPr/>
        </p:nvGrpSpPr>
        <p:grpSpPr>
          <a:xfrm>
            <a:off x="1419814" y="5070764"/>
            <a:ext cx="7943273" cy="751603"/>
            <a:chOff x="1529542" y="5070764"/>
            <a:chExt cx="7943273" cy="751603"/>
          </a:xfrm>
        </p:grpSpPr>
        <p:cxnSp>
          <p:nvCxnSpPr>
            <p:cNvPr id="7" name="Rovná spojnica 6">
              <a:extLst>
                <a:ext uri="{FF2B5EF4-FFF2-40B4-BE49-F238E27FC236}">
                  <a16:creationId xmlns:a16="http://schemas.microsoft.com/office/drawing/2014/main" xmlns="" id="{27AB9ED0-3832-4A1F-B32A-094F0A29BB0B}"/>
                </a:ext>
              </a:extLst>
            </p:cNvPr>
            <p:cNvCxnSpPr/>
            <p:nvPr/>
          </p:nvCxnSpPr>
          <p:spPr>
            <a:xfrm flipV="1">
              <a:off x="1529542" y="5255491"/>
              <a:ext cx="7943273" cy="73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ovná spojnica 8">
              <a:extLst>
                <a:ext uri="{FF2B5EF4-FFF2-40B4-BE49-F238E27FC236}">
                  <a16:creationId xmlns:a16="http://schemas.microsoft.com/office/drawing/2014/main" xmlns="" id="{FE605FA1-2A69-4625-A378-28AD1844FDB4}"/>
                </a:ext>
              </a:extLst>
            </p:cNvPr>
            <p:cNvCxnSpPr/>
            <p:nvPr/>
          </p:nvCxnSpPr>
          <p:spPr>
            <a:xfrm>
              <a:off x="3450705" y="5070764"/>
              <a:ext cx="0" cy="40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ovná spojnica 9">
              <a:extLst>
                <a:ext uri="{FF2B5EF4-FFF2-40B4-BE49-F238E27FC236}">
                  <a16:creationId xmlns:a16="http://schemas.microsoft.com/office/drawing/2014/main" xmlns="" id="{1D7D64A1-BF9D-4875-B521-45F8CA18AE38}"/>
                </a:ext>
              </a:extLst>
            </p:cNvPr>
            <p:cNvCxnSpPr/>
            <p:nvPr/>
          </p:nvCxnSpPr>
          <p:spPr>
            <a:xfrm>
              <a:off x="6679045" y="5089237"/>
              <a:ext cx="0" cy="40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BlokTextu 10">
              <a:extLst>
                <a:ext uri="{FF2B5EF4-FFF2-40B4-BE49-F238E27FC236}">
                  <a16:creationId xmlns:a16="http://schemas.microsoft.com/office/drawing/2014/main" xmlns="" id="{2862DB53-CA82-41FF-9BB0-B45906DB1115}"/>
                </a:ext>
              </a:extLst>
            </p:cNvPr>
            <p:cNvSpPr txBox="1"/>
            <p:nvPr/>
          </p:nvSpPr>
          <p:spPr>
            <a:xfrm>
              <a:off x="3200752" y="5422257"/>
              <a:ext cx="600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dirty="0"/>
                <a:t>-4</a:t>
              </a:r>
            </a:p>
          </p:txBody>
        </p:sp>
        <p:sp>
          <p:nvSpPr>
            <p:cNvPr id="12" name="BlokTextu 11">
              <a:extLst>
                <a:ext uri="{FF2B5EF4-FFF2-40B4-BE49-F238E27FC236}">
                  <a16:creationId xmlns:a16="http://schemas.microsoft.com/office/drawing/2014/main" xmlns="" id="{099CCE16-CD11-4A07-9D56-1CB416E6CC14}"/>
                </a:ext>
              </a:extLst>
            </p:cNvPr>
            <p:cNvSpPr txBox="1"/>
            <p:nvPr/>
          </p:nvSpPr>
          <p:spPr>
            <a:xfrm>
              <a:off x="6522035" y="5403674"/>
              <a:ext cx="600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6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CF6800C-160E-4B86-B8C7-2C45877E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8000" dirty="0">
                <a:solidFill>
                  <a:srgbClr val="FF0000"/>
                </a:solidFill>
              </a:rPr>
              <a:t>Podielový tvar</a:t>
            </a:r>
          </a:p>
        </p:txBody>
      </p: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xmlns="" id="{FDCEBDAD-D893-4406-AE89-017DC4DFE746}"/>
              </a:ext>
            </a:extLst>
          </p:cNvPr>
          <p:cNvCxnSpPr>
            <a:cxnSpLocks/>
          </p:cNvCxnSpPr>
          <p:nvPr/>
        </p:nvCxnSpPr>
        <p:spPr>
          <a:xfrm>
            <a:off x="3528290" y="5227782"/>
            <a:ext cx="1" cy="61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xmlns="" id="{44A08ECD-D212-430F-877F-EC9787531307}"/>
              </a:ext>
            </a:extLst>
          </p:cNvPr>
          <p:cNvGrpSpPr/>
          <p:nvPr/>
        </p:nvGrpSpPr>
        <p:grpSpPr>
          <a:xfrm>
            <a:off x="314035" y="1500620"/>
            <a:ext cx="11375304" cy="5357380"/>
            <a:chOff x="332508" y="1496002"/>
            <a:chExt cx="11375304" cy="5357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bject 2">
                  <a:extLst>
                    <a:ext uri="{FF2B5EF4-FFF2-40B4-BE49-F238E27FC236}">
                      <a16:creationId xmlns:a16="http://schemas.microsoft.com/office/drawing/2014/main" xmlns="" id="{7D7496F9-434C-4D60-98F5-D32525E52C0F}"/>
                    </a:ext>
                  </a:extLst>
                </p:cNvPr>
                <p:cNvSpPr txBox="1">
                  <a:spLocks noGrp="1"/>
                </p:cNvSpPr>
                <p:nvPr>
                  <p:ph idx="1"/>
                </p:nvPr>
              </p:nvSpPr>
              <p:spPr bwMode="auto">
                <a:xfrm>
                  <a:off x="332508" y="1496002"/>
                  <a:ext cx="11375304" cy="5357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 lnSpcReduction="10000"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sk-SK" sz="4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sk-SK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k-SK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sk-SK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sk-SK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k-SK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sk-SK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sk-SK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sk-SK" sz="4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</m:oMath>
                  </a14:m>
                  <a:r>
                    <a:rPr lang="sk-SK" sz="4000" b="1" dirty="0">
                      <a:solidFill>
                        <a:srgbClr val="000000"/>
                      </a:solidFill>
                    </a:rPr>
                    <a:t> (-)</a:t>
                  </a:r>
                </a:p>
                <a:p>
                  <a:pPr marL="514350" indent="381000">
                    <a:buAutoNum type="arabicPeriod"/>
                  </a:pPr>
                  <a:r>
                    <a:rPr lang="sk-SK" sz="4000" dirty="0"/>
                    <a:t>Určíme podmienku    </a:t>
                  </a:r>
                  <a:r>
                    <a:rPr lang="sk-SK" sz="4000" b="1" dirty="0">
                      <a:solidFill>
                        <a:srgbClr val="FF0000"/>
                      </a:solidFill>
                    </a:rPr>
                    <a:t>x ≠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a14:m>
                  <a:endParaRPr lang="sk-SK" sz="4000" b="1" dirty="0"/>
                </a:p>
                <a:p>
                  <a:pPr marL="514350" indent="381000">
                    <a:buAutoNum type="arabicPeriod"/>
                  </a:pPr>
                  <a:r>
                    <a:rPr lang="sk-SK" sz="4000" dirty="0"/>
                    <a:t>Určíme nulové body	</a:t>
                  </a:r>
                  <a:r>
                    <a:rPr lang="sk-SK" sz="4000" b="1" dirty="0">
                      <a:solidFill>
                        <a:srgbClr val="0070C0"/>
                      </a:solidFill>
                    </a:rPr>
                    <a:t>x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sk-SK" sz="4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sk-SK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a14:m>
                  <a:r>
                    <a:rPr lang="sk-SK" sz="4000" b="1" dirty="0">
                      <a:solidFill>
                        <a:srgbClr val="FF0000"/>
                      </a:solidFill>
                    </a:rPr>
                    <a:t>    </a:t>
                  </a:r>
                  <a:r>
                    <a:rPr lang="sk-SK" sz="4000" b="1" dirty="0">
                      <a:solidFill>
                        <a:srgbClr val="0070C0"/>
                      </a:solidFill>
                    </a:rPr>
                    <a:t>x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a14:m>
                  <a:endParaRPr lang="sk-SK" sz="4000" dirty="0"/>
                </a:p>
                <a:p>
                  <a:pPr marL="514350" indent="381000">
                    <a:buAutoNum type="arabicPeriod"/>
                  </a:pPr>
                  <a:r>
                    <a:rPr lang="sk-SK" sz="4000" dirty="0"/>
                    <a:t>Znázorníme nulové body na číselnej osi</a:t>
                  </a:r>
                </a:p>
                <a:p>
                  <a:pPr marL="514350" indent="0">
                    <a:buNone/>
                  </a:pPr>
                  <a:endParaRPr lang="sk-SK" sz="4000" dirty="0"/>
                </a:p>
                <a:p>
                  <a:pPr marL="514350" indent="0">
                    <a:buNone/>
                  </a:pPr>
                  <a:r>
                    <a:rPr lang="sk-SK" sz="4000" b="1" dirty="0">
                      <a:solidFill>
                        <a:srgbClr val="0070C0"/>
                      </a:solidFill>
                    </a:rPr>
                    <a:t>		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(−)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(−)</m:t>
                          </m:r>
                        </m:den>
                      </m:f>
                    </m:oMath>
                  </a14:m>
                  <a:r>
                    <a:rPr lang="sk-SK" sz="4000" b="1" dirty="0">
                      <a:solidFill>
                        <a:srgbClr val="0070C0"/>
                      </a:solidFill>
                    </a:rPr>
                    <a:t>	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(−)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  <m:r>
                        <a:rPr lang="sk-SK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sk-SK" sz="4000" b="1" dirty="0">
                      <a:solidFill>
                        <a:srgbClr val="0070C0"/>
                      </a:solidFill>
                    </a:rPr>
                    <a:t>			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(+)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</m:oMath>
                  </a14:m>
                  <a:endParaRPr lang="sk-SK" sz="4000" b="1" dirty="0">
                    <a:solidFill>
                      <a:srgbClr val="0070C0"/>
                    </a:solidFill>
                  </a:endParaRPr>
                </a:p>
                <a:p>
                  <a:pPr marL="514350" indent="0">
                    <a:buNone/>
                  </a:pPr>
                  <a:r>
                    <a:rPr lang="sk-SK" sz="4000" b="1" dirty="0">
                      <a:solidFill>
                        <a:srgbClr val="0070C0"/>
                      </a:solidFill>
                    </a:rPr>
                    <a:t>		</a:t>
                  </a:r>
                  <a:r>
                    <a:rPr lang="sk-SK" sz="4000" dirty="0"/>
                    <a:t>(+)</a:t>
                  </a:r>
                  <a:r>
                    <a:rPr lang="sk-SK" sz="4000" b="1" dirty="0">
                      <a:solidFill>
                        <a:srgbClr val="0070C0"/>
                      </a:solidFill>
                    </a:rPr>
                    <a:t>	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a14:m>
                  <a:r>
                    <a:rPr lang="sk-SK" sz="4000" dirty="0"/>
                    <a:t>     </a:t>
                  </a:r>
                  <a:r>
                    <a:rPr lang="sk-SK" sz="4000" dirty="0">
                      <a:highlight>
                        <a:srgbClr val="FFFF00"/>
                      </a:highlight>
                    </a:rPr>
                    <a:t> (-)</a:t>
                  </a:r>
                  <a:r>
                    <a:rPr lang="sk-SK" sz="4000" dirty="0"/>
                    <a:t>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a14:m>
                  <a:r>
                    <a:rPr lang="sk-SK" sz="4000" dirty="0"/>
                    <a:t>		 (+)       K = (</a:t>
                  </a:r>
                  <a:r>
                    <a:rPr lang="sk-SK" sz="4000" b="1" dirty="0">
                      <a:solidFill>
                        <a:srgbClr val="0070C0"/>
                      </a:solidFill>
                    </a:rPr>
                    <a:t>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a14:m>
                  <a:r>
                    <a:rPr lang="sk-SK" sz="4000" dirty="0"/>
                    <a:t> 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sk-SK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a14:m>
                  <a:r>
                    <a:rPr lang="sk-SK" sz="4000" dirty="0"/>
                    <a:t>)</a:t>
                  </a:r>
                </a:p>
              </p:txBody>
            </p:sp>
          </mc:Choice>
          <mc:Fallback xmlns="">
            <p:sp>
              <p:nvSpPr>
                <p:cNvPr id="4" name="Object 2">
                  <a:extLst>
                    <a:ext uri="{FF2B5EF4-FFF2-40B4-BE49-F238E27FC236}">
                      <a16:creationId xmlns:a16="http://schemas.microsoft.com/office/drawing/2014/main" id="{7D7496F9-434C-4D60-98F5-D32525E52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idx="1"/>
                </p:nvPr>
              </p:nvSpPr>
              <p:spPr bwMode="auto">
                <a:xfrm>
                  <a:off x="332508" y="1496002"/>
                  <a:ext cx="11375304" cy="5357380"/>
                </a:xfrm>
                <a:prstGeom prst="rect">
                  <a:avLst/>
                </a:prstGeom>
                <a:blipFill>
                  <a:blip r:embed="rId2"/>
                  <a:stretch>
                    <a:fillRect t="-125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Rovná spojnica 7">
              <a:extLst>
                <a:ext uri="{FF2B5EF4-FFF2-40B4-BE49-F238E27FC236}">
                  <a16:creationId xmlns:a16="http://schemas.microsoft.com/office/drawing/2014/main" xmlns="" id="{730C3320-F0B2-4D14-A1D9-3B21E731B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99" y="5754255"/>
              <a:ext cx="9060874" cy="923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Rovná spojnica 10">
              <a:extLst>
                <a:ext uri="{FF2B5EF4-FFF2-40B4-BE49-F238E27FC236}">
                  <a16:creationId xmlns:a16="http://schemas.microsoft.com/office/drawing/2014/main" xmlns="" id="{CD69EC9D-0F25-4940-9E70-684249DC0D7D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6299200" y="5227781"/>
              <a:ext cx="0" cy="646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xmlns="" id="{BC9D2D23-8BD1-4BC1-AA52-DEECC36E5155}"/>
                </a:ext>
              </a:extLst>
            </p:cNvPr>
            <p:cNvSpPr/>
            <p:nvPr/>
          </p:nvSpPr>
          <p:spPr>
            <a:xfrm>
              <a:off x="3426692" y="5144654"/>
              <a:ext cx="203195" cy="166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Ovál 14">
              <a:extLst>
                <a:ext uri="{FF2B5EF4-FFF2-40B4-BE49-F238E27FC236}">
                  <a16:creationId xmlns:a16="http://schemas.microsoft.com/office/drawing/2014/main" xmlns="" id="{7A56B3AB-0B1A-48AA-99A0-5F4197FF7ACD}"/>
                </a:ext>
              </a:extLst>
            </p:cNvPr>
            <p:cNvSpPr/>
            <p:nvPr/>
          </p:nvSpPr>
          <p:spPr>
            <a:xfrm>
              <a:off x="6197602" y="5107708"/>
              <a:ext cx="203195" cy="1200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2897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B889B4-04BF-4058-B15A-5060BFEA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2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sk-SK" sz="6600" b="1" dirty="0">
                <a:solidFill>
                  <a:srgbClr val="FF0000"/>
                </a:solidFill>
              </a:rPr>
              <a:t>				Cvičenie</a:t>
            </a:r>
            <a:br>
              <a:rPr lang="sk-SK" sz="6600" b="1" dirty="0">
                <a:solidFill>
                  <a:srgbClr val="FF0000"/>
                </a:solidFill>
              </a:rPr>
            </a:br>
            <a:r>
              <a:rPr lang="sk-SK" sz="3600" b="1" dirty="0">
                <a:solidFill>
                  <a:srgbClr val="FF0000"/>
                </a:solidFill>
              </a:rPr>
              <a:t>Riešte v R:</a:t>
            </a:r>
            <a:endParaRPr lang="sk-SK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Objekt 7">
            <a:extLst>
              <a:ext uri="{FF2B5EF4-FFF2-40B4-BE49-F238E27FC236}">
                <a16:creationId xmlns:a16="http://schemas.microsoft.com/office/drawing/2014/main" xmlns="" id="{A68F29FD-1C0C-4C71-B32D-5CCD0A4EA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73304"/>
              </p:ext>
            </p:extLst>
          </p:nvPr>
        </p:nvGraphicFramePr>
        <p:xfrm>
          <a:off x="1342230" y="4179886"/>
          <a:ext cx="301148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Rovnice" r:id="rId3" imgW="875920" imgH="215806" progId="Equation.3">
                  <p:embed/>
                </p:oleObj>
              </mc:Choice>
              <mc:Fallback>
                <p:oleObj name="Rovnice" r:id="rId3" imgW="875920" imgH="215806" progId="Equation.3">
                  <p:embed/>
                  <p:pic>
                    <p:nvPicPr>
                      <p:cNvPr id="2" name="Objekt 7">
                        <a:extLst>
                          <a:ext uri="{FF2B5EF4-FFF2-40B4-BE49-F238E27FC236}">
                            <a16:creationId xmlns:a16="http://schemas.microsoft.com/office/drawing/2014/main" xmlns="" id="{A4F38B1E-E4C2-43D9-B892-67D46730C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230" y="4179886"/>
                        <a:ext cx="301148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7">
            <a:extLst>
              <a:ext uri="{FF2B5EF4-FFF2-40B4-BE49-F238E27FC236}">
                <a16:creationId xmlns:a16="http://schemas.microsoft.com/office/drawing/2014/main" xmlns="" id="{CE9E8B13-9E95-4B96-92C0-51DD46640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991717"/>
              </p:ext>
            </p:extLst>
          </p:nvPr>
        </p:nvGraphicFramePr>
        <p:xfrm>
          <a:off x="1173956" y="3325524"/>
          <a:ext cx="37004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Rovnice" r:id="rId5" imgW="1079032" imgH="215806" progId="Equation.3">
                  <p:embed/>
                </p:oleObj>
              </mc:Choice>
              <mc:Fallback>
                <p:oleObj name="Rovnice" r:id="rId5" imgW="1079032" imgH="215806" progId="Equation.3">
                  <p:embed/>
                  <p:pic>
                    <p:nvPicPr>
                      <p:cNvPr id="3" name="Objekt 7">
                        <a:extLst>
                          <a:ext uri="{FF2B5EF4-FFF2-40B4-BE49-F238E27FC236}">
                            <a16:creationId xmlns:a16="http://schemas.microsoft.com/office/drawing/2014/main" xmlns="" id="{A30D8938-7C74-4CCC-B6E5-3AD018D8C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956" y="3325524"/>
                        <a:ext cx="370046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7">
            <a:extLst>
              <a:ext uri="{FF2B5EF4-FFF2-40B4-BE49-F238E27FC236}">
                <a16:creationId xmlns:a16="http://schemas.microsoft.com/office/drawing/2014/main" xmlns="" id="{017AFC85-CDC6-4AF4-9D76-4242977CB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772175"/>
              </p:ext>
            </p:extLst>
          </p:nvPr>
        </p:nvGraphicFramePr>
        <p:xfrm>
          <a:off x="1286885" y="1675971"/>
          <a:ext cx="34004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Rovnice" r:id="rId7" imgW="990170" imgH="215806" progId="Equation.3">
                  <p:embed/>
                </p:oleObj>
              </mc:Choice>
              <mc:Fallback>
                <p:oleObj name="Rovnice" r:id="rId7" imgW="990170" imgH="215806" progId="Equation.3">
                  <p:embed/>
                  <p:pic>
                    <p:nvPicPr>
                      <p:cNvPr id="4" name="Objekt 7">
                        <a:extLst>
                          <a:ext uri="{FF2B5EF4-FFF2-40B4-BE49-F238E27FC236}">
                            <a16:creationId xmlns:a16="http://schemas.microsoft.com/office/drawing/2014/main" xmlns="" id="{A1EFEC33-242C-4894-88F5-3C18C58006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885" y="1675971"/>
                        <a:ext cx="34004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xmlns="" id="{FB94727C-F177-4B98-8BDD-ED4EF5CFBF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788287"/>
              </p:ext>
            </p:extLst>
          </p:nvPr>
        </p:nvGraphicFramePr>
        <p:xfrm>
          <a:off x="1204839" y="5156488"/>
          <a:ext cx="33480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Rovnice" r:id="rId9" imgW="1167893" imgH="215806" progId="Equation.3">
                  <p:embed/>
                </p:oleObj>
              </mc:Choice>
              <mc:Fallback>
                <p:oleObj name="Rovnice" r:id="rId9" imgW="1167893" imgH="215806" progId="Equation.3">
                  <p:embed/>
                  <p:pic>
                    <p:nvPicPr>
                      <p:cNvPr id="7172" name="Objekt 5">
                        <a:extLst>
                          <a:ext uri="{FF2B5EF4-FFF2-40B4-BE49-F238E27FC236}">
                            <a16:creationId xmlns:a16="http://schemas.microsoft.com/office/drawing/2014/main" xmlns="" id="{6C519227-1C81-4EC2-873A-6DBCCCAED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839" y="5156488"/>
                        <a:ext cx="33480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5">
            <a:extLst>
              <a:ext uri="{FF2B5EF4-FFF2-40B4-BE49-F238E27FC236}">
                <a16:creationId xmlns:a16="http://schemas.microsoft.com/office/drawing/2014/main" xmlns="" id="{52B28438-9719-42A9-B89D-F4C05B9BD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406737"/>
              </p:ext>
            </p:extLst>
          </p:nvPr>
        </p:nvGraphicFramePr>
        <p:xfrm>
          <a:off x="1286885" y="2491228"/>
          <a:ext cx="33115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Rovnice" r:id="rId11" imgW="1155199" imgH="215806" progId="Equation.3">
                  <p:embed/>
                </p:oleObj>
              </mc:Choice>
              <mc:Fallback>
                <p:oleObj name="Rovnice" r:id="rId11" imgW="1155199" imgH="215806" progId="Equation.3">
                  <p:embed/>
                  <p:pic>
                    <p:nvPicPr>
                      <p:cNvPr id="9220" name="Objekt 5">
                        <a:extLst>
                          <a:ext uri="{FF2B5EF4-FFF2-40B4-BE49-F238E27FC236}">
                            <a16:creationId xmlns:a16="http://schemas.microsoft.com/office/drawing/2014/main" xmlns="" id="{D71B41DC-7265-4CE4-B456-9737A4D8D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885" y="2491228"/>
                        <a:ext cx="33115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xmlns="" id="{C563DE75-30E9-4B1F-B95D-45F1B7CBD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466012"/>
              </p:ext>
            </p:extLst>
          </p:nvPr>
        </p:nvGraphicFramePr>
        <p:xfrm>
          <a:off x="6096000" y="1407680"/>
          <a:ext cx="2132523" cy="1501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Rovnice" r:id="rId13" imgW="558558" imgH="393529" progId="Equation.3">
                  <p:embed/>
                </p:oleObj>
              </mc:Choice>
              <mc:Fallback>
                <p:oleObj name="Rovnice" r:id="rId13" imgW="558558" imgH="393529" progId="Equation.3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xmlns="" id="{B9F74E35-CAD7-4D50-9F6B-99BD0A068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07680"/>
                        <a:ext cx="2132523" cy="1501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xmlns="" id="{70BAE2C7-C4CC-4A9D-A1D0-66FF8FCD841A}"/>
                  </a:ext>
                </a:extLst>
              </p:cNvPr>
              <p:cNvSpPr txBox="1"/>
              <p:nvPr/>
            </p:nvSpPr>
            <p:spPr bwMode="auto">
              <a:xfrm>
                <a:off x="6326188" y="3317874"/>
                <a:ext cx="3700462" cy="30634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3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sz="3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sk-SK" sz="3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sk-SK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sk-SK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sk-SK" sz="3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sz="3500" b="0" dirty="0">
                  <a:solidFill>
                    <a:srgbClr val="000000"/>
                  </a:solidFill>
                </a:endParaRPr>
              </a:p>
              <a:p>
                <a:endParaRPr lang="sk-SK" dirty="0"/>
              </a:p>
              <a:p>
                <a:endParaRPr lang="sk-SK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k-SK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sk-SK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sk-SK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+5)</m:t>
                          </m:r>
                        </m:den>
                      </m:f>
                      <m:r>
                        <a:rPr lang="sk-S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sk-SK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70BAE2C7-C4CC-4A9D-A1D0-66FF8FCD8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6188" y="3317874"/>
                <a:ext cx="3700462" cy="30634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6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xmlns="" id="{D39E3CD5-1B7E-4F67-9037-89B1231C53AE}"/>
                  </a:ext>
                </a:extLst>
              </p:cNvPr>
              <p:cNvSpPr txBox="1"/>
              <p:nvPr/>
            </p:nvSpPr>
            <p:spPr bwMode="auto">
              <a:xfrm>
                <a:off x="379378" y="131763"/>
                <a:ext cx="5282119" cy="6594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/>
                      </m:sSup>
                      <m:f>
                        <m:fPr>
                          <m:ctrlP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sk-SK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⟨6</m:t>
                      </m:r>
                    </m:oMath>
                  </m:oMathPara>
                </a14:m>
                <a:endParaRPr lang="sk-SK" sz="4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/>
                      </m:sSup>
                      <m:f>
                        <m:fPr>
                          <m:ctrlP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+6</m:t>
                          </m:r>
                        </m:den>
                      </m:f>
                      <m:r>
                        <a:rPr lang="sk-SK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⟨1</m:t>
                      </m:r>
                    </m:oMath>
                    <m:oMath xmlns:m="http://schemas.openxmlformats.org/officeDocument/2006/math">
                      <m:r>
                        <a:rPr lang="sk-SK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/>
                      </m:sSup>
                      <m:f>
                        <m:fPr>
                          <m:ctrlP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8+5</m:t>
                          </m:r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2(3−</m:t>
                          </m:r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⟩1</m:t>
                      </m:r>
                    </m:oMath>
                    <m:oMath xmlns:m="http://schemas.openxmlformats.org/officeDocument/2006/math">
                      <m:r>
                        <a:rPr lang="sk-SK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/>
                      </m:sSup>
                      <m:f>
                        <m:fPr>
                          <m:ctrlP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sk-SK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⟩2</m:t>
                      </m:r>
                    </m:oMath>
                  </m:oMathPara>
                </a14:m>
                <a:r>
                  <a:rPr lang="sk-SK" sz="4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sk-SK" sz="4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sk-SK" sz="4800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D39E3CD5-1B7E-4F67-9037-89B1231C5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378" y="131763"/>
                <a:ext cx="5282119" cy="6594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xmlns="" id="{15767B45-F68F-4780-BC99-76F3C76D7848}"/>
                  </a:ext>
                </a:extLst>
              </p:cNvPr>
              <p:cNvSpPr txBox="1"/>
              <p:nvPr/>
            </p:nvSpPr>
            <p:spPr bwMode="auto">
              <a:xfrm>
                <a:off x="6624537" y="131763"/>
                <a:ext cx="4894364" cy="6594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endParaRPr/>
              </a:p>
              <a:p>
                <a:pPr/>
                <a:r>
                  <a:rPr lang="sk-SK" sz="4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sk-SK" sz="4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/>
                      </m:sSup>
                      <m:f>
                        <m:fPr>
                          <m:ctrlP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sk-SK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f>
                        <m:fPr>
                          <m:ctrlP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sk-SK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sSup>
                        <m:sSupPr>
                          <m:ctrlP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/>
                      </m:sSup>
                      <m:f>
                        <m:fPr>
                          <m:ctrlP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−15</m:t>
                          </m:r>
                        </m:num>
                        <m:den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+7</m:t>
                          </m:r>
                        </m:den>
                      </m:f>
                      <m:r>
                        <a:rPr lang="sk-SK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f>
                        <m:fPr>
                          <m:ctrlP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sk-SK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/>
                      </m:sSup>
                      <m:f>
                        <m:fPr>
                          <m:ctrlP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sk-SK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⟨2</m:t>
                      </m:r>
                    </m:oMath>
                  </m:oMathPara>
                </a14:m>
                <a:endParaRPr lang="sk-SK" sz="4000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15767B45-F68F-4780-BC99-76F3C76D7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4537" y="131763"/>
                <a:ext cx="4894364" cy="6594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5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55</Words>
  <Application>Microsoft Office PowerPoint</Application>
  <PresentationFormat>Širokouhlá</PresentationFormat>
  <Paragraphs>40</Paragraphs>
  <Slides>6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Motív balíka Office</vt:lpstr>
      <vt:lpstr>Rovnice</vt:lpstr>
      <vt:lpstr>NEROVNICE V SÚČINOVOM      A  PODIELOVOM TVARE</vt:lpstr>
      <vt:lpstr>Nerovnice v súčinovom a podielovom tvar</vt:lpstr>
      <vt:lpstr>Súčinový tvar</vt:lpstr>
      <vt:lpstr>Podielový tvar</vt:lpstr>
      <vt:lpstr>    Cvičenie Riešte v R: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Slovenkaiová</dc:creator>
  <cp:lastModifiedBy>agendator</cp:lastModifiedBy>
  <cp:revision>11</cp:revision>
  <dcterms:created xsi:type="dcterms:W3CDTF">2019-01-29T18:45:01Z</dcterms:created>
  <dcterms:modified xsi:type="dcterms:W3CDTF">2019-01-30T07:37:31Z</dcterms:modified>
</cp:coreProperties>
</file>