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872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2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342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230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02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5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735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075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713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719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74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51CC-5828-4DB7-A3BA-74E3E57ADA99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DBD0-C06A-40CD-8469-4B4D88BE71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646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12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1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2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TROJUHOLNÍKY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567103"/>
          </a:xfrm>
        </p:spPr>
        <p:txBody>
          <a:bodyPr/>
          <a:lstStyle/>
          <a:p>
            <a:r>
              <a:rPr lang="sk-SK" dirty="0" smtClean="0"/>
              <a:t>Trojuholníky podľa veľkosti strán delíme na: 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Trojuholníky podľa veľkosti vnútorných uhlov delíme na: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Priesečník výšok nazývame _________________________</a:t>
            </a:r>
          </a:p>
          <a:p>
            <a:r>
              <a:rPr lang="sk-SK" dirty="0" smtClean="0"/>
              <a:t>Priesečník ťažníc nazývame _________________________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34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/>
          <p:cNvSpPr/>
          <p:nvPr/>
        </p:nvSpPr>
        <p:spPr>
          <a:xfrm>
            <a:off x="337131" y="152400"/>
            <a:ext cx="1119174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2400" b="1" dirty="0" smtClean="0">
                <a:solidFill>
                  <a:srgbClr val="0000E1"/>
                </a:solidFill>
                <a:latin typeface="Arial" panose="020B0604020202020204" pitchFamily="34" charset="0"/>
              </a:rPr>
              <a:t>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2400" b="1" dirty="0" smtClean="0">
                <a:solidFill>
                  <a:srgbClr val="0000E1"/>
                </a:solidFill>
                <a:latin typeface="Arial" panose="020B0604020202020204" pitchFamily="34" charset="0"/>
              </a:rPr>
              <a:t>  Označ </a:t>
            </a:r>
            <a:r>
              <a:rPr lang="sk-SK" altLang="sk-SK" sz="2400" b="1" dirty="0">
                <a:solidFill>
                  <a:srgbClr val="0000E1"/>
                </a:solidFill>
                <a:latin typeface="Arial" panose="020B0604020202020204" pitchFamily="34" charset="0"/>
              </a:rPr>
              <a:t>všetky pravdivé tvrdenia o trojuholníku</a:t>
            </a:r>
            <a:r>
              <a:rPr lang="sk-SK" altLang="sk-SK" sz="2400" b="1" dirty="0" smtClean="0">
                <a:solidFill>
                  <a:srgbClr val="0000E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k-SK" altLang="sk-SK" sz="24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sk-SK" altLang="sk-SK" sz="2400" b="1" dirty="0">
                <a:latin typeface="Arial" panose="020B0604020202020204" pitchFamily="34" charset="0"/>
              </a:rPr>
              <a:t>  Trojuholník je definovaný ako prienik troch </a:t>
            </a:r>
            <a:r>
              <a:rPr lang="sk-SK" altLang="sk-SK" sz="2400" b="1" dirty="0" err="1">
                <a:latin typeface="Arial" panose="020B0604020202020204" pitchFamily="34" charset="0"/>
              </a:rPr>
              <a:t>polrovín</a:t>
            </a:r>
            <a:r>
              <a:rPr lang="sk-SK" altLang="sk-SK" sz="2400" b="1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sk-SK" altLang="sk-SK" sz="2400" b="1" dirty="0">
                <a:latin typeface="Arial" panose="020B0604020202020204" pitchFamily="34" charset="0"/>
              </a:rPr>
              <a:t>  Trojuholník ABC je časť roviny obmedzenej úsečkami AB, BC, AC, kde body A, B, C neležia na jednej </a:t>
            </a:r>
            <a:r>
              <a:rPr lang="sk-SK" altLang="sk-SK" sz="2400" b="1" dirty="0" smtClean="0">
                <a:latin typeface="Arial" panose="020B0604020202020204" pitchFamily="34" charset="0"/>
              </a:rPr>
              <a:t> </a:t>
            </a:r>
            <a:r>
              <a:rPr lang="sk-SK" altLang="sk-SK" sz="2400" b="1" dirty="0">
                <a:latin typeface="Arial" panose="020B0604020202020204" pitchFamily="34" charset="0"/>
              </a:rPr>
              <a:t>  priamke.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sk-SK" altLang="sk-SK" sz="2400" b="1" dirty="0">
                <a:latin typeface="Arial" panose="020B0604020202020204" pitchFamily="34" charset="0"/>
              </a:rPr>
              <a:t>  Každý trojuholník má dve ramená a základňu.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sk-SK" altLang="sk-SK" sz="2400" b="1" dirty="0">
                <a:latin typeface="Arial" panose="020B0604020202020204" pitchFamily="34" charset="0"/>
              </a:rPr>
              <a:t>  Stranami trojuholníka môžu byť úsečky akejkoľvek dĺžky.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sk-SK" altLang="sk-SK" sz="2400" b="1" dirty="0">
                <a:latin typeface="Arial" panose="020B0604020202020204" pitchFamily="34" charset="0"/>
              </a:rPr>
              <a:t>  Všetky vrcholy trojuholníka ležia v jednej rovine.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sk-SK" altLang="sk-SK" sz="2400" b="1" dirty="0">
                <a:latin typeface="Arial" panose="020B0604020202020204" pitchFamily="34" charset="0"/>
              </a:rPr>
              <a:t>  Súčet všetkých vnútorných uhlov trojuholníka je 360</a:t>
            </a:r>
            <a:r>
              <a:rPr lang="sk-SK" altLang="sk-SK" sz="2400" b="1" baseline="30000" dirty="0">
                <a:latin typeface="Arial" panose="020B0604020202020204" pitchFamily="34" charset="0"/>
              </a:rPr>
              <a:t>o</a:t>
            </a:r>
            <a:r>
              <a:rPr lang="sk-SK" altLang="sk-SK" sz="2400" b="1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sk-SK" altLang="sk-SK" sz="2400" b="1" dirty="0">
                <a:latin typeface="Arial" panose="020B0604020202020204" pitchFamily="34" charset="0"/>
              </a:rPr>
              <a:t>  Oproti najmenšiemu vnútornému uhlu trojuholníka leží najdlhšia strana.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sk-SK" altLang="sk-SK" sz="2400" b="1" dirty="0">
                <a:latin typeface="Arial" panose="020B0604020202020204" pitchFamily="34" charset="0"/>
              </a:rPr>
              <a:t>  Veľkosť vonkajšieho uhla trojuholníka sa rovná súčtu veľkosti vnútorných uhlov pri zvyšných dvoch </a:t>
            </a:r>
            <a:r>
              <a:rPr lang="sk-SK" altLang="sk-SK" sz="2400" b="1" dirty="0" smtClean="0">
                <a:latin typeface="Arial" panose="020B0604020202020204" pitchFamily="34" charset="0"/>
              </a:rPr>
              <a:t>vrcholoch</a:t>
            </a:r>
            <a:r>
              <a:rPr lang="sk-SK" altLang="sk-SK" sz="2400" b="1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r>
              <a:rPr lang="sk-SK" altLang="sk-SK" sz="2400" b="1" dirty="0">
                <a:latin typeface="Arial" panose="020B0604020202020204" pitchFamily="34" charset="0"/>
              </a:rPr>
              <a:t>  V trojuholníku môže byť najviac jeden uhol tupý.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10"/>
            </a:pPr>
            <a:r>
              <a:rPr lang="sk-SK" altLang="sk-SK" sz="2400" b="1" dirty="0">
                <a:latin typeface="Arial" panose="020B0604020202020204" pitchFamily="34" charset="0"/>
              </a:rPr>
              <a:t>  Pri každom vrchole trojuholníka je práve jeden vonkajší uhol.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k-SK" altLang="sk-SK" sz="1600" dirty="0"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2" name="HTMLCheckbox1" r:id="rId2" imgW="1371600" imgH="304920"/>
        </mc:Choice>
        <mc:Fallback>
          <p:control name="HTMLCheckbox1" r:id="rId2" imgW="1371600" imgH="304920">
            <p:pic>
              <p:nvPicPr>
                <p:cNvPr id="5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3" name="HTMLCheckbox2" r:id="rId3" imgW="1371600" imgH="304920"/>
        </mc:Choice>
        <mc:Fallback>
          <p:control name="HTMLCheckbox2" r:id="rId3" imgW="1371600" imgH="304920">
            <p:pic>
              <p:nvPicPr>
                <p:cNvPr id="6" name="HTML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4" name="HTMLCheckbox3" r:id="rId4" imgW="1371600" imgH="304920"/>
        </mc:Choice>
        <mc:Fallback>
          <p:control name="HTMLCheckbox3" r:id="rId4" imgW="1371600" imgH="304920">
            <p:pic>
              <p:nvPicPr>
                <p:cNvPr id="7" name="HTML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5" name="HTMLCheckbox4" r:id="rId5" imgW="1371600" imgH="304920"/>
        </mc:Choice>
        <mc:Fallback>
          <p:control name="HTMLCheckbox4" r:id="rId5" imgW="1371600" imgH="304920">
            <p:pic>
              <p:nvPicPr>
                <p:cNvPr id="8" name="HTML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6" name="HTMLCheckbox5" r:id="rId6" imgW="1371600" imgH="304920"/>
        </mc:Choice>
        <mc:Fallback>
          <p:control name="HTMLCheckbox5" r:id="rId6" imgW="1371600" imgH="304920">
            <p:pic>
              <p:nvPicPr>
                <p:cNvPr id="9" name="HTMLCheck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7" name="HTMLCheckbox6" r:id="rId7" imgW="1371600" imgH="304920"/>
        </mc:Choice>
        <mc:Fallback>
          <p:control name="HTMLCheckbox6" r:id="rId7" imgW="1371600" imgH="304920">
            <p:pic>
              <p:nvPicPr>
                <p:cNvPr id="10" name="HTMLCheckbox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8" name="HTMLCheckbox7" r:id="rId8" imgW="1371600" imgH="304920"/>
        </mc:Choice>
        <mc:Fallback>
          <p:control name="HTMLCheckbox7" r:id="rId8" imgW="1371600" imgH="304920">
            <p:pic>
              <p:nvPicPr>
                <p:cNvPr id="11" name="HTMLCheckbox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9" name="HTMLCheckbox8" r:id="rId9" imgW="181080" imgH="304920"/>
        </mc:Choice>
        <mc:Fallback>
          <p:control name="HTMLCheckbox8" r:id="rId9" imgW="181080" imgH="304920">
            <p:pic>
              <p:nvPicPr>
                <p:cNvPr id="12" name="HTMLCheckbox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84731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821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87761" y="990273"/>
            <a:ext cx="111615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4000" b="1" dirty="0">
                <a:solidFill>
                  <a:srgbClr val="FF0000"/>
                </a:solidFill>
                <a:latin typeface="Arial" panose="020B0604020202020204" pitchFamily="34" charset="0"/>
              </a:rPr>
              <a:t>Čo je to výška trojuholníka?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k-SK" altLang="sk-SK" sz="4000" dirty="0" smtClean="0">
                <a:latin typeface="Arial" panose="020B0604020202020204" pitchFamily="34" charset="0"/>
              </a:rPr>
              <a:t>Úsečka </a:t>
            </a:r>
            <a:r>
              <a:rPr lang="sk-SK" altLang="sk-SK" sz="4000" dirty="0">
                <a:latin typeface="Arial" panose="020B0604020202020204" pitchFamily="34" charset="0"/>
              </a:rPr>
              <a:t>spájajúca vrchol so stredom protiľahlej strany.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sk-SK" altLang="sk-SK" sz="4000" dirty="0">
                <a:latin typeface="Arial" panose="020B0604020202020204" pitchFamily="34" charset="0"/>
              </a:rPr>
              <a:t>  Kolmá úsečka vedúca z vrcholu na priamku, </a:t>
            </a:r>
            <a:endParaRPr lang="sk-SK" altLang="sk-SK" sz="4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4000" dirty="0">
                <a:latin typeface="Arial" panose="020B0604020202020204" pitchFamily="34" charset="0"/>
              </a:rPr>
              <a:t> </a:t>
            </a:r>
            <a:r>
              <a:rPr lang="sk-SK" altLang="sk-SK" sz="4000" dirty="0" smtClean="0">
                <a:latin typeface="Arial" panose="020B0604020202020204" pitchFamily="34" charset="0"/>
              </a:rPr>
              <a:t>   na </a:t>
            </a:r>
            <a:r>
              <a:rPr lang="sk-SK" altLang="sk-SK" sz="4000" dirty="0">
                <a:latin typeface="Arial" panose="020B0604020202020204" pitchFamily="34" charset="0"/>
              </a:rPr>
              <a:t>ktorej leží protiľahlá strana.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sk-SK" altLang="sk-SK" sz="4000" dirty="0">
                <a:latin typeface="Arial" panose="020B0604020202020204" pitchFamily="34" charset="0"/>
              </a:rPr>
              <a:t>  Kolmica vedúca z vrcholu na protiľahlú stranu.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sk-SK" altLang="sk-SK" sz="4000" dirty="0">
                <a:latin typeface="Arial" panose="020B0604020202020204" pitchFamily="34" charset="0"/>
              </a:rPr>
              <a:t>  Kolmica na stranu. </a:t>
            </a:r>
          </a:p>
        </p:txBody>
      </p:sp>
    </p:spTree>
    <p:extLst>
      <p:ext uri="{BB962C8B-B14F-4D97-AF65-F5344CB8AC3E}">
        <p14:creationId xmlns:p14="http://schemas.microsoft.com/office/powerpoint/2010/main" val="27121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89" y="3940936"/>
            <a:ext cx="5924072" cy="268235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7011" y="876460"/>
            <a:ext cx="892184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200" b="1" i="0" u="none" strike="noStrike" cap="none" normalizeH="0" baseline="0" dirty="0" smtClean="0">
                <a:ln>
                  <a:noFill/>
                </a:ln>
                <a:solidFill>
                  <a:srgbClr val="0000E1"/>
                </a:solidFill>
                <a:effectLst/>
                <a:latin typeface="Arial" panose="020B0604020202020204" pitchFamily="34" charset="0"/>
              </a:rPr>
              <a:t>Pre veľkosť strany c platí: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sk-SK" altLang="sk-SK" sz="1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k-SK" altLang="sk-SK" sz="4000" dirty="0" smtClean="0">
                <a:latin typeface="Arial" panose="020B0604020202020204" pitchFamily="34" charset="0"/>
              </a:rPr>
              <a:t>1. </a:t>
            </a: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≤ c &lt; 8   			2.  2 &lt; c ≤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2 &lt; c &lt; 8   			4.  2 ≤ c ≤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c &gt;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c &lt;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c ≥ 8</a:t>
            </a:r>
            <a:endParaRPr kumimoji="0" lang="sk-SK" altLang="sk-SK" sz="1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15" name="HTMLCheckbox1" r:id="rId2" imgW="257040" imgH="304920"/>
        </mc:Choice>
        <mc:Fallback>
          <p:control name="HTMLCheckbox1" r:id="rId2" imgW="257040" imgH="304920">
            <p:pic>
              <p:nvPicPr>
                <p:cNvPr id="6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16" name="HTMLCheckbox2" r:id="rId3" imgW="257040" imgH="304920"/>
        </mc:Choice>
        <mc:Fallback>
          <p:control name="HTMLCheckbox2" r:id="rId3" imgW="257040" imgH="304920">
            <p:pic>
              <p:nvPicPr>
                <p:cNvPr id="7" name="HTML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098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22" y="2781838"/>
            <a:ext cx="8678033" cy="362359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334851" y="710365"/>
            <a:ext cx="115523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Trojuholník EFG je rovnostranný. Podľa údajov na obrázku urč a zapíš veľkosť uhla </a:t>
            </a:r>
            <a:r>
              <a:rPr lang="el-GR" sz="2800" b="1" dirty="0" smtClean="0"/>
              <a:t>ξ </a:t>
            </a:r>
            <a:r>
              <a:rPr lang="sk-SK" sz="2800" b="1" dirty="0" smtClean="0"/>
              <a:t>v stupňoch.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5790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71</Words>
  <Application>Microsoft Office PowerPoint</Application>
  <PresentationFormat>Širokouhlá</PresentationFormat>
  <Paragraphs>33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Office</vt:lpstr>
      <vt:lpstr>TROJUHOLNÍKY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Gymnázium Gelnica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TROJUHOLNÍKY</dc:title>
  <dc:creator>agendator</dc:creator>
  <cp:lastModifiedBy>agendator</cp:lastModifiedBy>
  <cp:revision>8</cp:revision>
  <dcterms:created xsi:type="dcterms:W3CDTF">2019-04-04T06:41:38Z</dcterms:created>
  <dcterms:modified xsi:type="dcterms:W3CDTF">2019-04-04T08:27:44Z</dcterms:modified>
</cp:coreProperties>
</file>