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7" r:id="rId15"/>
    <p:sldId id="26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414D7-D630-45DD-B2E4-339F69C225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8D8C526-FC7C-424D-B3B4-136C5CC7134B}">
      <dgm:prSet phldrT="[Text]"/>
      <dgm:spPr/>
      <dgm:t>
        <a:bodyPr/>
        <a:lstStyle/>
        <a:p>
          <a:r>
            <a:rPr lang="sk-SK" dirty="0"/>
            <a:t>Výstupné zariadenia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9652B2E-1DD6-408E-9236-F193971BD61A}" type="parTrans" cxnId="{47C9D04E-D1AC-46F9-86BF-9EB3EFF2D69B}">
      <dgm:prSet/>
      <dgm:spPr/>
      <dgm:t>
        <a:bodyPr/>
        <a:lstStyle/>
        <a:p>
          <a:endParaRPr lang="sk-SK"/>
        </a:p>
      </dgm:t>
    </dgm:pt>
    <dgm:pt modelId="{74128AD2-1AE2-4B3B-B052-8874D7E47A9A}" type="sibTrans" cxnId="{47C9D04E-D1AC-46F9-86BF-9EB3EFF2D69B}">
      <dgm:prSet/>
      <dgm:spPr/>
      <dgm:t>
        <a:bodyPr/>
        <a:lstStyle/>
        <a:p>
          <a:endParaRPr lang="sk-SK"/>
        </a:p>
      </dgm:t>
    </dgm:pt>
    <dgm:pt modelId="{33E8E376-1677-49C9-98E5-BDD9BBD58218}">
      <dgm:prSet phldrT="[Text]"/>
      <dgm:spPr/>
      <dgm:t>
        <a:bodyPr/>
        <a:lstStyle/>
        <a:p>
          <a:r>
            <a:rPr lang="sk-SK" dirty="0"/>
            <a:t>Typy výstupných zariadení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B5DDE92-AA2B-4D72-9FF1-C701538D1153}" type="parTrans" cxnId="{8D712E4C-6112-442B-8674-F60D41F7372D}">
      <dgm:prSet/>
      <dgm:spPr/>
      <dgm:t>
        <a:bodyPr/>
        <a:lstStyle/>
        <a:p>
          <a:endParaRPr lang="sk-SK"/>
        </a:p>
      </dgm:t>
    </dgm:pt>
    <dgm:pt modelId="{C678A615-6600-4330-AE6A-0490C31286DD}" type="sibTrans" cxnId="{8D712E4C-6112-442B-8674-F60D41F7372D}">
      <dgm:prSet/>
      <dgm:spPr/>
      <dgm:t>
        <a:bodyPr/>
        <a:lstStyle/>
        <a:p>
          <a:endParaRPr lang="sk-SK"/>
        </a:p>
      </dgm:t>
    </dgm:pt>
    <dgm:pt modelId="{DDEF7094-7EF4-4072-A773-8A19735BBB4C}">
      <dgm:prSet phldrT="[Text]"/>
      <dgm:spPr/>
      <dgm:t>
        <a:bodyPr/>
        <a:lstStyle/>
        <a:p>
          <a:r>
            <a:rPr lang="sk-SK" dirty="0"/>
            <a:t>3. Tlačiareň</a:t>
          </a:r>
        </a:p>
      </dgm:t>
    </dgm:pt>
    <dgm:pt modelId="{E6675084-ED09-4A9D-A3C7-4D10CDC12457}" type="parTrans" cxnId="{FEB68B8B-53E3-4E41-9BE3-871E84F50BDF}">
      <dgm:prSet/>
      <dgm:spPr/>
      <dgm:t>
        <a:bodyPr/>
        <a:lstStyle/>
        <a:p>
          <a:endParaRPr lang="sk-SK"/>
        </a:p>
      </dgm:t>
    </dgm:pt>
    <dgm:pt modelId="{BF26F007-D915-4F0A-8395-70EDBC0A64CF}" type="sibTrans" cxnId="{FEB68B8B-53E3-4E41-9BE3-871E84F50BDF}">
      <dgm:prSet/>
      <dgm:spPr/>
      <dgm:t>
        <a:bodyPr/>
        <a:lstStyle/>
        <a:p>
          <a:endParaRPr lang="sk-SK"/>
        </a:p>
      </dgm:t>
    </dgm:pt>
    <dgm:pt modelId="{AC586896-D1EF-438E-A045-516AD4EA90F8}">
      <dgm:prSet phldrT="[Text]"/>
      <dgm:spPr/>
      <dgm:t>
        <a:bodyPr/>
        <a:lstStyle/>
        <a:p>
          <a:r>
            <a:rPr lang="sk-SK" dirty="0"/>
            <a:t>1. Monitor</a:t>
          </a:r>
        </a:p>
      </dgm:t>
    </dgm:pt>
    <dgm:pt modelId="{CF23120F-7B95-4033-BE33-7EF7328DA7B5}" type="parTrans" cxnId="{4A260C18-64EE-46A2-A9A4-62451C21598B}">
      <dgm:prSet/>
      <dgm:spPr/>
      <dgm:t>
        <a:bodyPr/>
        <a:lstStyle/>
        <a:p>
          <a:endParaRPr lang="sk-SK"/>
        </a:p>
      </dgm:t>
    </dgm:pt>
    <dgm:pt modelId="{E696462E-922D-4E2E-97CA-A5257A82D8F4}" type="sibTrans" cxnId="{4A260C18-64EE-46A2-A9A4-62451C21598B}">
      <dgm:prSet/>
      <dgm:spPr/>
      <dgm:t>
        <a:bodyPr/>
        <a:lstStyle/>
        <a:p>
          <a:endParaRPr lang="sk-SK"/>
        </a:p>
      </dgm:t>
    </dgm:pt>
    <dgm:pt modelId="{85D411AE-F028-41E9-8259-69FD6E38F86B}">
      <dgm:prSet phldrT="[Text]"/>
      <dgm:spPr/>
      <dgm:t>
        <a:bodyPr/>
        <a:lstStyle/>
        <a:p>
          <a:r>
            <a:rPr lang="sk-SK" dirty="0"/>
            <a:t>2. Projektor</a:t>
          </a:r>
        </a:p>
      </dgm:t>
    </dgm:pt>
    <dgm:pt modelId="{F8815B9B-11BC-49DE-82BC-B795E2970C52}" type="parTrans" cxnId="{C9F65983-95CA-4773-B6E5-D9E001D41206}">
      <dgm:prSet/>
      <dgm:spPr/>
      <dgm:t>
        <a:bodyPr/>
        <a:lstStyle/>
        <a:p>
          <a:endParaRPr lang="sk-SK"/>
        </a:p>
      </dgm:t>
    </dgm:pt>
    <dgm:pt modelId="{1BE9B03D-2066-4816-A564-883F21E66F31}" type="sibTrans" cxnId="{C9F65983-95CA-4773-B6E5-D9E001D41206}">
      <dgm:prSet/>
      <dgm:spPr/>
      <dgm:t>
        <a:bodyPr/>
        <a:lstStyle/>
        <a:p>
          <a:endParaRPr lang="sk-SK"/>
        </a:p>
      </dgm:t>
    </dgm:pt>
    <dgm:pt modelId="{B3134EA2-EE0B-4D44-A3F2-FEBA181520CB}">
      <dgm:prSet phldrT="[Text]"/>
      <dgm:spPr/>
      <dgm:t>
        <a:bodyPr/>
        <a:lstStyle/>
        <a:p>
          <a:r>
            <a:rPr lang="sk-SK" dirty="0"/>
            <a:t>Parametre monitorov</a:t>
          </a:r>
        </a:p>
      </dgm:t>
    </dgm:pt>
    <dgm:pt modelId="{4CC58591-CA2D-4302-8461-EAE01C161191}" type="parTrans" cxnId="{3D516528-EB55-4EFA-BC29-3CD093F2E82C}">
      <dgm:prSet/>
      <dgm:spPr/>
      <dgm:t>
        <a:bodyPr/>
        <a:lstStyle/>
        <a:p>
          <a:endParaRPr lang="sk-SK"/>
        </a:p>
      </dgm:t>
    </dgm:pt>
    <dgm:pt modelId="{A9706F84-73D0-4A18-99F7-F50669AA0B4D}" type="sibTrans" cxnId="{3D516528-EB55-4EFA-BC29-3CD093F2E82C}">
      <dgm:prSet/>
      <dgm:spPr/>
      <dgm:t>
        <a:bodyPr/>
        <a:lstStyle/>
        <a:p>
          <a:endParaRPr lang="sk-SK"/>
        </a:p>
      </dgm:t>
    </dgm:pt>
    <dgm:pt modelId="{F47D1F6D-2A03-4CFF-ACCE-5EF3BAEDCCB9}">
      <dgm:prSet phldrT="[Text]"/>
      <dgm:spPr/>
      <dgm:t>
        <a:bodyPr/>
        <a:lstStyle/>
        <a:p>
          <a:r>
            <a:rPr lang="sk-SK" dirty="0"/>
            <a:t>6. Slúchadlá</a:t>
          </a:r>
        </a:p>
      </dgm:t>
    </dgm:pt>
    <dgm:pt modelId="{6671016B-56F6-44CB-914E-EB0D2B3874F7}" type="parTrans" cxnId="{CA4D05BF-47EB-4D46-9217-207A9471BB46}">
      <dgm:prSet/>
      <dgm:spPr/>
      <dgm:t>
        <a:bodyPr/>
        <a:lstStyle/>
        <a:p>
          <a:endParaRPr lang="sk-SK"/>
        </a:p>
      </dgm:t>
    </dgm:pt>
    <dgm:pt modelId="{3FA78200-80DF-4B6A-9D1A-B738CBED8A62}" type="sibTrans" cxnId="{CA4D05BF-47EB-4D46-9217-207A9471BB46}">
      <dgm:prSet/>
      <dgm:spPr/>
      <dgm:t>
        <a:bodyPr/>
        <a:lstStyle/>
        <a:p>
          <a:endParaRPr lang="sk-SK"/>
        </a:p>
      </dgm:t>
    </dgm:pt>
    <dgm:pt modelId="{7FDF41C4-E390-4FF6-803D-AAB7A45B346A}">
      <dgm:prSet phldrT="[Text]"/>
      <dgm:spPr/>
      <dgm:t>
        <a:bodyPr/>
        <a:lstStyle/>
        <a:p>
          <a:r>
            <a:rPr lang="sk-SK" dirty="0"/>
            <a:t>Typy tlačiarní</a:t>
          </a:r>
        </a:p>
      </dgm:t>
    </dgm:pt>
    <dgm:pt modelId="{A96A092F-2EC5-479A-8DAD-07C0A0C01E0C}" type="parTrans" cxnId="{97F1722C-C817-4D35-BF0E-EA64753EEED3}">
      <dgm:prSet/>
      <dgm:spPr/>
      <dgm:t>
        <a:bodyPr/>
        <a:lstStyle/>
        <a:p>
          <a:endParaRPr lang="sk-SK"/>
        </a:p>
      </dgm:t>
    </dgm:pt>
    <dgm:pt modelId="{0C3311F8-0287-4FED-A3FE-AD1CB8C5C3EC}" type="sibTrans" cxnId="{97F1722C-C817-4D35-BF0E-EA64753EEED3}">
      <dgm:prSet/>
      <dgm:spPr/>
      <dgm:t>
        <a:bodyPr/>
        <a:lstStyle/>
        <a:p>
          <a:endParaRPr lang="sk-SK"/>
        </a:p>
      </dgm:t>
    </dgm:pt>
    <dgm:pt modelId="{AEEC35ED-6EDF-4E8D-AC04-7C51F350EE86}">
      <dgm:prSet phldrT="[Text]"/>
      <dgm:spPr/>
      <dgm:t>
        <a:bodyPr/>
        <a:lstStyle/>
        <a:p>
          <a:r>
            <a:rPr lang="sk-SK" dirty="0"/>
            <a:t>4. </a:t>
          </a:r>
          <a:r>
            <a:rPr lang="sk-SK" dirty="0" err="1"/>
            <a:t>Plotter</a:t>
          </a:r>
          <a:endParaRPr lang="sk-SK" dirty="0"/>
        </a:p>
      </dgm:t>
    </dgm:pt>
    <dgm:pt modelId="{05A16CF4-FC68-49FB-BF67-0377D0B169B4}" type="parTrans" cxnId="{28FE23D3-CEAD-45E4-9B62-3AD5229BEFC1}">
      <dgm:prSet/>
      <dgm:spPr/>
      <dgm:t>
        <a:bodyPr/>
        <a:lstStyle/>
        <a:p>
          <a:endParaRPr lang="sk-SK"/>
        </a:p>
      </dgm:t>
    </dgm:pt>
    <dgm:pt modelId="{E0341758-6D8B-46B5-B453-7D2D583BCEE4}" type="sibTrans" cxnId="{28FE23D3-CEAD-45E4-9B62-3AD5229BEFC1}">
      <dgm:prSet/>
      <dgm:spPr/>
      <dgm:t>
        <a:bodyPr/>
        <a:lstStyle/>
        <a:p>
          <a:endParaRPr lang="sk-SK"/>
        </a:p>
      </dgm:t>
    </dgm:pt>
    <dgm:pt modelId="{52BEECBE-8908-45E9-AA2B-7B3A7DD70008}">
      <dgm:prSet phldrT="[Text]"/>
      <dgm:spPr/>
      <dgm:t>
        <a:bodyPr/>
        <a:lstStyle/>
        <a:p>
          <a:r>
            <a:rPr lang="sk-SK" dirty="0"/>
            <a:t>5. Počítačové reproduktory</a:t>
          </a:r>
        </a:p>
      </dgm:t>
    </dgm:pt>
    <dgm:pt modelId="{B9C6BF73-C237-4D55-979B-4144EE623C6F}" type="parTrans" cxnId="{D837E4A9-EE3A-4B07-AA81-60A0F4DB2710}">
      <dgm:prSet/>
      <dgm:spPr/>
      <dgm:t>
        <a:bodyPr/>
        <a:lstStyle/>
        <a:p>
          <a:endParaRPr lang="sk-SK"/>
        </a:p>
      </dgm:t>
    </dgm:pt>
    <dgm:pt modelId="{37511E96-9204-4362-A11B-A342A37553CE}" type="sibTrans" cxnId="{D837E4A9-EE3A-4B07-AA81-60A0F4DB2710}">
      <dgm:prSet/>
      <dgm:spPr/>
      <dgm:t>
        <a:bodyPr/>
        <a:lstStyle/>
        <a:p>
          <a:endParaRPr lang="sk-SK"/>
        </a:p>
      </dgm:t>
    </dgm:pt>
    <dgm:pt modelId="{279AE209-1F58-4637-9B6C-EAA377DAF62E}">
      <dgm:prSet phldrT="[Text]"/>
      <dgm:spPr/>
      <dgm:t>
        <a:bodyPr/>
        <a:lstStyle/>
        <a:p>
          <a:r>
            <a:rPr lang="sk-SK" dirty="0"/>
            <a:t>Zdroje</a:t>
          </a:r>
        </a:p>
      </dgm:t>
    </dgm:pt>
    <dgm:pt modelId="{3D383A6B-CBA4-4C31-A44C-81A2E46D47A2}" type="parTrans" cxnId="{AC8BC86D-0324-4149-BEC4-0129FF432CDD}">
      <dgm:prSet/>
      <dgm:spPr/>
      <dgm:t>
        <a:bodyPr/>
        <a:lstStyle/>
        <a:p>
          <a:endParaRPr lang="sk-SK"/>
        </a:p>
      </dgm:t>
    </dgm:pt>
    <dgm:pt modelId="{7EB4B150-52A7-422C-AFB6-6B74816FC9F8}" type="sibTrans" cxnId="{AC8BC86D-0324-4149-BEC4-0129FF432CDD}">
      <dgm:prSet/>
      <dgm:spPr/>
      <dgm:t>
        <a:bodyPr/>
        <a:lstStyle/>
        <a:p>
          <a:endParaRPr lang="sk-SK"/>
        </a:p>
      </dgm:t>
    </dgm:pt>
    <dgm:pt modelId="{B7D53956-F8EE-40A8-AC1F-9C9185FD8DE9}" type="pres">
      <dgm:prSet presAssocID="{69F414D7-D630-45DD-B2E4-339F69C225E2}" presName="linear" presStyleCnt="0">
        <dgm:presLayoutVars>
          <dgm:animLvl val="lvl"/>
          <dgm:resizeHandles val="exact"/>
        </dgm:presLayoutVars>
      </dgm:prSet>
      <dgm:spPr/>
    </dgm:pt>
    <dgm:pt modelId="{C6928E36-F8C9-4571-8C21-CAFE41C9CB9D}" type="pres">
      <dgm:prSet presAssocID="{58D8C526-FC7C-424D-B3B4-136C5CC7134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10EC599-1C2C-4B1E-9542-C4E8FFEB5E04}" type="pres">
      <dgm:prSet presAssocID="{74128AD2-1AE2-4B3B-B052-8874D7E47A9A}" presName="spacer" presStyleCnt="0"/>
      <dgm:spPr/>
    </dgm:pt>
    <dgm:pt modelId="{2232830A-0407-4652-8495-BF85154A7DCA}" type="pres">
      <dgm:prSet presAssocID="{33E8E376-1677-49C9-98E5-BDD9BBD5821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C90D8C63-E8E4-4EB9-96D8-EAE38EE3132F}" type="pres">
      <dgm:prSet presAssocID="{C678A615-6600-4330-AE6A-0490C31286DD}" presName="spacer" presStyleCnt="0"/>
      <dgm:spPr/>
    </dgm:pt>
    <dgm:pt modelId="{F528A184-C89A-4FF1-B865-41542509E650}" type="pres">
      <dgm:prSet presAssocID="{AC586896-D1EF-438E-A045-516AD4EA90F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6D3D9FE-B718-41A2-ABB1-277027D7C46B}" type="pres">
      <dgm:prSet presAssocID="{E696462E-922D-4E2E-97CA-A5257A82D8F4}" presName="spacer" presStyleCnt="0"/>
      <dgm:spPr/>
    </dgm:pt>
    <dgm:pt modelId="{646F27CC-CC61-4133-ABA1-DA43E6641C49}" type="pres">
      <dgm:prSet presAssocID="{B3134EA2-EE0B-4D44-A3F2-FEBA181520C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3F2BDF1A-BEBB-42EC-96B9-F568CDE96E2F}" type="pres">
      <dgm:prSet presAssocID="{A9706F84-73D0-4A18-99F7-F50669AA0B4D}" presName="spacer" presStyleCnt="0"/>
      <dgm:spPr/>
    </dgm:pt>
    <dgm:pt modelId="{41CDBAC2-0FC9-405C-B2DE-083ADC09970C}" type="pres">
      <dgm:prSet presAssocID="{85D411AE-F028-41E9-8259-69FD6E38F86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39C16D01-9354-48F7-997F-B94228900E1C}" type="pres">
      <dgm:prSet presAssocID="{1BE9B03D-2066-4816-A564-883F21E66F31}" presName="spacer" presStyleCnt="0"/>
      <dgm:spPr/>
    </dgm:pt>
    <dgm:pt modelId="{46696F5C-2362-4C4E-9B22-14F3D75FBA9B}" type="pres">
      <dgm:prSet presAssocID="{DDEF7094-7EF4-4072-A773-8A19735BBB4C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3766879-6AD4-4374-9B5C-A05DD3F810E0}" type="pres">
      <dgm:prSet presAssocID="{BF26F007-D915-4F0A-8395-70EDBC0A64CF}" presName="spacer" presStyleCnt="0"/>
      <dgm:spPr/>
    </dgm:pt>
    <dgm:pt modelId="{6A9601D3-F342-4914-A459-F9E36C26BE97}" type="pres">
      <dgm:prSet presAssocID="{7FDF41C4-E390-4FF6-803D-AAB7A45B346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2E610542-0D09-4AB1-B806-FD8EBEC09662}" type="pres">
      <dgm:prSet presAssocID="{0C3311F8-0287-4FED-A3FE-AD1CB8C5C3EC}" presName="spacer" presStyleCnt="0"/>
      <dgm:spPr/>
    </dgm:pt>
    <dgm:pt modelId="{E98B5D25-0B1B-4104-96E7-AA7E9A191183}" type="pres">
      <dgm:prSet presAssocID="{AEEC35ED-6EDF-4E8D-AC04-7C51F350EE86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4C6CBBCF-DAD8-44E4-8EDD-44D9559F2993}" type="pres">
      <dgm:prSet presAssocID="{E0341758-6D8B-46B5-B453-7D2D583BCEE4}" presName="spacer" presStyleCnt="0"/>
      <dgm:spPr/>
    </dgm:pt>
    <dgm:pt modelId="{37F714C5-F1B6-4793-9E19-A4AA6DBBE75C}" type="pres">
      <dgm:prSet presAssocID="{52BEECBE-8908-45E9-AA2B-7B3A7DD7000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DC16A277-BDBE-45C3-9218-80B16C1CF268}" type="pres">
      <dgm:prSet presAssocID="{37511E96-9204-4362-A11B-A342A37553CE}" presName="spacer" presStyleCnt="0"/>
      <dgm:spPr/>
    </dgm:pt>
    <dgm:pt modelId="{30347B5E-2B66-47BE-AB7F-7F5C0D59D9B2}" type="pres">
      <dgm:prSet presAssocID="{F47D1F6D-2A03-4CFF-ACCE-5EF3BAEDCCB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CBBD59C-AE1B-4045-8403-5BDCC6025923}" type="pres">
      <dgm:prSet presAssocID="{3FA78200-80DF-4B6A-9D1A-B738CBED8A62}" presName="spacer" presStyleCnt="0"/>
      <dgm:spPr/>
    </dgm:pt>
    <dgm:pt modelId="{0AF284CF-7405-4119-8BB8-85D997CA5CC5}" type="pres">
      <dgm:prSet presAssocID="{279AE209-1F58-4637-9B6C-EAA377DAF62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CC99A208-A123-4CF4-8C4D-C4D17B08D6F6}" type="presOf" srcId="{52BEECBE-8908-45E9-AA2B-7B3A7DD70008}" destId="{37F714C5-F1B6-4793-9E19-A4AA6DBBE75C}" srcOrd="0" destOrd="0" presId="urn:microsoft.com/office/officeart/2005/8/layout/vList2"/>
    <dgm:cxn modelId="{AEBE280B-FE95-4113-A518-D3F04DF9B4ED}" type="presOf" srcId="{B3134EA2-EE0B-4D44-A3F2-FEBA181520CB}" destId="{646F27CC-CC61-4133-ABA1-DA43E6641C49}" srcOrd="0" destOrd="0" presId="urn:microsoft.com/office/officeart/2005/8/layout/vList2"/>
    <dgm:cxn modelId="{7FB58610-ABE0-450C-991A-27E0B5BF9E9F}" type="presOf" srcId="{7FDF41C4-E390-4FF6-803D-AAB7A45B346A}" destId="{6A9601D3-F342-4914-A459-F9E36C26BE97}" srcOrd="0" destOrd="0" presId="urn:microsoft.com/office/officeart/2005/8/layout/vList2"/>
    <dgm:cxn modelId="{4A260C18-64EE-46A2-A9A4-62451C21598B}" srcId="{69F414D7-D630-45DD-B2E4-339F69C225E2}" destId="{AC586896-D1EF-438E-A045-516AD4EA90F8}" srcOrd="2" destOrd="0" parTransId="{CF23120F-7B95-4033-BE33-7EF7328DA7B5}" sibTransId="{E696462E-922D-4E2E-97CA-A5257A82D8F4}"/>
    <dgm:cxn modelId="{3D516528-EB55-4EFA-BC29-3CD093F2E82C}" srcId="{69F414D7-D630-45DD-B2E4-339F69C225E2}" destId="{B3134EA2-EE0B-4D44-A3F2-FEBA181520CB}" srcOrd="3" destOrd="0" parTransId="{4CC58591-CA2D-4302-8461-EAE01C161191}" sibTransId="{A9706F84-73D0-4A18-99F7-F50669AA0B4D}"/>
    <dgm:cxn modelId="{A0C50B2A-7508-4998-82A8-0FDB4F7B8FAA}" type="presOf" srcId="{AEEC35ED-6EDF-4E8D-AC04-7C51F350EE86}" destId="{E98B5D25-0B1B-4104-96E7-AA7E9A191183}" srcOrd="0" destOrd="0" presId="urn:microsoft.com/office/officeart/2005/8/layout/vList2"/>
    <dgm:cxn modelId="{97F1722C-C817-4D35-BF0E-EA64753EEED3}" srcId="{69F414D7-D630-45DD-B2E4-339F69C225E2}" destId="{7FDF41C4-E390-4FF6-803D-AAB7A45B346A}" srcOrd="6" destOrd="0" parTransId="{A96A092F-2EC5-479A-8DAD-07C0A0C01E0C}" sibTransId="{0C3311F8-0287-4FED-A3FE-AD1CB8C5C3EC}"/>
    <dgm:cxn modelId="{D4833467-3DFF-478B-B456-8B4AD9D8C970}" type="presOf" srcId="{85D411AE-F028-41E9-8259-69FD6E38F86B}" destId="{41CDBAC2-0FC9-405C-B2DE-083ADC09970C}" srcOrd="0" destOrd="0" presId="urn:microsoft.com/office/officeart/2005/8/layout/vList2"/>
    <dgm:cxn modelId="{8D712E4C-6112-442B-8674-F60D41F7372D}" srcId="{69F414D7-D630-45DD-B2E4-339F69C225E2}" destId="{33E8E376-1677-49C9-98E5-BDD9BBD58218}" srcOrd="1" destOrd="0" parTransId="{4B5DDE92-AA2B-4D72-9FF1-C701538D1153}" sibTransId="{C678A615-6600-4330-AE6A-0490C31286DD}"/>
    <dgm:cxn modelId="{AC8BC86D-0324-4149-BEC4-0129FF432CDD}" srcId="{69F414D7-D630-45DD-B2E4-339F69C225E2}" destId="{279AE209-1F58-4637-9B6C-EAA377DAF62E}" srcOrd="10" destOrd="0" parTransId="{3D383A6B-CBA4-4C31-A44C-81A2E46D47A2}" sibTransId="{7EB4B150-52A7-422C-AFB6-6B74816FC9F8}"/>
    <dgm:cxn modelId="{47C9D04E-D1AC-46F9-86BF-9EB3EFF2D69B}" srcId="{69F414D7-D630-45DD-B2E4-339F69C225E2}" destId="{58D8C526-FC7C-424D-B3B4-136C5CC7134B}" srcOrd="0" destOrd="0" parTransId="{F9652B2E-1DD6-408E-9236-F193971BD61A}" sibTransId="{74128AD2-1AE2-4B3B-B052-8874D7E47A9A}"/>
    <dgm:cxn modelId="{A2584A7C-16A2-4A75-BBED-708226629FA3}" type="presOf" srcId="{279AE209-1F58-4637-9B6C-EAA377DAF62E}" destId="{0AF284CF-7405-4119-8BB8-85D997CA5CC5}" srcOrd="0" destOrd="0" presId="urn:microsoft.com/office/officeart/2005/8/layout/vList2"/>
    <dgm:cxn modelId="{C9F65983-95CA-4773-B6E5-D9E001D41206}" srcId="{69F414D7-D630-45DD-B2E4-339F69C225E2}" destId="{85D411AE-F028-41E9-8259-69FD6E38F86B}" srcOrd="4" destOrd="0" parTransId="{F8815B9B-11BC-49DE-82BC-B795E2970C52}" sibTransId="{1BE9B03D-2066-4816-A564-883F21E66F31}"/>
    <dgm:cxn modelId="{FEB68B8B-53E3-4E41-9BE3-871E84F50BDF}" srcId="{69F414D7-D630-45DD-B2E4-339F69C225E2}" destId="{DDEF7094-7EF4-4072-A773-8A19735BBB4C}" srcOrd="5" destOrd="0" parTransId="{E6675084-ED09-4A9D-A3C7-4D10CDC12457}" sibTransId="{BF26F007-D915-4F0A-8395-70EDBC0A64CF}"/>
    <dgm:cxn modelId="{472CCE95-D993-4C5F-AD5C-FF5A5FC4B361}" type="presOf" srcId="{69F414D7-D630-45DD-B2E4-339F69C225E2}" destId="{B7D53956-F8EE-40A8-AC1F-9C9185FD8DE9}" srcOrd="0" destOrd="0" presId="urn:microsoft.com/office/officeart/2005/8/layout/vList2"/>
    <dgm:cxn modelId="{D837E4A9-EE3A-4B07-AA81-60A0F4DB2710}" srcId="{69F414D7-D630-45DD-B2E4-339F69C225E2}" destId="{52BEECBE-8908-45E9-AA2B-7B3A7DD70008}" srcOrd="8" destOrd="0" parTransId="{B9C6BF73-C237-4D55-979B-4144EE623C6F}" sibTransId="{37511E96-9204-4362-A11B-A342A37553CE}"/>
    <dgm:cxn modelId="{A16959B8-F8C3-4E0D-99FD-DAE785B7DBD8}" type="presOf" srcId="{58D8C526-FC7C-424D-B3B4-136C5CC7134B}" destId="{C6928E36-F8C9-4571-8C21-CAFE41C9CB9D}" srcOrd="0" destOrd="0" presId="urn:microsoft.com/office/officeart/2005/8/layout/vList2"/>
    <dgm:cxn modelId="{CA4D05BF-47EB-4D46-9217-207A9471BB46}" srcId="{69F414D7-D630-45DD-B2E4-339F69C225E2}" destId="{F47D1F6D-2A03-4CFF-ACCE-5EF3BAEDCCB9}" srcOrd="9" destOrd="0" parTransId="{6671016B-56F6-44CB-914E-EB0D2B3874F7}" sibTransId="{3FA78200-80DF-4B6A-9D1A-B738CBED8A62}"/>
    <dgm:cxn modelId="{0990D4C6-FD2D-456A-AB9B-F95CAF586386}" type="presOf" srcId="{AC586896-D1EF-438E-A045-516AD4EA90F8}" destId="{F528A184-C89A-4FF1-B865-41542509E650}" srcOrd="0" destOrd="0" presId="urn:microsoft.com/office/officeart/2005/8/layout/vList2"/>
    <dgm:cxn modelId="{2C5AB6D2-D579-4BA6-B2E0-42DA4B494E90}" type="presOf" srcId="{DDEF7094-7EF4-4072-A773-8A19735BBB4C}" destId="{46696F5C-2362-4C4E-9B22-14F3D75FBA9B}" srcOrd="0" destOrd="0" presId="urn:microsoft.com/office/officeart/2005/8/layout/vList2"/>
    <dgm:cxn modelId="{28FE23D3-CEAD-45E4-9B62-3AD5229BEFC1}" srcId="{69F414D7-D630-45DD-B2E4-339F69C225E2}" destId="{AEEC35ED-6EDF-4E8D-AC04-7C51F350EE86}" srcOrd="7" destOrd="0" parTransId="{05A16CF4-FC68-49FB-BF67-0377D0B169B4}" sibTransId="{E0341758-6D8B-46B5-B453-7D2D583BCEE4}"/>
    <dgm:cxn modelId="{7BC476E7-4CD8-4B63-B84E-72E718FDE306}" type="presOf" srcId="{33E8E376-1677-49C9-98E5-BDD9BBD58218}" destId="{2232830A-0407-4652-8495-BF85154A7DCA}" srcOrd="0" destOrd="0" presId="urn:microsoft.com/office/officeart/2005/8/layout/vList2"/>
    <dgm:cxn modelId="{B03769FC-2A0A-4C78-BDE5-B8F9954D790B}" type="presOf" srcId="{F47D1F6D-2A03-4CFF-ACCE-5EF3BAEDCCB9}" destId="{30347B5E-2B66-47BE-AB7F-7F5C0D59D9B2}" srcOrd="0" destOrd="0" presId="urn:microsoft.com/office/officeart/2005/8/layout/vList2"/>
    <dgm:cxn modelId="{694CE939-E490-4253-9E55-9CC4A5C2B6C0}" type="presParOf" srcId="{B7D53956-F8EE-40A8-AC1F-9C9185FD8DE9}" destId="{C6928E36-F8C9-4571-8C21-CAFE41C9CB9D}" srcOrd="0" destOrd="0" presId="urn:microsoft.com/office/officeart/2005/8/layout/vList2"/>
    <dgm:cxn modelId="{AB2FC58C-010A-4B47-A1F7-B818205CFAFF}" type="presParOf" srcId="{B7D53956-F8EE-40A8-AC1F-9C9185FD8DE9}" destId="{410EC599-1C2C-4B1E-9542-C4E8FFEB5E04}" srcOrd="1" destOrd="0" presId="urn:microsoft.com/office/officeart/2005/8/layout/vList2"/>
    <dgm:cxn modelId="{3CB2E9F9-335E-4D7F-92DB-0E6CA8405246}" type="presParOf" srcId="{B7D53956-F8EE-40A8-AC1F-9C9185FD8DE9}" destId="{2232830A-0407-4652-8495-BF85154A7DCA}" srcOrd="2" destOrd="0" presId="urn:microsoft.com/office/officeart/2005/8/layout/vList2"/>
    <dgm:cxn modelId="{40175303-3B8F-4B22-B558-4116413E5652}" type="presParOf" srcId="{B7D53956-F8EE-40A8-AC1F-9C9185FD8DE9}" destId="{C90D8C63-E8E4-4EB9-96D8-EAE38EE3132F}" srcOrd="3" destOrd="0" presId="urn:microsoft.com/office/officeart/2005/8/layout/vList2"/>
    <dgm:cxn modelId="{304C697E-9127-4044-9DA6-4C8A09B89858}" type="presParOf" srcId="{B7D53956-F8EE-40A8-AC1F-9C9185FD8DE9}" destId="{F528A184-C89A-4FF1-B865-41542509E650}" srcOrd="4" destOrd="0" presId="urn:microsoft.com/office/officeart/2005/8/layout/vList2"/>
    <dgm:cxn modelId="{73F1ABC2-C481-4516-A21A-65FAC637747A}" type="presParOf" srcId="{B7D53956-F8EE-40A8-AC1F-9C9185FD8DE9}" destId="{B6D3D9FE-B718-41A2-ABB1-277027D7C46B}" srcOrd="5" destOrd="0" presId="urn:microsoft.com/office/officeart/2005/8/layout/vList2"/>
    <dgm:cxn modelId="{A3E56179-6F38-4738-A6AE-C120C50B1E60}" type="presParOf" srcId="{B7D53956-F8EE-40A8-AC1F-9C9185FD8DE9}" destId="{646F27CC-CC61-4133-ABA1-DA43E6641C49}" srcOrd="6" destOrd="0" presId="urn:microsoft.com/office/officeart/2005/8/layout/vList2"/>
    <dgm:cxn modelId="{E4693BC3-281A-4951-9BB2-9D25D0EF72A9}" type="presParOf" srcId="{B7D53956-F8EE-40A8-AC1F-9C9185FD8DE9}" destId="{3F2BDF1A-BEBB-42EC-96B9-F568CDE96E2F}" srcOrd="7" destOrd="0" presId="urn:microsoft.com/office/officeart/2005/8/layout/vList2"/>
    <dgm:cxn modelId="{2917A3F6-7980-41C5-8EE9-69DD2B8C20DF}" type="presParOf" srcId="{B7D53956-F8EE-40A8-AC1F-9C9185FD8DE9}" destId="{41CDBAC2-0FC9-405C-B2DE-083ADC09970C}" srcOrd="8" destOrd="0" presId="urn:microsoft.com/office/officeart/2005/8/layout/vList2"/>
    <dgm:cxn modelId="{A178C65F-274F-4BA6-BD19-D92D3D65BBE6}" type="presParOf" srcId="{B7D53956-F8EE-40A8-AC1F-9C9185FD8DE9}" destId="{39C16D01-9354-48F7-997F-B94228900E1C}" srcOrd="9" destOrd="0" presId="urn:microsoft.com/office/officeart/2005/8/layout/vList2"/>
    <dgm:cxn modelId="{6D5E942F-B525-463E-A709-AB943B8002DD}" type="presParOf" srcId="{B7D53956-F8EE-40A8-AC1F-9C9185FD8DE9}" destId="{46696F5C-2362-4C4E-9B22-14F3D75FBA9B}" srcOrd="10" destOrd="0" presId="urn:microsoft.com/office/officeart/2005/8/layout/vList2"/>
    <dgm:cxn modelId="{835AC57B-3F34-4625-86BF-30614379695C}" type="presParOf" srcId="{B7D53956-F8EE-40A8-AC1F-9C9185FD8DE9}" destId="{F3766879-6AD4-4374-9B5C-A05DD3F810E0}" srcOrd="11" destOrd="0" presId="urn:microsoft.com/office/officeart/2005/8/layout/vList2"/>
    <dgm:cxn modelId="{94A8A9F8-351B-4AF1-B5F2-809E303C87E6}" type="presParOf" srcId="{B7D53956-F8EE-40A8-AC1F-9C9185FD8DE9}" destId="{6A9601D3-F342-4914-A459-F9E36C26BE97}" srcOrd="12" destOrd="0" presId="urn:microsoft.com/office/officeart/2005/8/layout/vList2"/>
    <dgm:cxn modelId="{07AC9519-2DAE-47F8-8632-89A2D9500B7C}" type="presParOf" srcId="{B7D53956-F8EE-40A8-AC1F-9C9185FD8DE9}" destId="{2E610542-0D09-4AB1-B806-FD8EBEC09662}" srcOrd="13" destOrd="0" presId="urn:microsoft.com/office/officeart/2005/8/layout/vList2"/>
    <dgm:cxn modelId="{9D16F856-C839-479E-A085-5FC9A009A8AC}" type="presParOf" srcId="{B7D53956-F8EE-40A8-AC1F-9C9185FD8DE9}" destId="{E98B5D25-0B1B-4104-96E7-AA7E9A191183}" srcOrd="14" destOrd="0" presId="urn:microsoft.com/office/officeart/2005/8/layout/vList2"/>
    <dgm:cxn modelId="{3D99E8BA-D5EB-437B-B1FB-1F697DDB3B15}" type="presParOf" srcId="{B7D53956-F8EE-40A8-AC1F-9C9185FD8DE9}" destId="{4C6CBBCF-DAD8-44E4-8EDD-44D9559F2993}" srcOrd="15" destOrd="0" presId="urn:microsoft.com/office/officeart/2005/8/layout/vList2"/>
    <dgm:cxn modelId="{1F916926-5CF6-4A5F-B6A9-E5BAC301EB73}" type="presParOf" srcId="{B7D53956-F8EE-40A8-AC1F-9C9185FD8DE9}" destId="{37F714C5-F1B6-4793-9E19-A4AA6DBBE75C}" srcOrd="16" destOrd="0" presId="urn:microsoft.com/office/officeart/2005/8/layout/vList2"/>
    <dgm:cxn modelId="{49FC4540-C385-40D3-B866-7FC1D9B18CA3}" type="presParOf" srcId="{B7D53956-F8EE-40A8-AC1F-9C9185FD8DE9}" destId="{DC16A277-BDBE-45C3-9218-80B16C1CF268}" srcOrd="17" destOrd="0" presId="urn:microsoft.com/office/officeart/2005/8/layout/vList2"/>
    <dgm:cxn modelId="{7D6F34C5-C9E2-468D-AC18-A781D90B4293}" type="presParOf" srcId="{B7D53956-F8EE-40A8-AC1F-9C9185FD8DE9}" destId="{30347B5E-2B66-47BE-AB7F-7F5C0D59D9B2}" srcOrd="18" destOrd="0" presId="urn:microsoft.com/office/officeart/2005/8/layout/vList2"/>
    <dgm:cxn modelId="{6C5798A8-BE5A-494E-8759-CCCD9ADE9295}" type="presParOf" srcId="{B7D53956-F8EE-40A8-AC1F-9C9185FD8DE9}" destId="{3CBBD59C-AE1B-4045-8403-5BDCC6025923}" srcOrd="19" destOrd="0" presId="urn:microsoft.com/office/officeart/2005/8/layout/vList2"/>
    <dgm:cxn modelId="{FA95641C-EC34-4AE1-86C2-D0FB4AF953AF}" type="presParOf" srcId="{B7D53956-F8EE-40A8-AC1F-9C9185FD8DE9}" destId="{0AF284CF-7405-4119-8BB8-85D997CA5CC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28E36-F8C9-4571-8C21-CAFE41C9CB9D}">
      <dsp:nvSpPr>
        <dsp:cNvPr id="0" name=""/>
        <dsp:cNvSpPr/>
      </dsp:nvSpPr>
      <dsp:spPr>
        <a:xfrm>
          <a:off x="0" y="1164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Výstupné zariadenia</a:t>
          </a:r>
        </a:p>
      </dsp:txBody>
      <dsp:txXfrm>
        <a:off x="17134" y="133615"/>
        <a:ext cx="7433332" cy="316732"/>
      </dsp:txXfrm>
    </dsp:sp>
    <dsp:sp modelId="{2232830A-0407-4652-8495-BF85154A7DCA}">
      <dsp:nvSpPr>
        <dsp:cNvPr id="0" name=""/>
        <dsp:cNvSpPr/>
      </dsp:nvSpPr>
      <dsp:spPr>
        <a:xfrm>
          <a:off x="0" y="5106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Typy výstupných zariadení</a:t>
          </a:r>
        </a:p>
      </dsp:txBody>
      <dsp:txXfrm>
        <a:off x="17134" y="527815"/>
        <a:ext cx="7433332" cy="316732"/>
      </dsp:txXfrm>
    </dsp:sp>
    <dsp:sp modelId="{F528A184-C89A-4FF1-B865-41542509E650}">
      <dsp:nvSpPr>
        <dsp:cNvPr id="0" name=""/>
        <dsp:cNvSpPr/>
      </dsp:nvSpPr>
      <dsp:spPr>
        <a:xfrm>
          <a:off x="0" y="9048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1. Monitor</a:t>
          </a:r>
        </a:p>
      </dsp:txBody>
      <dsp:txXfrm>
        <a:off x="17134" y="922015"/>
        <a:ext cx="7433332" cy="316732"/>
      </dsp:txXfrm>
    </dsp:sp>
    <dsp:sp modelId="{646F27CC-CC61-4133-ABA1-DA43E6641C49}">
      <dsp:nvSpPr>
        <dsp:cNvPr id="0" name=""/>
        <dsp:cNvSpPr/>
      </dsp:nvSpPr>
      <dsp:spPr>
        <a:xfrm>
          <a:off x="0" y="12990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Parametre monitorov</a:t>
          </a:r>
        </a:p>
      </dsp:txBody>
      <dsp:txXfrm>
        <a:off x="17134" y="1316215"/>
        <a:ext cx="7433332" cy="316732"/>
      </dsp:txXfrm>
    </dsp:sp>
    <dsp:sp modelId="{41CDBAC2-0FC9-405C-B2DE-083ADC09970C}">
      <dsp:nvSpPr>
        <dsp:cNvPr id="0" name=""/>
        <dsp:cNvSpPr/>
      </dsp:nvSpPr>
      <dsp:spPr>
        <a:xfrm>
          <a:off x="0" y="16932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2. Projektor</a:t>
          </a:r>
        </a:p>
      </dsp:txBody>
      <dsp:txXfrm>
        <a:off x="17134" y="1710415"/>
        <a:ext cx="7433332" cy="316732"/>
      </dsp:txXfrm>
    </dsp:sp>
    <dsp:sp modelId="{46696F5C-2362-4C4E-9B22-14F3D75FBA9B}">
      <dsp:nvSpPr>
        <dsp:cNvPr id="0" name=""/>
        <dsp:cNvSpPr/>
      </dsp:nvSpPr>
      <dsp:spPr>
        <a:xfrm>
          <a:off x="0" y="20874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3. Tlačiareň</a:t>
          </a:r>
        </a:p>
      </dsp:txBody>
      <dsp:txXfrm>
        <a:off x="17134" y="2104615"/>
        <a:ext cx="7433332" cy="316732"/>
      </dsp:txXfrm>
    </dsp:sp>
    <dsp:sp modelId="{6A9601D3-F342-4914-A459-F9E36C26BE97}">
      <dsp:nvSpPr>
        <dsp:cNvPr id="0" name=""/>
        <dsp:cNvSpPr/>
      </dsp:nvSpPr>
      <dsp:spPr>
        <a:xfrm>
          <a:off x="0" y="24816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Typy tlačiarní</a:t>
          </a:r>
        </a:p>
      </dsp:txBody>
      <dsp:txXfrm>
        <a:off x="17134" y="2498815"/>
        <a:ext cx="7433332" cy="316732"/>
      </dsp:txXfrm>
    </dsp:sp>
    <dsp:sp modelId="{E98B5D25-0B1B-4104-96E7-AA7E9A191183}">
      <dsp:nvSpPr>
        <dsp:cNvPr id="0" name=""/>
        <dsp:cNvSpPr/>
      </dsp:nvSpPr>
      <dsp:spPr>
        <a:xfrm>
          <a:off x="0" y="28758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4. </a:t>
          </a:r>
          <a:r>
            <a:rPr lang="sk-SK" sz="1500" kern="1200" dirty="0" err="1"/>
            <a:t>Plotter</a:t>
          </a:r>
          <a:endParaRPr lang="sk-SK" sz="1500" kern="1200" dirty="0"/>
        </a:p>
      </dsp:txBody>
      <dsp:txXfrm>
        <a:off x="17134" y="2893015"/>
        <a:ext cx="7433332" cy="316732"/>
      </dsp:txXfrm>
    </dsp:sp>
    <dsp:sp modelId="{37F714C5-F1B6-4793-9E19-A4AA6DBBE75C}">
      <dsp:nvSpPr>
        <dsp:cNvPr id="0" name=""/>
        <dsp:cNvSpPr/>
      </dsp:nvSpPr>
      <dsp:spPr>
        <a:xfrm>
          <a:off x="0" y="32700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5. Počítačové reproduktory</a:t>
          </a:r>
        </a:p>
      </dsp:txBody>
      <dsp:txXfrm>
        <a:off x="17134" y="3287215"/>
        <a:ext cx="7433332" cy="316732"/>
      </dsp:txXfrm>
    </dsp:sp>
    <dsp:sp modelId="{30347B5E-2B66-47BE-AB7F-7F5C0D59D9B2}">
      <dsp:nvSpPr>
        <dsp:cNvPr id="0" name=""/>
        <dsp:cNvSpPr/>
      </dsp:nvSpPr>
      <dsp:spPr>
        <a:xfrm>
          <a:off x="0" y="36642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6. Slúchadlá</a:t>
          </a:r>
        </a:p>
      </dsp:txBody>
      <dsp:txXfrm>
        <a:off x="17134" y="3681415"/>
        <a:ext cx="7433332" cy="316732"/>
      </dsp:txXfrm>
    </dsp:sp>
    <dsp:sp modelId="{0AF284CF-7405-4119-8BB8-85D997CA5CC5}">
      <dsp:nvSpPr>
        <dsp:cNvPr id="0" name=""/>
        <dsp:cNvSpPr/>
      </dsp:nvSpPr>
      <dsp:spPr>
        <a:xfrm>
          <a:off x="0" y="4058481"/>
          <a:ext cx="746760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/>
            <a:t>Zdroje</a:t>
          </a:r>
        </a:p>
      </dsp:txBody>
      <dsp:txXfrm>
        <a:off x="17134" y="4075615"/>
        <a:ext cx="7433332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4359D9-49F9-4EEC-B74C-14F65E3D0A98}" type="datetimeFigureOut">
              <a:rPr lang="sk-SK" smtClean="0"/>
              <a:pPr/>
              <a:t>27. 9. 2020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BE001E-CFDA-4598-BDEF-947E412D7E9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dn.asia.cnet.com/i/r/2005/pr/39095293/sc00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737919"/>
            <a:ext cx="6480048" cy="230124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Baskerville Old Face" pitchFamily="18" charset="0"/>
              </a:rPr>
              <a:t>V</a:t>
            </a:r>
            <a:r>
              <a:rPr lang="sk-SK" sz="4000" err="1">
                <a:solidFill>
                  <a:schemeClr val="bg1"/>
                </a:solidFill>
                <a:latin typeface="Baskerville Old Face" pitchFamily="18" charset="0"/>
              </a:rPr>
              <a:t>ýstupné</a:t>
            </a:r>
            <a:r>
              <a:rPr lang="sk-SK" sz="4000">
                <a:solidFill>
                  <a:schemeClr val="bg1"/>
                </a:solidFill>
                <a:latin typeface="Baskerville Old Face" pitchFamily="18" charset="0"/>
              </a:rPr>
              <a:t>  zariadenia,  typy   a  ich parametre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916832"/>
            <a:ext cx="6480175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pcnoob.ic.cz/obr/vyst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48335"/>
            <a:ext cx="352839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228184" y="5373216"/>
            <a:ext cx="2304256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Edina Gálová</a:t>
            </a:r>
          </a:p>
          <a:p>
            <a:r>
              <a:rPr lang="sk-SK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1.A</a:t>
            </a:r>
          </a:p>
          <a:p>
            <a:r>
              <a:rPr lang="sk-SK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2012/2013</a:t>
            </a:r>
          </a:p>
        </p:txBody>
      </p:sp>
    </p:spTree>
    <p:extLst>
      <p:ext uri="{BB962C8B-B14F-4D97-AF65-F5344CB8AC3E}">
        <p14:creationId xmlns:p14="http://schemas.microsoft.com/office/powerpoint/2010/main" val="4283489166"/>
      </p:ext>
    </p:extLst>
  </p:cSld>
  <p:clrMapOvr>
    <a:masterClrMapping/>
  </p:clrMapOvr>
  <p:transition spd="slow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075240" cy="5793507"/>
          </a:xfrm>
        </p:spPr>
        <p:txBody>
          <a:bodyPr>
            <a:normAutofit/>
          </a:bodyPr>
          <a:lstStyle/>
          <a:p>
            <a:pPr marL="550926" indent="-514350">
              <a:buNone/>
            </a:pPr>
            <a:r>
              <a:rPr lang="sk-SK" sz="3600" dirty="0">
                <a:latin typeface="Baskerville Old Face" pitchFamily="18" charset="0"/>
              </a:rPr>
              <a:t>2. </a:t>
            </a:r>
            <a:r>
              <a:rPr lang="sk-SK" sz="3600" dirty="0">
                <a:solidFill>
                  <a:srgbClr val="00B0F0"/>
                </a:solidFill>
                <a:latin typeface="Baskerville Old Face" pitchFamily="18" charset="0"/>
              </a:rPr>
              <a:t>Rastrové</a:t>
            </a:r>
            <a:r>
              <a:rPr lang="sk-SK" sz="3600" dirty="0">
                <a:latin typeface="Baskerville Old Face" pitchFamily="18" charset="0"/>
              </a:rPr>
              <a:t> </a:t>
            </a:r>
            <a:r>
              <a:rPr lang="sk-SK" sz="1800" dirty="0">
                <a:latin typeface="Baskerville Old Face" pitchFamily="18" charset="0"/>
              </a:rPr>
              <a:t>(tlačia sústavu bodiek, ktoré tvoria výsledný tlačený obraz) </a:t>
            </a: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sk-SK" sz="2800" b="1" dirty="0">
                <a:latin typeface="Baskerville Old Face" pitchFamily="18" charset="0"/>
                <a:ea typeface="+mj-ea"/>
                <a:cs typeface="+mj-cs"/>
              </a:rPr>
              <a:t>ihličkové 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(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sada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tenkých ihličiek otláča cez farbiacu pásku body na papieri – dnes už len v registračných pokladniach) – obr.1,</a:t>
            </a: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sk-SK" sz="2800" b="1" dirty="0">
                <a:latin typeface="Baskerville Old Face" pitchFamily="18" charset="0"/>
                <a:ea typeface="+mj-ea"/>
                <a:cs typeface="+mj-cs"/>
              </a:rPr>
              <a:t>atramentové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(vystrekuje kvapôčky tekutého atramentu na papier, ktoré vytvárajú body na papieri),</a:t>
            </a: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sk-SK" sz="2800" b="1" dirty="0">
                <a:latin typeface="Baskerville Old Face" pitchFamily="18" charset="0"/>
                <a:ea typeface="+mj-ea"/>
                <a:cs typeface="+mj-cs"/>
              </a:rPr>
              <a:t>laserové 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(čiastočky pevného farbiva = toneru sú laserovým lúčom zapečené na papier) – obr.2,</a:t>
            </a: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sk-SK" sz="2800" b="1" dirty="0">
                <a:latin typeface="Baskerville Old Face" pitchFamily="18" charset="0"/>
                <a:ea typeface="+mj-ea"/>
                <a:cs typeface="+mj-cs"/>
              </a:rPr>
              <a:t>termálne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(lokálne zahrieva 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termopapier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potiahnutý špeciálnou látkou, ktorý na danom mieste 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sčerná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)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.</a:t>
            </a:r>
            <a:endParaRPr lang="sk-SK" sz="2800" dirty="0">
              <a:latin typeface="Baskerville Old Face" pitchFamily="18" charset="0"/>
            </a:endParaRP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sk-SK" sz="28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sk-SK" sz="28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sk-SK" sz="3200" dirty="0">
              <a:latin typeface="Baskerville Old Face" pitchFamily="18" charset="0"/>
            </a:endParaRPr>
          </a:p>
          <a:p>
            <a:pPr marL="550926" indent="-514350">
              <a:buClr>
                <a:srgbClr val="0070C0"/>
              </a:buClr>
              <a:buNone/>
            </a:pPr>
            <a:endParaRPr lang="sk-SK" sz="3600" dirty="0">
              <a:latin typeface="Baskerville Old Face" pitchFamily="18" charset="0"/>
            </a:endParaRPr>
          </a:p>
          <a:p>
            <a:pPr marL="550926" indent="-514350">
              <a:buNone/>
            </a:pPr>
            <a:endParaRPr lang="sk-SK" dirty="0"/>
          </a:p>
        </p:txBody>
      </p:sp>
      <p:pic>
        <p:nvPicPr>
          <p:cNvPr id="3074" name="Picture 2" descr="http://www.gymrv.sk/edupage/halkova/tlaciarne.files/image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03066"/>
            <a:ext cx="3895353" cy="1950270"/>
          </a:xfrm>
          <a:prstGeom prst="rect">
            <a:avLst/>
          </a:prstGeom>
          <a:noFill/>
        </p:spPr>
      </p:pic>
      <p:pic>
        <p:nvPicPr>
          <p:cNvPr id="3076" name="Picture 4" descr="http://files.elektronicka-knizka.meu.zoznam.sk/200000421-5119d52140/el3obr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477116"/>
            <a:ext cx="3686810" cy="1976220"/>
          </a:xfrm>
          <a:prstGeom prst="rect">
            <a:avLst/>
          </a:prstGeom>
          <a:noFill/>
        </p:spPr>
      </p:pic>
      <p:sp>
        <p:nvSpPr>
          <p:cNvPr id="6" name="Tlačidlo akcie: Späť alebo Predchádzajúci 5">
            <a:hlinkClick r:id="rId4" action="ppaction://hlinksldjump" highlightClick="1"/>
          </p:cNvPr>
          <p:cNvSpPr/>
          <p:nvPr/>
        </p:nvSpPr>
        <p:spPr>
          <a:xfrm>
            <a:off x="7812360" y="6309320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Baskerville Old Face" pitchFamily="18" charset="0"/>
              </a:rPr>
              <a:t>4. </a:t>
            </a:r>
            <a:r>
              <a:rPr lang="sk-SK" dirty="0" err="1">
                <a:latin typeface="Baskerville Old Face" pitchFamily="18" charset="0"/>
              </a:rPr>
              <a:t>Plotter</a:t>
            </a:r>
            <a:r>
              <a:rPr lang="sk-SK" dirty="0">
                <a:latin typeface="Baskerville Old Face" pitchFamily="18" charset="0"/>
              </a:rPr>
              <a:t> </a:t>
            </a:r>
            <a:r>
              <a:rPr lang="sk-SK" sz="4000" dirty="0">
                <a:latin typeface="Baskerville Old Face" pitchFamily="18" charset="0"/>
              </a:rPr>
              <a:t>(Súradnicový zapisovač)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52596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  <a:latin typeface="Baskerville Old Face" pitchFamily="18" charset="0"/>
              </a:rPr>
              <a:t>kreslí </a:t>
            </a:r>
            <a:r>
              <a:rPr lang="sk-SK" sz="2400" dirty="0">
                <a:latin typeface="Baskerville Old Face" pitchFamily="18" charset="0"/>
              </a:rPr>
              <a:t>obraz pomocou </a:t>
            </a:r>
            <a:r>
              <a:rPr lang="sk-SK" sz="2400" dirty="0">
                <a:solidFill>
                  <a:srgbClr val="00B0F0"/>
                </a:solidFill>
                <a:latin typeface="Baskerville Old Face" pitchFamily="18" charset="0"/>
              </a:rPr>
              <a:t>pera</a:t>
            </a:r>
            <a:r>
              <a:rPr lang="sk-SK" sz="2400" dirty="0">
                <a:latin typeface="Baskerville Old Face" pitchFamily="18" charset="0"/>
              </a:rPr>
              <a:t> resp. špeciálnych fixiek,</a:t>
            </a:r>
          </a:p>
          <a:p>
            <a:r>
              <a:rPr lang="sk-SK" sz="2400" dirty="0">
                <a:latin typeface="Baskerville Old Face" pitchFamily="18" charset="0"/>
              </a:rPr>
              <a:t>médium (papier) môže byť pohyblivé v jednej osi alebo je pevne umiestené a pohybuje sa len pero,</a:t>
            </a:r>
          </a:p>
          <a:p>
            <a:r>
              <a:rPr lang="sk-SK" sz="2400" dirty="0" err="1">
                <a:latin typeface="Baskerville Old Face" pitchFamily="18" charset="0"/>
              </a:rPr>
              <a:t>plottre</a:t>
            </a:r>
            <a:r>
              <a:rPr lang="sk-SK" sz="2400" dirty="0">
                <a:latin typeface="Baskerville Old Face" pitchFamily="18" charset="0"/>
              </a:rPr>
              <a:t> bývajú často vybavené aj mechanizmom na vymieňanie pier rôznych farieb,</a:t>
            </a:r>
          </a:p>
          <a:p>
            <a:pPr>
              <a:buNone/>
            </a:pPr>
            <a:r>
              <a:rPr lang="sk-SK" sz="2800" dirty="0">
                <a:solidFill>
                  <a:srgbClr val="00B0F0"/>
                </a:solidFill>
                <a:latin typeface="Baskerville Old Face" pitchFamily="18" charset="0"/>
              </a:rPr>
              <a:t>Význam</a:t>
            </a:r>
            <a:r>
              <a:rPr lang="sk-SK" sz="2400" dirty="0">
                <a:latin typeface="Baskerville Old Face" pitchFamily="18" charset="0"/>
              </a:rPr>
              <a:t>: vyhotovovanie technických výkresov, ktoré vďaka rozmerom (až A0) nemožno na bežnej tlačiarni vytlačiť.</a:t>
            </a:r>
          </a:p>
          <a:p>
            <a:pPr>
              <a:buNone/>
            </a:pPr>
            <a:br>
              <a:rPr lang="sk-SK" dirty="0"/>
            </a:br>
            <a:endParaRPr lang="sk-SK" dirty="0"/>
          </a:p>
        </p:txBody>
      </p:sp>
      <p:pic>
        <p:nvPicPr>
          <p:cNvPr id="26626" name="Picture 2" descr="http://prepare.icttrends.com/images/2012/06/plot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09120"/>
            <a:ext cx="3168352" cy="2063669"/>
          </a:xfrm>
          <a:prstGeom prst="rect">
            <a:avLst/>
          </a:prstGeom>
          <a:noFill/>
        </p:spPr>
      </p:pic>
      <p:pic>
        <p:nvPicPr>
          <p:cNvPr id="26628" name="Picture 4" descr="http://bimg1.mlstatic.com/plotter-de-impresion-mimaki-jv33-160bs-nuevo_MLA-F-3327643778_102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509120"/>
            <a:ext cx="3655791" cy="2088232"/>
          </a:xfrm>
          <a:prstGeom prst="rect">
            <a:avLst/>
          </a:prstGeom>
          <a:noFill/>
        </p:spPr>
      </p:pic>
      <p:sp>
        <p:nvSpPr>
          <p:cNvPr id="6" name="Tlačidlo akcie: Späť alebo Predchádzajúci 5">
            <a:hlinkClick r:id="rId4" action="ppaction://hlinksldjump" highlightClick="1"/>
          </p:cNvPr>
          <p:cNvSpPr/>
          <p:nvPr/>
        </p:nvSpPr>
        <p:spPr>
          <a:xfrm>
            <a:off x="7740352" y="6237312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Baskerville Old Face" pitchFamily="18" charset="0"/>
              </a:rPr>
              <a:t>5.Počítačové reproduktory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Baskerville Old Face" pitchFamily="18" charset="0"/>
              </a:rPr>
              <a:t>sú počítačový hardvér, ktorá umožňuje reprodukovať signály z počítača vo forme zvuku (zabezpečuje zvuková karta),</a:t>
            </a:r>
          </a:p>
          <a:p>
            <a:r>
              <a:rPr lang="sk-SK" sz="2400" dirty="0">
                <a:latin typeface="Baskerville Old Face" pitchFamily="18" charset="0"/>
              </a:rPr>
              <a:t>sú plastové skrinky napájané sieťovým adaptérom, pripájajú sa do príslušných portov zvukovej karty,</a:t>
            </a:r>
          </a:p>
          <a:p>
            <a:r>
              <a:rPr lang="sk-SK" sz="2400" dirty="0">
                <a:latin typeface="Baskerville Old Face" pitchFamily="18" charset="0"/>
              </a:rPr>
              <a:t>niekedy sú zabudované v tele počítača (jeho systémovej jednotke) napr. notebook, alebo sú súčasťou monitora.</a:t>
            </a:r>
          </a:p>
        </p:txBody>
      </p:sp>
      <p:pic>
        <p:nvPicPr>
          <p:cNvPr id="25602" name="Picture 2" descr="http://s2.blomedia.pl/gadzetomania.pl/t/616x0/2009/12/glosniki_philips.jpg"/>
          <p:cNvPicPr>
            <a:picLocks noChangeAspect="1" noChangeArrowheads="1"/>
          </p:cNvPicPr>
          <p:nvPr/>
        </p:nvPicPr>
        <p:blipFill>
          <a:blip r:embed="rId2" cstate="print"/>
          <a:srcRect b="10345"/>
          <a:stretch>
            <a:fillRect/>
          </a:stretch>
        </p:blipFill>
        <p:spPr bwMode="auto">
          <a:xfrm>
            <a:off x="539552" y="4365104"/>
            <a:ext cx="3535028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lačidlo akcie: Späť alebo Predchádzajúci 5">
            <a:hlinkClick r:id="rId3" action="ppaction://hlinksldjump" highlightClick="1"/>
          </p:cNvPr>
          <p:cNvSpPr/>
          <p:nvPr/>
        </p:nvSpPr>
        <p:spPr>
          <a:xfrm>
            <a:off x="7812360" y="6165304"/>
            <a:ext cx="432048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www.swsd.sk/gembird-zvukova-karta-5-1-pci_i1807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10" y="4574629"/>
            <a:ext cx="3333750" cy="1590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Baskerville Old Face" pitchFamily="18" charset="0"/>
              </a:rPr>
              <a:t>6. Slúchadlá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sk-SK" sz="3200" dirty="0">
                <a:latin typeface="Baskerville Old Face" pitchFamily="18" charset="0"/>
              </a:rPr>
              <a:t>výstupné zariadenie na reprodukciu zvuku, často bývajú skombinované so vstupným zariadením – mikrofónom,</a:t>
            </a:r>
          </a:p>
          <a:p>
            <a:r>
              <a:rPr lang="sk-SK" sz="3200" dirty="0">
                <a:latin typeface="Baskerville Old Face" pitchFamily="18" charset="0"/>
              </a:rPr>
              <a:t>pripájajú sa do príslušných portov zvukovej karty.</a:t>
            </a:r>
          </a:p>
        </p:txBody>
      </p:sp>
      <p:sp>
        <p:nvSpPr>
          <p:cNvPr id="7" name="Tlačidlo akcie: Späť alebo Predchádzajúci 6">
            <a:hlinkClick r:id="rId2" action="ppaction://hlinksldjump" highlightClick="1"/>
          </p:cNvPr>
          <p:cNvSpPr/>
          <p:nvPr/>
        </p:nvSpPr>
        <p:spPr>
          <a:xfrm>
            <a:off x="7740352" y="6165304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0" name="Picture 2" descr="https://encrypted-tbn1.gstatic.com/images?q=tbn:ANd9GcTJnipfzpW70PRBh4O_vUfHxyFLc9BoqrJdOq1Taz3FhY-dn6Z-7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92649"/>
            <a:ext cx="1781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IQDxAQDhAQEA0QDw8QDw8QDxMQDw0NFBAXFRUQFxIXGyYeGBkjGhQVIC8hIycpLC44FR8xNTAqNSY3LCkBCQoKDgwOGg8PGikcHSQ1LSktMS0pLDAqLTYpLywsLCwsLC4sLCwsLCwsKSksLDUsLCwvLC8pKSwsKSwqLC8sKf/AABEIAJQBEAMBIgACEQEDEQH/xAAbAAEAAgMBAQAAAAAAAAAAAAAAAwQBBQYCB//EAEMQAAIBAgIFBwoEBAUFAQAAAAECAAMRBBIFEyExUQYiQVJhk9EUFjIzU3FzkZKyFXKBoSOxs8EkQmKCgyXS4fDxB//EABkBAQACAwAAAAAAAAAAAAAAAAABAgMEBf/EACYRAQEAAgAFAwQDAAAAAAAAAAABAhEDBBIhMUGBoRQycZETUWH/2gAMAwEAAhEDEQA/APuMREBERAREQEREBERAREQEREBERAREQEREBERAREQEREBERAREQEREBERAREQEqaUNqTWJB5u0Eg+mOkS3KmlfUt70+8QKWT/U/eP4zOrHWfvH8Z5zTOaBnVji/eP4zOqHWfvH8ZgNGaB61Q4v3j+MakcX7x/GYzTIaBnUji/ev4xqBxfvX8YzTOaA1A4v3r+Mz5OOL96/jGaM/bAeTji/ev4zPkw41O9fxmQ0zmgefJl41O9fxjyUcanev4z1mmc8CPyYcX71/GZ8mHGp3r+M9Brz1AjGFXrVO9fxmfJV61TvX8Z7vMiB48lXjU71/GPIxxqd6/jJZkQIfIh1qnev4z0MEvWqd6/jJrzN4FGvhXWz0GbOt+Y7sUqp1Tc7Dwb+0t4HHLVW63BBysh2NTcb1YdBnq8pYzCMG11CwrAAMpNlroP8rcDwbo90DaRNdT05SIBYujdKtTe6npBsLfKe/wAao9c92/8A2wL0SpR0pSdgivziCQCGUtbfa4F5bgIiICIiAlTSvqW96feJblTSvqW96feIGtzTOaR3i8CTNPGJxS00ao5siKWY9gEXmt5Qn+AeqKtAv8PWrmhMm602ltNhEFXHVnpK99XhaRIYLwYrtZtu3aAN0raF09RrnLgsRVpVwCRSrFnR/erE3H5Tecp/+jK/lt29A0k1fDKL5h9V/wBpqNB0agxmHVARV1tMjsXYxPuyn95TVs3tsXKY5dHTNfL7jorSOup5iuSorFKqXvkqDeL9I3EHgRLuaaPRJ/xGKI9D+AP+TIb/ALZJt80tLuMOePTlY0vKLTrU2FGgQKhXNUqHaKSHYLDpY2O/YLXnD1+VVIVOdXxDuDtqCo+UH9CB8hNlysV82OC+mQCvHV6td3yefNlQkEgbFAJPAEgD9yJs7nDxmpLb37tPV4mWW7ZJ27PsPJ7lK2amlSprqFUhadU2zI53BiPSB3X3gzsM0+NcmFfyVu2sNT+bMu7/AHT7ADK8WTtZ22vwcrd43vq6MXjFpU3qObKiliewCcTpnlDkUVMZVemHuaeGpEhgv+ortY8doA3TouU5/wAMeqKtEv8AD1q5p8p5fqwxpLXymmmr4ZQNv73mpnbcpjvTLf6dXoXlFSqtlwdetSrC5WnWLOlTsysTf9CDO50NpXX08xGWorFKqXvlqDft6RuIPaJ8G0TRcYqgqAipraRA6QCQ1/pM+zcnz/iMUR6H8Ef8mTb+xSRjvHPp3tHq6LNPWaQ5pnNMyybNGaRZpnNAlzTOaRZpkNA84nHBLCzM7XyIouzeA7TIm0kUtrqT00JAzkqygndcqdkYAjymtm9PV08l/Z3Oa3Zmt+02GLy6t9ZbV5Gz33ZLbYHjNM5pS0ax1NLN6WrS99/oyzmgU9MVLCiekV0sbbtjTaYd7qDNPpk82l8dP5GbXCegIE8REBERASppX1Le9PvEtyppX1Le9PvEDT3i8xED1eeK1MOrI4ujKVYHcVIsRMxA53SGhsyarFUDiqK+rqptrKLbmW4Oa2y67+Eh0bolaZLYTClarDKa9fmqqgBRvOY2AFwALkbTOpkWGPNHvf72kdMZf5svf5Y0fgxRTKCWYks7n0qlQm5Y+HRslq8jvM3ksTVac0MapFWkQKyjKQ2xaqXvlJ6CDuPaZylTkwMzBsJUDva6qOY5DBt6m28X6J9AvI6h59P3t9jTLjxLJrtZ/rFlwplervL/AI0ehOTrK6VKyrTSnY0qCkGzWsGYjYLdAHvnTZpFeZvKZZXK7q+GEwmozXpLURkcXRgVYcVI2icppPk+WXVYiicVRX1dVPXKvBluDftW9+E6u8yGmPLCZeU2ON0boMIxbC4YiqwC6+vsVFACjecx2AXAG2x2zrNF4AUKYQEsxJao531Kh3sfDomcKeYPe/8AUaTZomExtpIlzTOaRZozSyUuaZzSLNM5oEuaZzSLNM5oGK+HDFWuVqL6LobMvEdo7DPNTDM9hWqvUUEHJZVViN1wo2+7dPeaVsbj8llQBqreivQB0s3Bf/ggbDNM5pqaGCqsLmrUv0kNlF+wW2CS/hdX2tX64HvSx2UvjJ/Izb4T0BNKuh2LKXZ3ym65muAeNuM3tBLKBAkiIgIiICU9LH+C3+z7xLk8VaQZSrAMp3hgCD7wYHO5xxHzEZxxHzEuVOT1Mm4p0/0pr4Tz5uJ1E+hfCBVzjiPmIzjiPmJa83U6ifQvhHm4nUT6F8IFXOOI+YkWGcZRtG9+kddpf83U6ifQvhIcJoBGQHInpOPQXoqMOHZJEeccR8xGccR8xLXm4nUT6F8I83E6ifQvhIFXWDiPmJHUcZqe0b26R1DL3m4nUT6F8JDW0AgemMic5mB5i7bU2PDskwR6wcR8xM6wcR8xLPm4nUT6F8I83E6ifQvhIFbWjiPmJkVRxHzEsebidRPoXwjzcTqJ9C+EClhqoyjaN79I67SXXDrD5iesJoFGS+RPSqD0F6KjDh2SbzcTqJ9C+EmiDXDrD5iNcOsvzEn83U6ifQvhHm6nUT6F8JAh169YfMTOvXrL8xJfNxOon0L4R5uJ1E+hfCBFr16y/MTOvXrL8xJPNxOon0L4R5uJ1E+hfCBUxWPC2CWeo3orfYB0sxG5R/4Ek0ZowklmOZmN3Y72Pu6BwEt0NBKp2Ko42UC/ym0p0wosICnSCiwnuIgIiICIiAiIgJi8zKukmIpOQSCF2EbCNsJxm7IsytpP1Fb4VT7DOXxmmNTTerWrGnSpqWd2cgKv/vRNFguWmIxVjhsFinwjG3lFesmHpuh2FlRrlhb5ykybWXLa7bfRfwyj7Gl3aeEfhlH2NLu18Jz3lj+0f6jJMLinNRAXcgutxmO0ZhH8ibydk3tvfwyj7Gl3aeEsU6YUAKAFG4AAAfoJ6iXaZMXmZW0i1qNUg2IpVCCNhByHbJk3dIt1NrMq4r1lH87/ANJp80x3KJqFNqtbE1EpqNrGq/TuAF9pPCc8eWmkq9mwWGrGlvSriKrqWFvSC5hYfqZt5ct03Vvf8NTHmuqbmPb8vusXnw1OXeOon/qFHEUqfTXo1XqInay5jYfr+k6rROl3qVKDLXqPTqVKJBFVirozr27QRInLbna/BlzPTZvH5fSYiJqNxWbRtIkk0qZJNyTTUknjumPwyj7Gl3a+EtSHGG1OoRsIR7EdBymLdQR/hlH2NLu18J4wFJUesEUKuddigAeqXoE4nTHKPySi1atVq5FKgBWZnd2NlRVvtJM5o6b03iLvh6VPBUTtHlFQmsw6C1zsNv8ASJr48xuePlXb7RMT43T5SaYwu3G0DiaH+aphKhNVF62rB5w7LD3zr9E6VNbUVEqVGpVTSZczOLozDep2j3GLx9eidu2iImwkiIgIiICIiAiIgIiICVNKepqfl/uJblTSnqan5f7yL4X4f3x835W6NetqS1PW4PDitia1BdrYqvTUaihk6QWLE+6amloQPmr42rT11NwlWvXpiuExNgfJ8NQc6tEUkKOazub2tsLdxNZi9Dk1hiKNTV1gCLOmtosSACxS4KtlFiyMpI2EnpxSupnw93flLojSDVkbWoadem5SqhFrGwZXtc2DIytYkkZrEm15s8J6xPzr9wnMaPxLUs9aqSxaoE0gGsPJsQqKorrbdQy5P9uV+tfp8J6xPzp90eq0u8a6yIiZnGJW0n6it8Kp9hlmVtJ+orfCqfYZbHzFcvtr5dWoK4AdVcAhgGUMAw3NY9Imk05Rprmq47FVlol8tKlSZqSjpAsnOqNsJJJt2Cb6c7yhr4WqDQx4q0Aj5qVWxCVNlsyVFBG0E3U7f5ztcXXT6e/hw+Fvq9fbz7NhojCBQHo4mrWwtRLolVtZa+5lqHnWte6m/wCk3Wi1ArUAAABWo2AFgBrB0CaPQmOosi0sKtQ4ekmVapRlpbD6IZrF22k3At2ze6O9fR+NS/qCTNdHYu+vu+nREThO8SDG+qqfDf7TJ5BjfVVPhv8AaZGXgcVbxHYeM5XlThsHQBxOktdis9TJRoklkp7L5EpKQuwAks22dVOZ5R4mkwajpLBV2w4cNRr0VatTYbgxKWek+2xBFtu8zl8Pyxxd5OaPw6olfAvVXC1qeZaGdjRuT6YRrlGBBFgQOInQYP1tP4lP7xNFoLG51VKGErYfB00y03rKKNyLWVKJuxG8ljb9ZvMH62n8Sn94i/d3HbRETqshERAREQEREBERAREQEqaU9TU/L/eW55qUwwIYXB3jjFWxuspXIROn/DKXs1j8MpezWYuiuh9Zj/VcTjNHsagrUHWnXCati9M1adWle4DIrqSVN8pvszMNzGXdCYMUVw9FSStJaFJS1sxVAqgm2y+ydT+GUvZrMro6mCCEUEEEdhEnpqt5nDv2qzERMjnkq6TP8Ct8Kp9hlqYZAQQQCCLEHaCOEmXV2izc0+UzS6a0VXelXShiGArMhyvztUM3OFNgM1js2HYLG2+fZ/wuj7Gl3aeEfhdH2NLu18J0MubxymrK5+PJ5Y3cs/T5Ng8NVDZ69c1DkCimihaKGwzN1mJIO07gbWm10b6+j8al/UE+ifhdH2NLu08JldG0gQRSpAg3BFNQQeO6Pq8da0j6PLe9z9LMRE5zpEgxvqqnw3+0yeYK32HaDvHESLNwcJOe5Q4Wth6GIrYDM9Wo9Nnw7lqlM88ZmppfmMTlJsbbDsn1byGn7NPoXwjyKn7NPoXwmpOWsvlXT53gdHOr66vWqVK7IFKhiMPRJAzinTHQSPSa57ZtcH62n8Sn94nX+Q0/Z0/oXwmRg6Y2imgI2g5F2H5R9Nd72aTRETcWIiICIiAiIgIiICIiAiIgc8OWFMqhyEMzVgwLbKS0785iATY7LbNu3hLVPlNRI52ZTrK1OwRnGanUyEXA45f1YDfLB0FhzcalNoAOw3IAYC57A7fUYGg6HO/hKM+fNa4uXILHfvJAN9+wcIFR+UyZnVUY5Au/MGNQl8yZQpPNWm5Pu2Ay7g9L0qzFabEkAm+UgMAbEqTvF/5ieW0FQItqxt3nMwYnnbS17/536duYyaho+mhzIiqbMLjZsZsxFveIFmIiAiIgUtI6TWhlZwdWc93B9ErTLgW7cpHvtxlVeUdPm5ldSQ+cgZlpPTyB1JHBnA3dE2OJwiVVy1FDqGV7EXGZWDKf0IErVNCUWLM1MFmLFmLNdswAIJvusBs6LC26Ap6ZpM4phjmLFfRIXPzubm3X5j/TL812G0FSp1DUUHNsygklUIDbQOknO203O2bGAiIgIiIFDSelRQsWUkMtQggjbUVQVpe9ttvd2yFeUNPcb5udlVbsxyqSw2gbRlOzfuPTL+IwiVAoqKGCutRQeh1N1b3gyqmg6ViGXPmqtWbNsDVDbaVWwNrDeOiBHT5Q0SobngkA5Chz3JpgLYdN61P6pfw2IWogdDdTfosQQbEEdBBBFuyUH5OUCLKpT0Nqu18qMjZbk7L6pASNvNG2bDD0FpqEQZVUWAECSIiAiIgIiICIiAiIgIiICIiAiIgIiICIiAiIgIiICIiAiIgIiICIiAiIgIiICIiAiIgIiICI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64" y="4755604"/>
            <a:ext cx="2921648" cy="158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2602632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>
                <a:latin typeface="Baskerville Old Face" pitchFamily="18" charset="0"/>
              </a:rPr>
              <a:t>http://pcnoob.ic.cz/obr/vystup.png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http://sk.wikipedia.org/wiki/V%C3%BDstupn%C3%A9_zariadenie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http://sk.wikipedia.org/wiki/Monitor_(displej)</a:t>
            </a:r>
          </a:p>
          <a:p>
            <a:r>
              <a:rPr lang="sk-SK" sz="1800" dirty="0">
                <a:latin typeface="Baskerville Old Face" pitchFamily="18" charset="0"/>
              </a:rPr>
              <a:t>http://static.ddmcdn.com/gif/monitor-lcd.jpg</a:t>
            </a:r>
          </a:p>
          <a:p>
            <a:r>
              <a:rPr lang="sk-SK" sz="1800" dirty="0">
                <a:latin typeface="Baskerville Old Face" pitchFamily="18" charset="0"/>
              </a:rPr>
              <a:t>http://help.adobe.com/cs_CZ/photoshop/cs/using/images/im_06.png</a:t>
            </a:r>
          </a:p>
          <a:p>
            <a:r>
              <a:rPr lang="sk-SK" sz="1800" dirty="0">
                <a:latin typeface="Baskerville Old Face" pitchFamily="18" charset="0"/>
              </a:rPr>
              <a:t>https://encrypted-tbn0.gstatic.com/images?q=tbn:ANd9GcQSEVJOef3DbPb0e4jrG2xxW9XYlH1C11wuUWX1Y9BLBBVb3zg2nw</a:t>
            </a:r>
          </a:p>
          <a:p>
            <a:r>
              <a:rPr lang="sk-SK" sz="1800" dirty="0">
                <a:latin typeface="Baskerville Old Face" pitchFamily="18" charset="0"/>
              </a:rPr>
              <a:t>http://static.etrend.sk/uploads/tx_media/2012/04/02/benq-lw60st-text.PNG</a:t>
            </a:r>
          </a:p>
          <a:p>
            <a:r>
              <a:rPr lang="sk-SK" sz="1800" dirty="0">
                <a:latin typeface="Baskerville Old Face" pitchFamily="18" charset="0"/>
              </a:rPr>
              <a:t>http://img3.hyperinzerce.cz/x-cz/inz/6280/6280689-sluchatka-monster-beats-by-dr-dre-solo-hd-original--9.jpg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http://sk.wikipedia.org/wiki/Projektor </a:t>
            </a:r>
          </a:p>
          <a:p>
            <a:r>
              <a:rPr lang="sk-SK" sz="1800" dirty="0">
                <a:latin typeface="Baskerville Old Face" pitchFamily="18" charset="0"/>
              </a:rPr>
              <a:t>http://prohardver.hu/dl/cnt/2013-01/93917/acer_k750_0.jpg</a:t>
            </a:r>
          </a:p>
          <a:p>
            <a:r>
              <a:rPr lang="sk-SK" sz="1800" dirty="0">
                <a:latin typeface="Baskerville Old Face" pitchFamily="18" charset="0"/>
              </a:rPr>
              <a:t>http://www.skolskatechnika.sk/users/devel.skolskatechnika.sk/images/obrazky/projektor%20fungovanie.jpeg</a:t>
            </a:r>
          </a:p>
          <a:p>
            <a:r>
              <a:rPr lang="sk-SK" sz="1800" dirty="0">
                <a:latin typeface="Baskerville Old Face" pitchFamily="18" charset="0"/>
              </a:rPr>
              <a:t>http://www.samsung.com/cz/consumer-images/local-area/type/projector/lamp-or-led-462-0.jpg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http://sk.wikipedia.org/wiki/Tla%C4%8Diare%C5%88_(hardv%C3%A9r)</a:t>
            </a:r>
          </a:p>
          <a:p>
            <a:endParaRPr lang="sk-SK" sz="1600" dirty="0"/>
          </a:p>
        </p:txBody>
      </p:sp>
      <p:sp>
        <p:nvSpPr>
          <p:cNvPr id="4" name="Tlačidlo akcie: Späť alebo Predchádzajúci 3">
            <a:hlinkClick r:id="rId2" action="ppaction://hlinksldjump" highlightClick="1"/>
          </p:cNvPr>
          <p:cNvSpPr/>
          <p:nvPr/>
        </p:nvSpPr>
        <p:spPr>
          <a:xfrm>
            <a:off x="7668344" y="6309320"/>
            <a:ext cx="360040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9467653"/>
      </p:ext>
    </p:extLst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>
            <a:normAutofit lnSpcReduction="10000"/>
          </a:bodyPr>
          <a:lstStyle/>
          <a:p>
            <a:r>
              <a:rPr lang="sk-SK" sz="1800" dirty="0">
                <a:latin typeface="Baskerville Old Face" pitchFamily="18" charset="0"/>
              </a:rPr>
              <a:t>http://www.akos.be/images/l_06525432.jpg</a:t>
            </a:r>
          </a:p>
          <a:p>
            <a:r>
              <a:rPr lang="sk-SK" sz="1800" dirty="0">
                <a:latin typeface="Baskerville Old Face" pitchFamily="18" charset="0"/>
              </a:rPr>
              <a:t>http://cdn.asia.cnet.com/i/r/2005/pr/39095293/sc001.jpg</a:t>
            </a:r>
          </a:p>
          <a:p>
            <a:r>
              <a:rPr lang="sk-SK" sz="1800" dirty="0">
                <a:latin typeface="Baskerville Old Face" pitchFamily="18" charset="0"/>
              </a:rPr>
              <a:t>http://forum.valka.cz/attachments/12688/mg80.jpg</a:t>
            </a:r>
          </a:p>
          <a:p>
            <a:r>
              <a:rPr lang="sk-SK" sz="1800" dirty="0">
                <a:latin typeface="Baskerville Old Face" pitchFamily="18" charset="0"/>
              </a:rPr>
              <a:t>http://www.obchodny-dom.sk/file.phtml/1215055/katalog/epson%20TM-U590.jpg</a:t>
            </a:r>
          </a:p>
          <a:p>
            <a:r>
              <a:rPr lang="sk-SK" sz="1800" dirty="0">
                <a:latin typeface="Baskerville Old Face" pitchFamily="18" charset="0"/>
              </a:rPr>
              <a:t>http://www.gymrv.sk/edupage/halkova/tlaciarne.files/image001.gif</a:t>
            </a:r>
          </a:p>
          <a:p>
            <a:r>
              <a:rPr lang="sk-SK" sz="1800" dirty="0">
                <a:latin typeface="Baskerville Old Face" pitchFamily="18" charset="0"/>
              </a:rPr>
              <a:t>http://files.elektronicka-knizka.meu.zoznam.sk/200000421-5119d52140/el3obr51.jpg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http://sk.wikipedia.org/wiki/S%C3%BAradnicov%C3%BD_zapisova%C4%8D</a:t>
            </a:r>
          </a:p>
          <a:p>
            <a:r>
              <a:rPr lang="sk-SK" sz="1800" dirty="0">
                <a:latin typeface="Baskerville Old Face" pitchFamily="18" charset="0"/>
              </a:rPr>
              <a:t>http://prepare.icttrends.com/images/2012/06/plotter.jpg</a:t>
            </a:r>
          </a:p>
          <a:p>
            <a:r>
              <a:rPr lang="sk-SK" sz="1800" dirty="0">
                <a:latin typeface="Baskerville Old Face" pitchFamily="18" charset="0"/>
              </a:rPr>
              <a:t>http://bimg1.mlstatic.com/plotter-de-impresion-mimaki-jv33-160bs-nuevo_MLA-F-3327643778_102012.jpg</a:t>
            </a:r>
          </a:p>
          <a:p>
            <a:r>
              <a:rPr lang="sk-SK" sz="1800" dirty="0">
                <a:latin typeface="Baskerville Old Face" pitchFamily="18" charset="0"/>
              </a:rPr>
              <a:t>http://sk.wikipedia.org/wiki/Po%C4%8D%C3%ADta%C4%8Dov%C3%A9_reproduktory</a:t>
            </a:r>
          </a:p>
          <a:p>
            <a:r>
              <a:rPr lang="sk-SK" sz="1800" dirty="0">
                <a:latin typeface="Baskerville Old Face" pitchFamily="18" charset="0"/>
              </a:rPr>
              <a:t>http://s2.blomedia.pl/gadzetomania.pl/t/616x0/2009/12/glosniki_philips.jpg</a:t>
            </a:r>
          </a:p>
          <a:p>
            <a:r>
              <a:rPr lang="sk-SK" sz="1800" dirty="0">
                <a:latin typeface="Baskerville Old Face" pitchFamily="18" charset="0"/>
              </a:rPr>
              <a:t>http://www.mp3.sk/images/data/product_gallery/monster-beats-by-dr-dre-studio-orange-big-207289.jpg</a:t>
            </a:r>
          </a:p>
          <a:p>
            <a:r>
              <a:rPr lang="sk-SK" sz="1800" dirty="0">
                <a:latin typeface="Baskerville Old Face" pitchFamily="18" charset="0"/>
              </a:rPr>
              <a:t>http://img.alza.cz/Foto/LegendFoto/384941_1.jpg</a:t>
            </a:r>
            <a:endParaRPr lang="sk-SK" sz="1800" dirty="0">
              <a:latin typeface="Baskerville Old Face" pitchFamily="18" charset="0"/>
              <a:hlinkClick r:id="rId2"/>
            </a:endParaRPr>
          </a:p>
        </p:txBody>
      </p:sp>
      <p:sp>
        <p:nvSpPr>
          <p:cNvPr id="4" name="Tlačidlo akcie: Späť alebo Predchádzajúci 3">
            <a:hlinkClick r:id="rId3" action="ppaction://hlinksldjump" highlightClick="1"/>
          </p:cNvPr>
          <p:cNvSpPr/>
          <p:nvPr/>
        </p:nvSpPr>
        <p:spPr>
          <a:xfrm>
            <a:off x="7740352" y="6309320"/>
            <a:ext cx="432048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9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  <a:latin typeface="Baskerville Old Face" pitchFamily="18" charset="0"/>
                <a:ea typeface="+mj-ea"/>
                <a:cs typeface="+mj-cs"/>
              </a:rPr>
              <a:t>OBSAH</a:t>
            </a: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76401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69490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adi.webz.cz/skola/studio/images/periphera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119163" cy="141277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>
                <a:latin typeface="Baskerville Old Face" pitchFamily="18" charset="0"/>
              </a:rPr>
              <a:t>Výstupné zariadenia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je periférne zariadenie (hardvér) počítača, ktoré </a:t>
            </a:r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umožňuje výstup dát 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alebo signálov z počítača vo forme zrozumiteľnej človeku (napr. obrazová, textová alebo zvuková informácia),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počítač dostáva informácie a príkazy od človeka, alebo iných technických zariadení pomocou </a:t>
            </a:r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vstupných zariadení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 počítača,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niektoré zariadenia sú kombinované - </a:t>
            </a:r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vstupno-výstupné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, napr. okuliare, helmy, hmatové simulátory (piezoelektrické rukavice), pamäťové médiá (pevný disk, USB kľúč, diskové pole),...</a:t>
            </a:r>
          </a:p>
        </p:txBody>
      </p:sp>
      <p:sp>
        <p:nvSpPr>
          <p:cNvPr id="4" name="Tlačidlo akcie: Späť alebo Predchádzajúci 3">
            <a:hlinkClick r:id="rId3" action="ppaction://hlinksldjump" highlightClick="1"/>
          </p:cNvPr>
          <p:cNvSpPr/>
          <p:nvPr/>
        </p:nvSpPr>
        <p:spPr>
          <a:xfrm>
            <a:off x="7850138" y="6093296"/>
            <a:ext cx="466278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230022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g.alza.cz/Foto/LegendFoto/38494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085184"/>
            <a:ext cx="2314657" cy="1398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>
                <a:latin typeface="Baskerville Old Face" pitchFamily="18" charset="0"/>
              </a:rPr>
              <a:t>Typy výstupných zariadení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monitor (displej),</a:t>
            </a:r>
          </a:p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projektor,</a:t>
            </a:r>
          </a:p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tlačiareň,</a:t>
            </a:r>
          </a:p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plotter,</a:t>
            </a:r>
          </a:p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počítačové reproduktory,</a:t>
            </a:r>
          </a:p>
          <a:p>
            <a:pPr marL="550926" indent="-514350">
              <a:buFont typeface="+mj-lt"/>
              <a:buAutoNum type="arabicPeriod"/>
            </a:pPr>
            <a:r>
              <a:rPr lang="sk-SK" sz="3200">
                <a:latin typeface="Baskerville Old Face" pitchFamily="18" charset="0"/>
                <a:ea typeface="+mj-ea"/>
                <a:cs typeface="+mj-cs"/>
              </a:rPr>
              <a:t>slúchadlá a podobne.</a:t>
            </a:r>
          </a:p>
        </p:txBody>
      </p:sp>
      <p:sp>
        <p:nvSpPr>
          <p:cNvPr id="4" name="Tlačidlo akcie: Späť alebo Predchádzajúci 3">
            <a:hlinkClick r:id="rId3" action="ppaction://hlinksldjump" highlightClick="1"/>
          </p:cNvPr>
          <p:cNvSpPr/>
          <p:nvPr/>
        </p:nvSpPr>
        <p:spPr>
          <a:xfrm>
            <a:off x="7812360" y="6154250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100" name="Picture 4" descr="http://www.shark.sk/galeria/52681/hp-deskjet-ink-advantage-2515-multifunkcna-atramentova-tlaciaren-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789040"/>
            <a:ext cx="2074660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 descr="http://www.topclanky.cz/images/article/253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420888"/>
            <a:ext cx="2259075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http://static.etrend.sk/uploads/tx_media/2012/04/02/benq-lw60st-tex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5322" y="1578824"/>
            <a:ext cx="2190668" cy="144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452433"/>
      </p:ext>
    </p:extLst>
  </p:cSld>
  <p:clrMapOvr>
    <a:masterClrMapping/>
  </p:clrMapOvr>
  <p:transition spd="slow">
    <p:diamond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.ddmcdn.com/gif/monitor-lc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81128"/>
            <a:ext cx="1766116" cy="18722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sk-SK" dirty="0">
                <a:latin typeface="Baskerville Old Face" pitchFamily="18" charset="0"/>
              </a:rPr>
              <a:t>Monitor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7467600" cy="4525963"/>
          </a:xfrm>
        </p:spPr>
        <p:txBody>
          <a:bodyPr>
            <a:noAutofit/>
          </a:bodyPr>
          <a:lstStyle/>
          <a:p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slúži na </a:t>
            </a:r>
            <a:r>
              <a:rPr lang="sk-SK" sz="20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zobrazovanie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textových a grafických informácií v oblasti počítačov,</a:t>
            </a:r>
          </a:p>
          <a:p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základné typy sú: obrazovkový monitor (CRT, 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Cathode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Ray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Tube) a monitor LCD (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Liquid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sk-SK" sz="2000" dirty="0" err="1">
                <a:latin typeface="Baskerville Old Face" pitchFamily="18" charset="0"/>
                <a:ea typeface="+mj-ea"/>
                <a:cs typeface="+mj-cs"/>
              </a:rPr>
              <a:t>crystal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 display),</a:t>
            </a:r>
          </a:p>
          <a:p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v poslednom desaťročí vznikli z LCD monitorov </a:t>
            </a:r>
            <a:r>
              <a:rPr lang="en-US" sz="2000" dirty="0">
                <a:latin typeface="Baskerville Old Face" pitchFamily="18" charset="0"/>
                <a:ea typeface="+mj-ea"/>
                <a:cs typeface="+mj-cs"/>
              </a:rPr>
              <a:t>LED monitor</a:t>
            </a:r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y, plazmové monitory, OLED monitory – líšia sa princípom zobrazovania,</a:t>
            </a:r>
          </a:p>
          <a:p>
            <a:r>
              <a:rPr lang="sk-SK" sz="2000" dirty="0">
                <a:latin typeface="Baskerville Old Face" pitchFamily="18" charset="0"/>
                <a:ea typeface="+mj-ea"/>
                <a:cs typeface="+mj-cs"/>
              </a:rPr>
              <a:t>všetky typy monitorov zobrazujú text, alebo obraz podľa inštrukcií počítača, ktoré sú do formy zobraziteľnej monitorom spracované v tzv. grafickej karte počítača.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4" y="4520530"/>
            <a:ext cx="2657872" cy="199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lačidlo akcie: Späť alebo Predchádzajúci 5">
            <a:hlinkClick r:id="rId4" action="ppaction://hlinksldjump" highlightClick="1"/>
          </p:cNvPr>
          <p:cNvSpPr/>
          <p:nvPr/>
        </p:nvSpPr>
        <p:spPr>
          <a:xfrm>
            <a:off x="7812360" y="6093296"/>
            <a:ext cx="466278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626847"/>
      </p:ext>
    </p:extLst>
  </p:cSld>
  <p:clrMapOvr>
    <a:masterClrMapping/>
  </p:clrMapOvr>
  <p:transition spd="slow">
    <p:wheel spokes="2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u="sng" dirty="0">
                <a:latin typeface="Baskerville Old Face" pitchFamily="18" charset="0"/>
              </a:rPr>
              <a:t>Parametre monitorov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5122912" cy="5328592"/>
          </a:xfrm>
        </p:spPr>
        <p:txBody>
          <a:bodyPr>
            <a:normAutofit fontScale="55000" lnSpcReduction="20000"/>
          </a:bodyPr>
          <a:lstStyle/>
          <a:p>
            <a:r>
              <a:rPr lang="cs-CZ" sz="3600" dirty="0" err="1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veľkosť</a:t>
            </a:r>
            <a:r>
              <a:rPr lang="cs-CZ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uhlopriečky</a:t>
            </a:r>
            <a:r>
              <a:rPr lang="cs-CZ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obrazu udávaná v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palcoch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 (19“ – 22“),</a:t>
            </a:r>
          </a:p>
          <a:p>
            <a:r>
              <a:rPr lang="cs-CZ" sz="3600" dirty="0" err="1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rozlíšenie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udáva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počet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bodov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,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ktoré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je možné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zobraziť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, zadané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ako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počet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pixelov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vodorovne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krát počet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pixelov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zvisle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, typické hodnoty sú 1024x768, 1280x1024, </a:t>
            </a: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1920x1080 (HD rozlíšenie),...</a:t>
            </a:r>
          </a:p>
          <a:p>
            <a:r>
              <a:rPr lang="cs-CZ" sz="3600" dirty="0" err="1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pomer</a:t>
            </a:r>
            <a:r>
              <a:rPr lang="cs-CZ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 obrazu 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je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pomer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horizontálneho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rozmeru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ku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vertikálnemu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rozmeru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obrazu (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štandardom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je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pomer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4:3,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čo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zodpovedá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1024 x 768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bodov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, tzv.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širokouhlé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monitory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majú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pomer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obrazu 16:9 (</a:t>
            </a: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1920x1080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), tento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pomer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je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priaznivejší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pre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ľudské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oko,</a:t>
            </a:r>
          </a:p>
          <a:p>
            <a:r>
              <a:rPr lang="cs-CZ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doba </a:t>
            </a:r>
            <a:r>
              <a:rPr lang="cs-CZ" sz="3600" dirty="0" err="1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odozvy</a:t>
            </a:r>
            <a:r>
              <a:rPr lang="cs-CZ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je </a:t>
            </a: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čas za ktorý prejde pixel z úplne svetlého do úplne tmavého stavu a späť, u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dáva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sa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 v milisekundách (okolo 5 </a:t>
            </a:r>
            <a:r>
              <a:rPr lang="cs-CZ" sz="3600" dirty="0" err="1">
                <a:latin typeface="Baskerville Old Face" pitchFamily="18" charset="0"/>
                <a:ea typeface="+mj-ea"/>
                <a:cs typeface="+mj-cs"/>
              </a:rPr>
              <a:t>milisekúnd</a:t>
            </a:r>
            <a:r>
              <a:rPr lang="cs-CZ" sz="3600" dirty="0">
                <a:latin typeface="Baskerville Old Face" pitchFamily="18" charset="0"/>
                <a:ea typeface="+mj-ea"/>
                <a:cs typeface="+mj-cs"/>
              </a:rPr>
              <a:t>, max. 20ms),</a:t>
            </a:r>
          </a:p>
          <a:p>
            <a:r>
              <a:rPr lang="sk-SK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pozorovací uhol</a:t>
            </a:r>
            <a:r>
              <a:rPr lang="sk-SK" sz="3600" dirty="0"/>
              <a:t> </a:t>
            </a: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(typicky 120°).</a:t>
            </a:r>
            <a:endParaRPr lang="cs-CZ" sz="3600" dirty="0">
              <a:latin typeface="Baskerville Old Face" pitchFamily="18" charset="0"/>
              <a:ea typeface="+mj-ea"/>
              <a:cs typeface="+mj-cs"/>
            </a:endParaRPr>
          </a:p>
          <a:p>
            <a:endParaRPr lang="sk-SK" dirty="0"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2050" name="Picture 2" descr="http://www.samsung.com/sk/system/consumer/product/2011/08/08/ls27a950dsen/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1498" y="4077072"/>
            <a:ext cx="3330098" cy="1583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help.adobe.com/cs_CZ/photoshop/cs/using/images/im_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8346" y="1768376"/>
            <a:ext cx="3143250" cy="1847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lačidlo akcie: Späť alebo Predchádzajúci 5">
            <a:hlinkClick r:id="rId4" action="ppaction://hlinksldjump" highlightClick="1"/>
          </p:cNvPr>
          <p:cNvSpPr/>
          <p:nvPr/>
        </p:nvSpPr>
        <p:spPr>
          <a:xfrm>
            <a:off x="7668344" y="6165304"/>
            <a:ext cx="466278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5373088"/>
      </p:ext>
    </p:extLst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Baskerville Old Face" pitchFamily="18" charset="0"/>
              </a:rPr>
              <a:t>2. Projektor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dátový projektor </a:t>
            </a:r>
            <a:r>
              <a:rPr lang="sk-SK" sz="2400" dirty="0">
                <a:latin typeface="Baskerville Old Face" pitchFamily="18" charset="0"/>
                <a:ea typeface="+mj-ea"/>
                <a:cs typeface="+mj-cs"/>
              </a:rPr>
              <a:t>( data-projektor ), </a:t>
            </a:r>
          </a:p>
          <a:p>
            <a:r>
              <a:rPr lang="sk-SK" sz="2400" dirty="0">
                <a:latin typeface="Baskerville Old Face" pitchFamily="18" charset="0"/>
                <a:ea typeface="+mj-ea"/>
                <a:cs typeface="+mj-cs"/>
              </a:rPr>
              <a:t>ako aj </a:t>
            </a:r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videoprojektor</a:t>
            </a:r>
            <a:r>
              <a:rPr lang="sk-SK" sz="2400" dirty="0">
                <a:latin typeface="Baskerville Old Face" pitchFamily="18" charset="0"/>
                <a:ea typeface="+mj-ea"/>
                <a:cs typeface="+mj-cs"/>
              </a:rPr>
              <a:t>  je projektor na premietanie obrazovej informácie z počítačovej techniky (PC, notebook a pod.) a často aj z video-zariadení,</a:t>
            </a:r>
          </a:p>
          <a:p>
            <a:r>
              <a:rPr lang="sk-SK" sz="2400" dirty="0">
                <a:latin typeface="Baskerville Old Face" pitchFamily="18" charset="0"/>
                <a:ea typeface="+mj-ea"/>
                <a:cs typeface="+mj-cs"/>
              </a:rPr>
              <a:t>ako </a:t>
            </a:r>
            <a:r>
              <a:rPr lang="sk-SK" sz="2400" u="sng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zdroj svetla</a:t>
            </a:r>
            <a:r>
              <a:rPr lang="sk-SK" sz="2400" dirty="0">
                <a:latin typeface="Baskerville Old Face" pitchFamily="18" charset="0"/>
                <a:ea typeface="+mj-ea"/>
                <a:cs typeface="+mj-cs"/>
              </a:rPr>
              <a:t> sa používa halogénová žiarovka, plynová výbojka alebo v prípade LCD projektorov špeciálna "lampa".</a:t>
            </a:r>
          </a:p>
        </p:txBody>
      </p:sp>
      <p:sp>
        <p:nvSpPr>
          <p:cNvPr id="4" name="Tlačidlo akcie: Späť alebo Predchádzajúci 3">
            <a:hlinkClick r:id="rId2" action="ppaction://hlinksldjump" highlightClick="1"/>
          </p:cNvPr>
          <p:cNvSpPr/>
          <p:nvPr/>
        </p:nvSpPr>
        <p:spPr>
          <a:xfrm>
            <a:off x="7668344" y="6165304"/>
            <a:ext cx="466278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8" name="Picture 2" descr="http://prohardver.hu/dl/cnt/2013-01/93917/acer_k75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2481090" cy="1480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://www.skolskatechnika.sk/users/devel.skolskatechnika.sk/images/obrazky/projektor%20fungovani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509120"/>
            <a:ext cx="2562225" cy="1493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http://www.samsung.com/cz/consumer-images/local-area/type/projector/lamp-or-led-462-0.jpg"/>
          <p:cNvPicPr>
            <a:picLocks noChangeAspect="1" noChangeArrowheads="1"/>
          </p:cNvPicPr>
          <p:nvPr/>
        </p:nvPicPr>
        <p:blipFill>
          <a:blip r:embed="rId5" cstate="print"/>
          <a:srcRect l="22357" r="26056"/>
          <a:stretch>
            <a:fillRect/>
          </a:stretch>
        </p:blipFill>
        <p:spPr bwMode="auto">
          <a:xfrm>
            <a:off x="5940152" y="4293096"/>
            <a:ext cx="1584176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Baskerville Old Face" pitchFamily="18" charset="0"/>
              </a:rPr>
              <a:t>3. Tlačiareň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/>
          </a:bodyPr>
          <a:lstStyle/>
          <a:p>
            <a:r>
              <a:rPr lang="sk-SK" sz="2000" dirty="0">
                <a:latin typeface="Baskerville Old Face" pitchFamily="18" charset="0"/>
              </a:rPr>
              <a:t>je predovšetkým určená na </a:t>
            </a:r>
            <a:r>
              <a:rPr lang="sk-SK" sz="2000" dirty="0">
                <a:solidFill>
                  <a:srgbClr val="00B0F0"/>
                </a:solidFill>
                <a:latin typeface="Baskerville Old Face" pitchFamily="18" charset="0"/>
              </a:rPr>
              <a:t>tlač</a:t>
            </a:r>
            <a:r>
              <a:rPr lang="sk-SK" sz="2000" dirty="0">
                <a:latin typeface="Baskerville Old Face" pitchFamily="18" charset="0"/>
              </a:rPr>
              <a:t> </a:t>
            </a:r>
            <a:r>
              <a:rPr lang="sk-SK" sz="2000" dirty="0">
                <a:solidFill>
                  <a:srgbClr val="00B0F0"/>
                </a:solidFill>
                <a:latin typeface="Baskerville Old Face" pitchFamily="18" charset="0"/>
              </a:rPr>
              <a:t>papierových dokumentov</a:t>
            </a:r>
            <a:r>
              <a:rPr lang="sk-SK" sz="2000" dirty="0">
                <a:latin typeface="Baskerville Old Face" pitchFamily="18" charset="0"/>
              </a:rPr>
              <a:t>,</a:t>
            </a:r>
          </a:p>
          <a:p>
            <a:r>
              <a:rPr lang="sk-SK" sz="2000" dirty="0">
                <a:latin typeface="Baskerville Old Face" pitchFamily="18" charset="0"/>
              </a:rPr>
              <a:t>niektoré novšie -- aj na</a:t>
            </a:r>
            <a:r>
              <a:rPr lang="sk-SK" sz="2000" dirty="0">
                <a:solidFill>
                  <a:srgbClr val="00B0F0"/>
                </a:solidFill>
                <a:latin typeface="Baskerville Old Face" pitchFamily="18" charset="0"/>
              </a:rPr>
              <a:t> tlač fotografií </a:t>
            </a:r>
            <a:r>
              <a:rPr lang="sk-SK" sz="2000" dirty="0">
                <a:latin typeface="Baskerville Old Face" pitchFamily="18" charset="0"/>
              </a:rPr>
              <a:t>vo vysokej kvalite,</a:t>
            </a:r>
          </a:p>
          <a:p>
            <a:r>
              <a:rPr lang="sk-SK" sz="2000" dirty="0">
                <a:latin typeface="Baskerville Old Face" pitchFamily="18" charset="0"/>
              </a:rPr>
              <a:t>a niektoré sú tiež schopné samostatnej činnosti bez pripojenia počítača (priamou tlačou z pamäťových médií),</a:t>
            </a:r>
          </a:p>
          <a:p>
            <a:r>
              <a:rPr lang="sk-SK" sz="2000" dirty="0">
                <a:latin typeface="Baskerville Old Face" pitchFamily="18" charset="0"/>
              </a:rPr>
              <a:t>časť tlačiarní je zabudovaných do rôznych zariadení (napr. elektronické pokladne, lekársky ultrazvukový prístroj), alebo sú spojené so </a:t>
            </a:r>
            <a:r>
              <a:rPr lang="sk-SK" sz="2000" dirty="0" err="1">
                <a:latin typeface="Baskerville Old Face" pitchFamily="18" charset="0"/>
              </a:rPr>
              <a:t>scannerom</a:t>
            </a:r>
            <a:r>
              <a:rPr lang="sk-SK" sz="2000" dirty="0">
                <a:latin typeface="Baskerville Old Face" pitchFamily="18" charset="0"/>
              </a:rPr>
              <a:t> a/alebo faxom.</a:t>
            </a:r>
          </a:p>
        </p:txBody>
      </p:sp>
      <p:pic>
        <p:nvPicPr>
          <p:cNvPr id="3074" name="Picture 2" descr="http://www.akos.be/images/l_065254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311" y="3429000"/>
            <a:ext cx="3086057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cdn.asia.cnet.com/i/r/2005/pr/39095293/sc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2880320" cy="2160240"/>
          </a:xfrm>
          <a:prstGeom prst="roundRect">
            <a:avLst>
              <a:gd name="adj" fmla="val 139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lačidlo akcie: Späť alebo Predchádzajúci 5">
            <a:hlinkClick r:id="rId4" action="ppaction://hlinksldjump" highlightClick="1"/>
          </p:cNvPr>
          <p:cNvSpPr/>
          <p:nvPr/>
        </p:nvSpPr>
        <p:spPr>
          <a:xfrm>
            <a:off x="7956376" y="6165304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u="sng" dirty="0">
                <a:latin typeface="Baskerville Old Face" pitchFamily="18" charset="0"/>
              </a:rPr>
              <a:t>Typy tlačiarní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>
            <a:normAutofit/>
          </a:bodyPr>
          <a:lstStyle/>
          <a:p>
            <a:pPr marL="550926" indent="-514350">
              <a:buNone/>
            </a:pP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1. </a:t>
            </a:r>
            <a:r>
              <a:rPr lang="sk-SK" sz="3600" dirty="0">
                <a:solidFill>
                  <a:srgbClr val="00B0F0"/>
                </a:solidFill>
                <a:latin typeface="Baskerville Old Face" pitchFamily="18" charset="0"/>
                <a:ea typeface="+mj-ea"/>
                <a:cs typeface="+mj-cs"/>
              </a:rPr>
              <a:t>Znakové</a:t>
            </a:r>
            <a:r>
              <a:rPr lang="sk-SK" sz="360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sk-SK" sz="2800" dirty="0">
                <a:latin typeface="Baskerville Old Face" pitchFamily="18" charset="0"/>
                <a:ea typeface="+mj-ea"/>
                <a:cs typeface="+mj-cs"/>
              </a:rPr>
              <a:t>(</a:t>
            </a:r>
            <a:r>
              <a:rPr lang="sk-SK" sz="2800" dirty="0">
                <a:latin typeface="Baskerville Old Face" pitchFamily="18" charset="0"/>
              </a:rPr>
              <a:t>tlačia celé znaky, prípadne celé riadky znakov naraz)</a:t>
            </a:r>
            <a:endParaRPr lang="sk-SK" sz="28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Font typeface="+mj-lt"/>
              <a:buAutoNum type="arabicPeriod"/>
            </a:pPr>
            <a:endParaRPr lang="sk-SK" sz="36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Font typeface="+mj-lt"/>
              <a:buAutoNum type="arabicPeriod"/>
            </a:pPr>
            <a:endParaRPr lang="sk-SK" sz="36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Font typeface="+mj-lt"/>
              <a:buAutoNum type="arabicPeriod"/>
            </a:pPr>
            <a:endParaRPr lang="sk-SK" sz="36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Font typeface="+mj-lt"/>
              <a:buAutoNum type="arabicPeriod"/>
            </a:pPr>
            <a:endParaRPr lang="sk-SK" sz="3600" dirty="0">
              <a:latin typeface="Baskerville Old Face" pitchFamily="18" charset="0"/>
              <a:ea typeface="+mj-ea"/>
              <a:cs typeface="+mj-cs"/>
            </a:endParaRPr>
          </a:p>
          <a:p>
            <a:pPr marL="550926" indent="-514350">
              <a:buNone/>
            </a:pPr>
            <a:endParaRPr lang="sk-SK" sz="3600" dirty="0"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4098" name="Picture 2" descr="http://forum.valka.cz/attachments/12688/mg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2781867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://www.obchodny-dom.sk/file.phtml/1215055/katalog/epson%20TM-U5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767408"/>
            <a:ext cx="3241463" cy="2632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lačidlo akcie: Späť alebo Predchádzajúci 6">
            <a:hlinkClick r:id="rId4" action="ppaction://hlinksldjump" highlightClick="1"/>
          </p:cNvPr>
          <p:cNvSpPr/>
          <p:nvPr/>
        </p:nvSpPr>
        <p:spPr>
          <a:xfrm>
            <a:off x="7668344" y="6165304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965</TotalTime>
  <Words>1167</Words>
  <Application>Microsoft Office PowerPoint</Application>
  <PresentationFormat>Prezentácia na obrazovke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Baskerville Old Face</vt:lpstr>
      <vt:lpstr>Franklin Gothic Book</vt:lpstr>
      <vt:lpstr>Wingdings</vt:lpstr>
      <vt:lpstr>Wingdings 2</vt:lpstr>
      <vt:lpstr>Technický</vt:lpstr>
      <vt:lpstr>Výstupné  zariadenia,  typy   a  ich parametre</vt:lpstr>
      <vt:lpstr>OBSAH</vt:lpstr>
      <vt:lpstr>Výstupné zariadenia</vt:lpstr>
      <vt:lpstr>Typy výstupných zariadení</vt:lpstr>
      <vt:lpstr>1. Monitor</vt:lpstr>
      <vt:lpstr>Parametre monitorov</vt:lpstr>
      <vt:lpstr>2. Projektor</vt:lpstr>
      <vt:lpstr>3. Tlačiareň</vt:lpstr>
      <vt:lpstr>Typy tlačiarní</vt:lpstr>
      <vt:lpstr>Prezentácia programu PowerPoint</vt:lpstr>
      <vt:lpstr>4. Plotter (Súradnicový zapisovač)</vt:lpstr>
      <vt:lpstr>5.Počítačové reproduktory</vt:lpstr>
      <vt:lpstr>6. Slúchadlá</vt:lpstr>
      <vt:lpstr>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Výstupné  zariadenia,  typy   a  ich parametre</dc:title>
  <dc:creator>user</dc:creator>
  <cp:lastModifiedBy>Slovenkaiová</cp:lastModifiedBy>
  <cp:revision>85</cp:revision>
  <dcterms:created xsi:type="dcterms:W3CDTF">2013-03-27T06:52:08Z</dcterms:created>
  <dcterms:modified xsi:type="dcterms:W3CDTF">2020-09-27T14:22:09Z</dcterms:modified>
</cp:coreProperties>
</file>