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75" r:id="rId12"/>
    <p:sldId id="266" r:id="rId13"/>
    <p:sldId id="290" r:id="rId14"/>
    <p:sldId id="267" r:id="rId15"/>
    <p:sldId id="268" r:id="rId16"/>
    <p:sldId id="271" r:id="rId17"/>
    <p:sldId id="273" r:id="rId18"/>
    <p:sldId id="274" r:id="rId19"/>
    <p:sldId id="293" r:id="rId20"/>
    <p:sldId id="292" r:id="rId21"/>
    <p:sldId id="294" r:id="rId22"/>
    <p:sldId id="295" r:id="rId2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41" autoAdjust="0"/>
    <p:restoredTop sz="94660"/>
  </p:normalViewPr>
  <p:slideViewPr>
    <p:cSldViewPr>
      <p:cViewPr varScale="1">
        <p:scale>
          <a:sx n="70" d="100"/>
          <a:sy n="70" d="100"/>
        </p:scale>
        <p:origin x="-4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16. 3. 2020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16. 3. 2020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16. 3. 2020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16. 3. 2020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16. 3. 2020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16. 3. 2020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16. 3. 2020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16. 3. 2020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16. 3. 2020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16. 3. 2020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16. 3. 2020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16. 3. 2020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emvazba.moxo.cz/Lekce/lekce2.html" TargetMode="External"/><Relationship Id="rId5" Type="http://schemas.openxmlformats.org/officeDocument/2006/relationships/slide" Target="slide1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71600" y="2514600"/>
            <a:ext cx="6400800" cy="1470025"/>
          </a:xfrm>
          <a:solidFill>
            <a:srgbClr val="FFFF99"/>
          </a:solidFill>
        </p:spPr>
        <p:txBody>
          <a:bodyPr/>
          <a:lstStyle/>
          <a:p>
            <a:r>
              <a:rPr lang="sk-SK" b="1" dirty="0" smtClean="0"/>
              <a:t>Chemická väzba</a:t>
            </a:r>
            <a:endParaRPr lang="sk-SK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2362200" y="4343400"/>
            <a:ext cx="3793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800" b="1" dirty="0" smtClean="0"/>
              <a:t>RNDr. Lenka </a:t>
            </a:r>
            <a:r>
              <a:rPr lang="sk-SK" sz="2800" b="1" dirty="0" err="1" smtClean="0"/>
              <a:t>Škarbeková</a:t>
            </a:r>
            <a:endParaRPr lang="sk-SK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sk-SK" dirty="0" smtClean="0"/>
              <a:t>Príklad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105400"/>
          </a:xfrm>
        </p:spPr>
        <p:txBody>
          <a:bodyPr>
            <a:normAutofit/>
          </a:bodyPr>
          <a:lstStyle/>
          <a:p>
            <a:r>
              <a:rPr lang="sk-SK" dirty="0" smtClean="0"/>
              <a:t>väzbová energia väzby H-O je 463 kJ.mol</a:t>
            </a:r>
            <a:r>
              <a:rPr lang="sk-SK" baseline="30000" dirty="0" smtClean="0"/>
              <a:t>-1</a:t>
            </a:r>
          </a:p>
          <a:p>
            <a:r>
              <a:rPr lang="sk-SK" dirty="0" smtClean="0"/>
              <a:t>aká je väzbová energia potrebná na rozštiepenie všetkých väzieb v molekule vody?</a:t>
            </a:r>
          </a:p>
          <a:p>
            <a:pPr marL="0" indent="0">
              <a:buNone/>
            </a:pPr>
            <a:r>
              <a:rPr lang="sk-SK" b="1" dirty="0" smtClean="0"/>
              <a:t>Riešenie:</a:t>
            </a:r>
            <a:endParaRPr lang="sk-SK" b="1" dirty="0"/>
          </a:p>
          <a:p>
            <a:endParaRPr lang="sk-SK" dirty="0" smtClean="0"/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r>
              <a:rPr lang="sk-SK" dirty="0" smtClean="0"/>
              <a:t>                             Výsledok__________________ </a:t>
            </a:r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95071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Obsah</a:t>
            </a:r>
            <a:endParaRPr lang="sk-SK" b="1" dirty="0"/>
          </a:p>
        </p:txBody>
      </p:sp>
      <p:sp>
        <p:nvSpPr>
          <p:cNvPr id="4" name="BlokTextu 3">
            <a:hlinkClick r:id="rId2" action="ppaction://hlinksldjump"/>
          </p:cNvPr>
          <p:cNvSpPr txBox="1"/>
          <p:nvPr/>
        </p:nvSpPr>
        <p:spPr>
          <a:xfrm>
            <a:off x="685800" y="1295400"/>
            <a:ext cx="426720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sk-SK" sz="3200" b="1" dirty="0" smtClean="0"/>
              <a:t>Typy chemických väzieb</a:t>
            </a:r>
            <a:endParaRPr lang="sk-SK" sz="3200" b="1" dirty="0"/>
          </a:p>
        </p:txBody>
      </p:sp>
      <p:sp>
        <p:nvSpPr>
          <p:cNvPr id="5" name="BlokTextu 4">
            <a:hlinkClick r:id="rId3" action="ppaction://hlinksldjump"/>
          </p:cNvPr>
          <p:cNvSpPr txBox="1"/>
          <p:nvPr/>
        </p:nvSpPr>
        <p:spPr>
          <a:xfrm>
            <a:off x="685800" y="2133600"/>
            <a:ext cx="3168240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sz="3200" b="1" dirty="0" err="1" smtClean="0"/>
              <a:t>Kovalentná</a:t>
            </a:r>
            <a:r>
              <a:rPr lang="sk-SK" sz="3200" b="1" dirty="0" smtClean="0"/>
              <a:t> väzba</a:t>
            </a:r>
            <a:endParaRPr lang="sk-SK" sz="3200" b="1" dirty="0"/>
          </a:p>
        </p:txBody>
      </p:sp>
      <p:sp>
        <p:nvSpPr>
          <p:cNvPr id="6" name="BlokTextu 5">
            <a:hlinkClick r:id="" action="ppaction://noaction"/>
          </p:cNvPr>
          <p:cNvSpPr txBox="1"/>
          <p:nvPr/>
        </p:nvSpPr>
        <p:spPr>
          <a:xfrm>
            <a:off x="685800" y="3048000"/>
            <a:ext cx="2779159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/>
              <a:t>Väzba v kovoch</a:t>
            </a:r>
            <a:endParaRPr lang="sk-SK" sz="3200" b="1" dirty="0"/>
          </a:p>
        </p:txBody>
      </p:sp>
      <p:sp>
        <p:nvSpPr>
          <p:cNvPr id="8" name="BlokTextu 7">
            <a:hlinkClick r:id="" action="ppaction://noaction"/>
          </p:cNvPr>
          <p:cNvSpPr txBox="1"/>
          <p:nvPr/>
        </p:nvSpPr>
        <p:spPr>
          <a:xfrm>
            <a:off x="685800" y="3886200"/>
            <a:ext cx="2809808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/>
              <a:t>Vodíkové väzby</a:t>
            </a:r>
            <a:endParaRPr lang="sk-SK" sz="3200" b="1" dirty="0"/>
          </a:p>
        </p:txBody>
      </p:sp>
      <p:sp>
        <p:nvSpPr>
          <p:cNvPr id="9" name="BlokTextu 8">
            <a:hlinkClick r:id="" action="ppaction://noaction"/>
          </p:cNvPr>
          <p:cNvSpPr txBox="1"/>
          <p:nvPr/>
        </p:nvSpPr>
        <p:spPr>
          <a:xfrm>
            <a:off x="685800" y="4724400"/>
            <a:ext cx="3971793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sz="3200" b="1" dirty="0" err="1" smtClean="0"/>
              <a:t>Van</a:t>
            </a:r>
            <a:r>
              <a:rPr lang="sk-SK" sz="3200" b="1" dirty="0" smtClean="0"/>
              <a:t> der </a:t>
            </a:r>
            <a:r>
              <a:rPr lang="sk-SK" sz="3200" b="1" dirty="0" err="1" smtClean="0"/>
              <a:t>Waalsove</a:t>
            </a:r>
            <a:r>
              <a:rPr lang="sk-SK" sz="3200" b="1" dirty="0" smtClean="0"/>
              <a:t> sily </a:t>
            </a:r>
            <a:endParaRPr lang="sk-SK" sz="3200" b="1" dirty="0"/>
          </a:p>
        </p:txBody>
      </p:sp>
      <p:sp>
        <p:nvSpPr>
          <p:cNvPr id="3" name="Sedemcípa hviezda 2"/>
          <p:cNvSpPr/>
          <p:nvPr/>
        </p:nvSpPr>
        <p:spPr>
          <a:xfrm>
            <a:off x="6934200" y="990600"/>
            <a:ext cx="1676400" cy="1676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PSP</a:t>
            </a:r>
            <a:endParaRPr lang="sk-SK" sz="36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lačidlo akcie: Domov 9">
            <a:hlinkClick r:id="" action="ppaction://hlinkshowjump?jump=firstslide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>
            <a:hlinkClick r:id="" action="ppaction://noaction"/>
          </p:cNvPr>
          <p:cNvSpPr txBox="1"/>
          <p:nvPr/>
        </p:nvSpPr>
        <p:spPr>
          <a:xfrm>
            <a:off x="685800" y="5638800"/>
            <a:ext cx="3389069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/>
              <a:t>Koordinačná väzba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29880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b="1" dirty="0" smtClean="0"/>
              <a:t>Typy chemických väzieb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6200" y="1600200"/>
            <a:ext cx="9220200" cy="4525963"/>
          </a:xfrm>
        </p:spPr>
        <p:txBody>
          <a:bodyPr>
            <a:normAutofit lnSpcReduction="10000"/>
          </a:bodyPr>
          <a:lstStyle/>
          <a:p>
            <a:r>
              <a:rPr lang="sk-SK" dirty="0" err="1" smtClean="0"/>
              <a:t>Kovalentná</a:t>
            </a:r>
            <a:r>
              <a:rPr lang="sk-SK" dirty="0" smtClean="0"/>
              <a:t> – nepolárna (Cl</a:t>
            </a:r>
            <a:r>
              <a:rPr lang="sk-SK" baseline="-25000" dirty="0" smtClean="0"/>
              <a:t>2</a:t>
            </a:r>
            <a:r>
              <a:rPr lang="sk-SK" dirty="0" smtClean="0"/>
              <a:t>, I</a:t>
            </a:r>
            <a:r>
              <a:rPr lang="sk-SK" baseline="-25000" dirty="0" smtClean="0"/>
              <a:t>2</a:t>
            </a:r>
            <a:r>
              <a:rPr lang="sk-SK" dirty="0" smtClean="0"/>
              <a:t>)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-  polárna (H</a:t>
            </a:r>
            <a:r>
              <a:rPr lang="sk-SK" baseline="-25000" dirty="0" smtClean="0"/>
              <a:t>2</a:t>
            </a:r>
            <a:r>
              <a:rPr lang="sk-SK" dirty="0" smtClean="0"/>
              <a:t>O, </a:t>
            </a:r>
            <a:r>
              <a:rPr lang="sk-SK" dirty="0" err="1" smtClean="0"/>
              <a:t>HCl</a:t>
            </a:r>
            <a:endParaRPr lang="sk-SK" dirty="0"/>
          </a:p>
          <a:p>
            <a:endParaRPr lang="sk-SK" dirty="0" smtClean="0"/>
          </a:p>
          <a:p>
            <a:r>
              <a:rPr lang="sk-SK" dirty="0" smtClean="0"/>
              <a:t>Iónová (</a:t>
            </a:r>
            <a:r>
              <a:rPr lang="sk-SK" dirty="0" err="1" smtClean="0"/>
              <a:t>NaCl</a:t>
            </a:r>
            <a:r>
              <a:rPr lang="sk-SK" dirty="0" smtClean="0"/>
              <a:t>, </a:t>
            </a:r>
            <a:r>
              <a:rPr lang="sk-SK" dirty="0" err="1" smtClean="0"/>
              <a:t>KCl</a:t>
            </a:r>
            <a:r>
              <a:rPr lang="sk-SK" dirty="0" smtClean="0"/>
              <a:t>)</a:t>
            </a:r>
          </a:p>
          <a:p>
            <a:r>
              <a:rPr lang="sk-SK" dirty="0" smtClean="0"/>
              <a:t>Väzba v kovoch </a:t>
            </a:r>
          </a:p>
          <a:p>
            <a:r>
              <a:rPr lang="sk-SK" dirty="0" smtClean="0"/>
              <a:t>Koordinačná väzba – v komplexoch</a:t>
            </a:r>
          </a:p>
          <a:p>
            <a:r>
              <a:rPr lang="sk-SK" dirty="0" err="1" smtClean="0"/>
              <a:t>Medzimolekulové</a:t>
            </a:r>
            <a:r>
              <a:rPr lang="sk-SK" dirty="0" smtClean="0"/>
              <a:t> sily: vodíkové väzby (voda, NH</a:t>
            </a:r>
            <a:r>
              <a:rPr lang="sk-SK" baseline="-25000" dirty="0" smtClean="0"/>
              <a:t>3</a:t>
            </a:r>
            <a:r>
              <a:rPr lang="sk-SK" dirty="0" smtClean="0"/>
              <a:t>)</a:t>
            </a:r>
          </a:p>
          <a:p>
            <a:pPr marL="0" indent="0">
              <a:buNone/>
            </a:pPr>
            <a:r>
              <a:rPr lang="sk-SK" dirty="0" smtClean="0"/>
              <a:t>                                            </a:t>
            </a:r>
            <a:r>
              <a:rPr lang="sk-SK" dirty="0" err="1" smtClean="0"/>
              <a:t>van</a:t>
            </a:r>
            <a:r>
              <a:rPr lang="sk-SK" dirty="0" smtClean="0"/>
              <a:t> der </a:t>
            </a:r>
            <a:r>
              <a:rPr lang="sk-SK" dirty="0" err="1" smtClean="0"/>
              <a:t>Waalsove</a:t>
            </a:r>
            <a:r>
              <a:rPr lang="sk-SK" dirty="0" smtClean="0"/>
              <a:t> sily (tuha) </a:t>
            </a:r>
          </a:p>
          <a:p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1. KOVALENTNÁ VÄZBA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sk-SK" dirty="0" smtClean="0"/>
              <a:t>Najsilnejšia</a:t>
            </a:r>
          </a:p>
          <a:p>
            <a:r>
              <a:rPr lang="sk-SK" dirty="0" smtClean="0"/>
              <a:t>väzbová energia – 150-300 kJ.mol</a:t>
            </a:r>
            <a:r>
              <a:rPr lang="sk-SK" baseline="30000" dirty="0" smtClean="0"/>
              <a:t>-1</a:t>
            </a:r>
          </a:p>
          <a:p>
            <a:endParaRPr lang="sk-SK" dirty="0" smtClean="0"/>
          </a:p>
          <a:p>
            <a:endParaRPr lang="sk-SK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sk-SK" b="1" dirty="0" smtClean="0"/>
              <a:t>Vznik chemickej väzby</a:t>
            </a:r>
            <a:r>
              <a:rPr lang="sk-SK" dirty="0" smtClean="0"/>
              <a:t>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pPr algn="just"/>
            <a:r>
              <a:rPr lang="sk-SK" dirty="0" smtClean="0"/>
              <a:t>predpokladom je, aby sa voľné atómy k sebe čo najviac priblížili – ZRAZILI SA</a:t>
            </a:r>
          </a:p>
          <a:p>
            <a:pPr algn="just"/>
            <a:r>
              <a:rPr lang="sk-SK" dirty="0" smtClean="0"/>
              <a:t>dôjde pritom k priblíženiu atómových jadier a čiastočnému prieniku a spojeniu elektrónových obalov valenčných vrstiev,</a:t>
            </a:r>
          </a:p>
          <a:p>
            <a:pPr algn="just"/>
            <a:r>
              <a:rPr lang="sk-SK" dirty="0"/>
              <a:t>d</a:t>
            </a:r>
            <a:r>
              <a:rPr lang="sk-SK" dirty="0" smtClean="0"/>
              <a:t>ôjde tiež k </a:t>
            </a:r>
            <a:r>
              <a:rPr lang="sk-SK" b="1" dirty="0" smtClean="0"/>
              <a:t>zvýšeniu elektrónovej hustoty medzi jadrami</a:t>
            </a:r>
            <a:r>
              <a:rPr lang="sk-SK" dirty="0" smtClean="0"/>
              <a:t> a elektróny pritiahnu jadrá bližšie k sebe.</a:t>
            </a:r>
          </a:p>
          <a:p>
            <a:endParaRPr lang="sk-SK" dirty="0" smtClean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AutoShape 2" descr="data:image/jpeg;base64,/9j/4AAQSkZJRgABAQAAAQABAAD/2wCEAAkGBxQSEhUUEBQRFBQXFRYWGBUXGRsVHBwcFxwaFhUdFxUfHCwgGCYlHRQUITEhJSkuLi4uFx80ODMsNygtLisBCgoKDg0OGxAQGDckICU3NTc3LS0sLDcwLSwsLDcsNzUsNzcsLDcsNzAsLDcsNjUsMjgsLCwsLSwrLzQ3LC8sLP/AABEIALQBGAMBIgACEQEDEQH/xAAbAAEAAgMBAQAAAAAAAAAAAAAAAQQDBQYCB//EAEgQAAEDAQUCCgcGBAQFBQAAAAEAAgMRBBIhYfAFMQYTIjNBUZGhsdIWUlNzgZKyFTJCYnGTFCNy0TR0grRDRKLB4QckY4Px/8QAGQEBAQEBAQEAAAAAAAAAAAAAAAMCAQQF/8QAMxEBAAIAAwUGBAUFAQAAAAAAAAECAxEhEjEyQVEigZGhwfATcdHhBFJhsdIjU4Ki8RT/2gAMAwEAAhEDEQA/APrey9mwmGKsMPNsP3G+qMla+zIfYw/I3+ybJ5iL3bPpCtIKn2ZD7GL5G+VPsyH2MXyNz/KretYKNeOSCr9mQ+xi+Ruf5VilslmaQ10cDSdwLWjLDDrIHxV/XjktbtPZfGyRPvXeLNdxx5QcR1OrdpQ7iQRiAgmzw2WR0jWMgc6J1x4DG1a4tDwDyd5a4H4rP9mQ+xi+Ruf5VyHAbZLY7dtJ4ktDi20NZR0hcCHQxyEubuJBdQHoAAXc68ckFX7Mh9jF8jf7J9mQ+xi+Rv8AZW9eOSa1ggqDZkPsYvkb/ZYmWSzF5YI4b7WtcRcbgHVDfw9N09i1shBtxitDWkPYH2d2I+5zjDjRxBN79CepbOxbMEcjpL73OexjXVxxaSajDCt/cMMNy5Fs270mmWfPX3+3zZBsyH2MXyNy/Kg2ZD7GL5G5flVoa7skGu7JdYVRsyH2MXyNy/Kg2ZD7GL5G5flVoa7skGu7JBV+zIfYxfI3yp9mQ+xi+RvlVoa1RNawQVfsyH2MXyN8qHZkPsYvkbn+VWjrVEOu/JBVOzIfYxfI3P8AKh2ZD7GL5G5/lVo678kOu/JBVOzIfYxfI3P8qHZkPsYvkbnkrR135Idd+SCr9mQ+xi+Rv9k+zIfYxfI3+ytnWqJrWCCp9mQ+xi+Rv9k+zIfYxfI3L8qt68MlGvDJBV+zIfYxfI3L8qfZkPsYvkbl+VWteGSa8MkFX7Mh9jF8jcvyp9mQ+xi+RuX5Va14ZJrwyQVfsyH2MXyN8qn7Mh9jD8jf7K1rWCINXtTZsIhlpDDzbz9xvqnJFa2tzEvu3/SUQNk8xF7tn0hWlV2TzEXu2fSFaQNawUa8clOtYKNeOSBrxyWJ9oaHBhPKNSBSpoN53ZhZdeOSpWrZjJJGyOrVpG6n4XFzMaVFCTuIrWhqg0XBB4Ns2pQj/Fx7sf8Al4guq145LiOA+x4IrdtN8cUbXttLWNcBiGuhikcAeovJdTrK7fXjkgrW62tiu3qkuexgApXluDK/oC8V/wDONW17bjZuq41dgMPutc9xxyY5WrRYI3mr2kkOa4GrhQsN5tKZ406emq1kb+PtFos9oa1zY+LfHSoN17S11SMd98foaLkyzNoiYjqy8IrAZ4Q6E0mjImhd+ZuIBw3OBLT+qtbE2k20wslbUVFHN6WuFA9pzBBCuga0FzVo/wDY2oy7rNaXAS03RzGjWvPUH4NcesNKxbsztPXh/wBWnw+cax6x6x+unN0o13ZINd2S5/a/C+z2a0Ngle1tGX5HFwAYDhG27Sr3PO5jRWgJ6lih2za7SW/wlm4mGorPawWEioqI7OOXiK4vLeuhCo8zpRruyQa7slztjtVovOFCaNtF2vSWy3Y68jDkbt9RivdotNoEwFCG3rODQ1AvOfxlP5YqCA2uOCDfjWqJrWCDWqJrWCAdaoh135Idaoh135IB135Idd+SHXfkh135IB135Idd+SHXfkh135IJOtUTWsEOtUTWsEDXhko14ZKdeGSjXhkga8Mk14ZJrwyTXhkga8Mk14ZJrwyTXhkgnWsETWsEQVdrcxL7t/0lE2tzEvu3/SUQNk8xF7tn0hWlV2TzEXu2fSFaQYpZ2tLQ5wBe660HpNC6g6zRrj8Fh+0YrxZfF4GhFOk0AG7E/wAxnzBc/tq3wzHCSRrmkXHfw8zi17XXrzaNAOLWjMA9arxWuJrg/jJHP410mME4BLuMbjgaXWyUFKVuCvWA6mz7RikN1jwXAnD9C5pph1tcP9J6iptNsax8bHVvSOLW0HU1ziSejBp7QuVsdogjLKSSkNc17ncRNeJbG6MgcjAEvc+nRVw/Fh1UtjjkcyRzQXMN5rukYOHg44FByXAnasMlu2m2OVjnOtLXtANSWshijcR10cCP1C6d9vLXODo3gAgNPJ5RI6BWvTXduBqtHwRaP4zamH/Nx/7eJbThYXCyTOYS1zW3gRgeSamh/So+K1Su1aK9WL22Kzbos7Dthms8MrrodJEx5DdwLm1NK5la22fy9owP3CaGSI/1MIkb3Fy3sLqtaesA9oWj4YC7HFOP+BPHIf6Sbj/+l57FO2kM43DtdNffc34WC2WRkrHRyNDmOaWuaekGizAqRruWlomYnOHyzZfAiOC3PElotcVokqYbQHMcZGUAugyMdde0AA03gDowX02ecRxl7yaMaSTTHAVPQq+19mNtEdx1Wnex7cHMcKXXMPQQqGydqPa8Wa23RNTkSDBswFMW9TutnZgpxM10nuema1xY26xrG+PWPXpv3btHsLbc8U077YXcU/ltb97i3BglDKdFY+9p61n4L7UnFqlZaalsjwW9IjeYo5uLyFyQY7qxu610dgsjmSzvdSkj2Ob10axrTX4gqNm2J0ctoeaUlkY9tN4DYo4zX4sJ+KxWloy15r3/ABGFaL9iNYjx03dMufXJsAoUhFd84Kg671JQ670EHXeh13odd6HXegHXepOu9Qdd6k670AohRA14KNeCnXgmvBBGvBNeCa8E14IGvBTrwUa8FOvBAREQVdrcxL7t/wBJRNrcxL7t/wBJRA2TzEXu2fSFaVXZPMRe7Z9IVpAWktEtpe7ksutE7WtoSDdbeLnOO4tNG7uvrC3etYqNeOaDHZorjQ2891K8pxqTvJxWG0zvbJGGtaWuJDiSQRvxApTDDfT7wVrXjmsMtjjc9sjo2Oe2oa8tBc2ta3XHFvwQcfwJ2m19u2k0MnaXWlrgXRuYOTDEwguIo0mhIBxIx3LqduQ37NM31opB1/hdTBaPgl/jNqf5uP8A28K6h4qCOuo8c1qs5TEs2jarMKPB+W/ZYHdJiYT+t3FWNoWQTRPjdue1zT8RRazgY+tjiB3tvM+Rzm9P6Ld61itY0ZYlo/WWMLtYVc+cR+zS8EbYZLO1snOxEwyDpvR8mvxFD8VuhruXN7T/APZ2j+KFeIlDWWgD8JGEctN9MbrsqHoXRsdWhGIIrUHfuxGKjXoYU6bM7495++YNdyqbT2bHaGXJm1G8GtC0ilHMcDVpHWFbGu7NBruzXZjPSVq2ms5xOUubZb57Fhag+eD8NoY2r2jo46MYn+tvxAW9sNtjmaHwvbI0/iaajo7FnGu7NaO18F4XPMkJks0rsTJC65U9bmfdfv6QsZWru1h6NvCxOPsz1jd3xy7vBvQi50faMPTZ7Y3Otnk7eUw9HUh4U3P8TZbZD+YM45v63oyfBd+JHPQ/8t54Ji3yn00nydEVB13rSwcLbE/AWiJpI3PJjPY6i2sNrY8VY9jh1tcD4Fdi1Z3SlfBxKcVZj5wynXeh13odd+aHXfmtJh13qTrvUHXfmpOu/NAKIdaqmtYoGvBRrwU68M1GvDNA14JrwTXhmmvDNA14KdeCjXhmmvDNBKJrWKIKu1uYl92/6SibW5iX3b/pKIGyeYi92z6QrSq7J5iL3bPpCtIGtYqNeOanWsVGvHNA145rV2+0ytmY1l66buAFQ6ryJKu/DdZR28Vr8FtNeOaa8c0HE8CbXK63bSD4HMabSCXX2m6RDEGtoDU1aA6o3Vou2145rluCX+M2p/m4/wDbxLqdeOaDScFsBaI/UtUoAx3O5Y+pbzWsVo9m8i3WpnrtimGeBjd3tC3mtYq2Px59cp8YR/D8GXTOPCXiSMOBa4VBBBBxBB34VXOss9osRpA02izbxFepJHlGSaPbkcQulGtVUDXdmoTGbd6RbXdPVomcKGYB0Fta71eJce8VHevHpDM7mrDanYb3lsQ7XOr3LoBruzQa7s1zKerOxf8AN5R92gFt2gaUs1naPzTkmmGODEv7RJwZYmj+uR3Vljr47+vX1df6ZrTz8JIQbsV+d4/DCC/Hoq6t0bukrdcK192bF4ivFefL6Mbm7Rpg6wg9f8w92v74uK2n7SwfJL5ll463S/cZDZ29byZX/KKAdqHYL38/arS/8rCIm/8ATj3rfwIjiv4a/bzT1twxbxy+/kpWyyW5w/mu2WR+eN56+ty5+07MjBJlOxAetl+M9rXZLsG8FbKMXRXz1vc5+fS5Xodlws+5DE2mODWjrWZwsDnnPh91aT+Jrw3mv+U/Z82LGg/y52A76QyWx1K4YAVAUOFupSGa2YO6Wyuz/Ewd6+qBoG4Uw/vmpOu/NZ+Hgcqz4/SIU+J+LnfjeX1mXywfbRJo+0YdJaxvi3JWoWbbp953+riq/HvX0k6780Ou/Ndyw+VfO31cmMad+LPhX+L5w6LbZ/ER+hiXh1j22DzjzmHRZdYX0s61VNaxTsfk87fyc2MT+7P+v8WKyl1xt8EOutvCoNDQV3YHFZNeGanXhmo14ZriprwzTXhmmvDNNeGaBrwzTXhmmvDNNeGaCdaxRNaxRBV2tzEvu3/SUTa3MS+7f9JRA2TzEXu2fSFaVXZPMRe7Z9IVpA1rFRrxzU61imvHNBhtN+6eKu3q4Xq0z3Gu5a+dknGQ3hIXAuvOiJEdMRRzS7GtR10u4La68c0J7zTf+u7FBxPArj/47aXGcRc/iW3rt4OvcRFcu1wpdpWvTXoXba8c1y3BL/GbU/zcf+3hXU68c0Gj2keLttmk6JGyQE5nls+lwW91rFarhNZHSQO4vnIyJWf1Rm8BgemhHxVzZtsbNEyVm57Q7t3j4bvgrX7VK26aevv5IU7OJavXX0n9vNZGtVUDXdmpGtVWOedsbS97g1rRUuJoAMMd6jEZrzOT2Nd2a0tu2+LxisrRNKPvcq7GzdzklaD+kVKwCSW3c2Xw2U73/dklGFboOMbc95+K43av/pgwWy9A0cVMLwD2CeON7RUiSJxq5j94c1wc04YgiltmuHxaz06fP6f8Q2rYnBpHXr8vrPd1dvHsEy0dbZXTHfxY5EQ/RgNXf6qrcWaBrAGxta0U3NAA6OgKlYtpR0DQHANa/ooAIXCN9BU7iNyySbUY19w3iaxDAe1JDOn8pWLYlraTPdybphVprEa9ea6NaqmtYqRrVVGtYrCgdaqh135qTrVVB135oB135odd+aHXfmh135oB135odd+aHXfmpOu/NAOtVTWsUOtVTWsUDXhmo14ZqdaxUa8M0DXhmmvDNNeGaa8M0DXhmmvDNNeGaa8M0E61iia1iiCrtbmJfdv+kom1uYl92/6SiBsnmIvds+kK0quyeYi92z6QrSAmvFE14oMVpjLmkNe5hP4m0J7HAjuVGfZz3Pgdxt7ipC43gKmrXtwu0AweBuWzprtWN8oBAJxNaDp/8DEY5oOM4EWWVtu2kXzl4FpaHNLGtvEwxOa6o3UBDadNKnFdvrxXK8Ev8XtT/Nx/7eFdVTXagLnI5RYJHiSossjr7H9Eb3ffa71QTiDuxK6Oip7YZIYJRAI3S3HXGyAlhdQ3Q8DoJVKX2c4ndKeJTaymNJh5te2IIm3nysp0UcHE9V1oxPwWugsz7W9sloYWQNIMcDt7iKUfKMuhnxK5L/0+t0dotLv4WzRMaJJZLQ5zCHREhrYohXBrrwkJu4UZ+ZfRrNamSFwjc1xY4sfQ1uuAaS13UaOaaZha2614N/WfRnYtee3u6R6so13INdykDXYsVogD2OYagOaWkg0OIoaHoUYVlyuwHwTzTR3ThxtLwbSRsr773fdrg44ZEda2FksDJJ5jQNMUsAbdA3MYJR0YYyvrToXmy7GY+WYFrmhjmNZdq3kmFrHCvSKd4yVLg7s+f+Ik/iL12J4cHYjjHcW2Jjs6MaSc35L2Ww8KdqazlpGnh773ipi4sbMWjPOZ1jv3+9cnXBFhslpZI29G5r21c2rTUVYbrhXrDmkEdYWai8b3BQ670IQjXagHXeh13qHdOuteIJ2yND4yHNcKtcDUEGtCD0oMh13odd6Ea7UI12oBRCF4lkDWlziGtaCSSaAAYkkoPaa8F5jeHAOaQQQCCOkGhFF6prsQNeCo27a8EBDZ5ooiRUB7w0066E47leprsVa02uNho8gG6X4+q0tDsadbmimaDRba25ZJojELVZLr3Na+szBRlQZKA1DiQCKHrWTZO37JFCxj7VZLzW8oiVpBdvcRjgCamnRuWxtVqdxb3wsDqMeWnfymg8kswceUKEb1j2ZbXvfIJo2xtFLpOFalwpjv5LWOy4ym8FBbsG0IpwTBJHKAaEscHAHqJBVpQB1AKUFXa3MS+7f9JRNrcxL7t/0lEDZPMRe7Z9IVpVdk8xF7tn0hWkCmtBKa7ckprQUU125IMdps4kaWuvUJ/C5zDhj95pBHaqDtitvscHP5FKVc57sHF+D3EkA1INa1FB0LZ0y1jklMtY5INHa+CFkkkfK+ImSR157hJI2pADRUNcBua0LH6E2L2Lv3ZvOugplrHJKZaxyQc/6E2L2Lv3ZvOnoTYvZO/dm866Gmu3JeJGEggGhIIBoMM6EUQcps7gnsyQv4mE1ry+XMwk1Lamrhexa4V6aLHsfgJYmunwfITO5xBfKy5VrOQKOF6gobxqTe34YbSybDfBKziX0iwL2nDENDCaBtHXrrTjuIJG9bayWS46Q1J4x981pgbrG0GHUwb/8A8DTDgTYvYu/dm86DgTYvYu/dm866ADLWGSAZawyQc+OBNi9k792bzp6FWL2Tv3ZvOugAy1hklNdmSDjOD3AiwiIhrZJP5kpJc6aJwvOL7pZUEUDgASKkUPStn6E2L2Lv3ZvOtvs+yGNtHPMhJLi5wa3ficGtA31OsLNNaCDn/Qmxexd+7N50PAmxexd+7N510BGtBCNduSDnZeBNiof5Tt3tZj3X8ejBUth8CbD/AA8YDZJKNu33PmjJLatNY7wumoxFF10jcDTA0376b8d2KwWKxNiZcYMKud8XEuNBSgxJwHWg054E2L2Lv3ZvOh4E2L2Lv3ZvOugIy1jkhGu3JBz54E2L2Lv3ZvOsNs4CWN8b2iNzC5pbe4yV1KilaF9DSvSunI1oLxNEHAg1od9CR3jFBzGzuBthdFGWsc9pa2j+MmF7AY0v4VVn0JsXsXfuzef9VubDZBFG2NtSGigLjU/E0xWemWsMkGgbwLsYIIidUEHnZt4ofXWxt+zBK4Oc4gBjmUA9ZzH1rkY2q9TLWGSUy1hkgw2KyiNl0Y8pzietz3F7z8znKntXY7Z3Mc4gXMALoP4o37//AKgPiVsqZawySmuzJBhsVn4uNjK1uNa2vXQAf9lnSmtBEFXa3MS+7f8ASUTa3MS+7f8ASUQNk8xF7tn0hWlV2TzEXu2fSFaQKa0FFNduSmmtBRTXbkgUy1jklMtY5JTLWOSUy1jkgUy1jklMtY5JTLWOSUy1jkgmmu3JKa0EprtySmtBAA1oKANdmSkDWgoA12ZIAGWsMkAy1hkgGWsMkAy1hkgAZawyQDXZkgGWsMkA12ZIAGtBKa0EA1oJTWggEa0EI125IRrQQjXbkgEZaxyQjLWOSEZaxyQjLWOSARlrHJCNduSEZaxyQjXbkgkjWglNaCEa0EprQQKa7MlFMtYZKaa7MlFMtYZIFMtYZJTLWGSUy1hklMtYZIFMtYZJTXZklMtYZJTXZkgmmtBEprQRBV2tzEvu3/SUTa3MS+7f9JRA2TzEXu2fSFaVXZPMRe7Z9IVpAREQEREBERAREQEREBERAUE0xO7fj4nqUrxLEHtLXCrXAgjdUEUP6IMLLewloBdVxoAWOFTdLq4t3UY7HdhStVnc8AgdJ3YdWPVgqFp2XxlDI4OLTySWilKEGrdxdQ1ruqBQbwa0nB1pAulraOld9wGplLr1/wBbB5BrvoM6ht5ZQ0tBrVxujAnGjndAwwad/wD3C9rR+jTKEVABpUNbQUDS26G1pTdyTUHlXrwcQt1G2gANMB0Cg+A6P0QekREBERAREQEREBERAREQEREFXa3MS+7f9JRNrcxL7t/0lEDZPMRe7Z9IVpVdk8xF7tn0hWkBERAOu/eh1370RAOu/emvFEQFoZuEzWucy6Lwn4nF11t0M410j3kckBof+tzDA1W+WrfwesxxdGCaEVLnEm83izeN7lckkCtaVNKVQY5OEcIfSo4sRyPfJiLhjeI7rmUrUkTU9y7BYouFUFZeMcI2xyFgea3XXYzK8k3eQW8XOC04jiiTQEK27YNnLg4xNvClDjUEX8a13njpanp4x1a1Kx2jgzZX1vwsNa1qTvJeXE44k8bJjvN5BDOEEV97Xm5dlZE0m9y3OEXRdwo+ZjOq8QK1wGebbcDL96Ro4v7+BwoLxrhiQ0F1BuGO7FeW7Bs4ffEYv3r96877xcX48rHF7vmI3LLNsiB5JdEwlz77sN7iwREv9arOTjhTBBSn4RxicQso80FXVIAc51Git0g4R2hxIOHEOBx3RsvhNDNHE4lzTKAWtuvO9zGDlXB0yM/TlV+46mY8HbMSTxeJvfid+IPDvxYGksmPReXpvB6zCRsghYHtffaRUBruViGg0B/mydH4kC08ILPHJxUkgbJUC6Wu3m4BjSn/ABY/mChvCGzk0a8mgcahjyMCG4G7Qkk0AFSbrqVummS1bEs8hcZImuLjV1amv3fvCuP3GYfkb1BeJOD9mdQuia4gBoJJOADxSpPSJZAesPcDUFBhl4SQiRrGm80xvkdI0OIAFy6G0ab7ncYDdGNASrln2tDI8sY+84BxNGupRoYSQ6lDhMzccamlbrqVpODNlcSXQMN4urWpBvcYXi7WmPHzAjcRK8HAlWbLsmGKR8sbA2R4o59SSRec+mJ9Z7j8UGFnCCzlrXNlaWvF5pANCCKh1aYAipqcCATuBVeLhRAI2vmdxTixj3MIc65fBcASG4HfgaHA4YLLJwasrqDiWgNjbEA0lgDGNkY1oAIpRs0o/wBZWR+wLOWlpibdJeSASBV7XNfTHAkPfWnrOO8oK9p4SwxuPGG5EGg8aQ6l4gvuUu4ODWuc4HcKZ0snbMY4xziGxseyO8bwJkfSjQ27/wDJGBvq5xFARjEuwbO5pa6JpaTIS2pArIHiSgrgXcZJWm++7rKzjZkV0suNLXScaWnlAvDxIHYneHNacqBBgft2AGl8k1aKNY92LyGtAo01xNMqO6jTBs3hJDKS2t1/GSRhtHGoa9rGubyRUOEkTq7qSDHpWX0egq4ta5heSXOjkkjJJdJIcWuFOVNK79XEpYtgQxPa+NtLrSGNwIbUBryD94ktZG3EmgjAFMahtE14bkRAGu7cg13bkCBAGu7ciBEBERBV2tzEvu3/AElE2tzEvu3/AElEHG7P4VzCKMBsWDGdDvVH5lY9LZvVi7HeZSiCPS2b1Yux3mT0tm9WLsd5lKII9LZvVi7HeZPS2b1Yux3mUogj0tm9WLsd5k9LZvVi7HeZSiCPS2b1Yux3mT0tm9WLsd5lKII9LZvVi7HeZPS2b1Yux3mUogj0tm9WLsd5k9LZvVi7HeZSiCPS2b1Yux3mT0tm9WLsd5lKII9LZvVi7HeZPS2b1Yux3mRED0tm9WLsd5k9LZvVi7HeZSiCPS2b1Yux3mT0tm9WLsd5lKII9LZvVi7HeZPS2b1Yux3mUogj0tm9WLsd5k9LZvVi7HeZSiCPS2b1Yux3mT0tm9WLsd5lKII9LZvVi7HeZPS2b1Yux3mUogj0tm9WLsd5k9LZvVi7HeZSiCPS2b1Yux3mT0tm9WLsd5lKIK20OFcxikBbFix/Q71T+ZSiI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4" descr="data:image/jpeg;base64,/9j/4AAQSkZJRgABAQAAAQABAAD/2wCEAAkGBxQSEhUUEBQRFBQXFRYWGBUXGRsVHBwcFxwaFhUdFxUfHCwgGCYlHRQUITEhJSkuLi4uFx80ODMsNygtLisBCgoKDg0OGxAQGDckICU3NTc3LS0sLDcwLSwsLDcsNzUsNzcsLDcsNzAsLDcsNjUsMjgsLCwsLSwrLzQ3LC8sLP/AABEIALQBGAMBIgACEQEDEQH/xAAbAAEAAgMBAQAAAAAAAAAAAAAAAQQDBQYCB//EAEgQAAEDAQUCCgcGBAQFBQAAAAEAAgMRBBIhYfAFMQYTIjNBUZGhsdIWUlNzgZKyFTJCYnGTFCNy0TR0grRDRKLB4QckY4Px/8QAGQEBAQEBAQEAAAAAAAAAAAAAAAMCAQQF/8QAMxEBAAIAAwUGBAUFAQAAAAAAAAECAxEhEjEyQVEigZGhwfATcdHhBFJhsdIjU4Ki8RT/2gAMAwEAAhEDEQA/APrey9mwmGKsMPNsP3G+qMla+zIfYw/I3+ybJ5iL3bPpCtIKn2ZD7GL5G+VPsyH2MXyNz/KretYKNeOSCr9mQ+xi+Ruf5VilslmaQ10cDSdwLWjLDDrIHxV/XjktbtPZfGyRPvXeLNdxx5QcR1OrdpQ7iQRiAgmzw2WR0jWMgc6J1x4DG1a4tDwDyd5a4H4rP9mQ+xi+Ruf5VyHAbZLY7dtJ4ktDi20NZR0hcCHQxyEubuJBdQHoAAXc68ckFX7Mh9jF8jf7J9mQ+xi+Rv8AZW9eOSa1ggqDZkPsYvkb/ZYmWSzF5YI4b7WtcRcbgHVDfw9N09i1shBtxitDWkPYH2d2I+5zjDjRxBN79CepbOxbMEcjpL73OexjXVxxaSajDCt/cMMNy5Fs270mmWfPX3+3zZBsyH2MXyNy/Kg2ZD7GL5G5flVoa7skGu7JdYVRsyH2MXyNy/Kg2ZD7GL5G5flVoa7skGu7JBV+zIfYxfI3yp9mQ+xi+RvlVoa1RNawQVfsyH2MXyN8qHZkPsYvkbn+VWjrVEOu/JBVOzIfYxfI3P8AKh2ZD7GL5G5/lVo678kOu/JBVOzIfYxfI3P8qHZkPsYvkbnkrR135Idd+SCr9mQ+xi+Rv9k+zIfYxfI3+ytnWqJrWCCp9mQ+xi+Rv9k+zIfYxfI3L8qt68MlGvDJBV+zIfYxfI3L8qfZkPsYvkbl+VWteGSa8MkFX7Mh9jF8jcvyp9mQ+xi+RuX5Va14ZJrwyQVfsyH2MXyN8qn7Mh9jD8jf7K1rWCINXtTZsIhlpDDzbz9xvqnJFa2tzEvu3/SUQNk8xF7tn0hWlV2TzEXu2fSFaQNawUa8clOtYKNeOSBrxyWJ9oaHBhPKNSBSpoN53ZhZdeOSpWrZjJJGyOrVpG6n4XFzMaVFCTuIrWhqg0XBB4Ns2pQj/Fx7sf8Al4guq145LiOA+x4IrdtN8cUbXttLWNcBiGuhikcAeovJdTrK7fXjkgrW62tiu3qkuexgApXluDK/oC8V/wDONW17bjZuq41dgMPutc9xxyY5WrRYI3mr2kkOa4GrhQsN5tKZ406emq1kb+PtFos9oa1zY+LfHSoN17S11SMd98foaLkyzNoiYjqy8IrAZ4Q6E0mjImhd+ZuIBw3OBLT+qtbE2k20wslbUVFHN6WuFA9pzBBCuga0FzVo/wDY2oy7rNaXAS03RzGjWvPUH4NcesNKxbsztPXh/wBWnw+cax6x6x+unN0o13ZINd2S5/a/C+z2a0Ngle1tGX5HFwAYDhG27Sr3PO5jRWgJ6lih2za7SW/wlm4mGorPawWEioqI7OOXiK4vLeuhCo8zpRruyQa7slztjtVovOFCaNtF2vSWy3Y68jDkbt9RivdotNoEwFCG3rODQ1AvOfxlP5YqCA2uOCDfjWqJrWCDWqJrWCAdaoh135Idaoh135IB135Idd+SHXfkh135IB135Idd+SHXfkh135IJOtUTWsEOtUTWsEDXhko14ZKdeGSjXhkga8Mk14ZJrwyTXhkga8Mk14ZJrwyTXhkgnWsETWsEQVdrcxL7t/0lE2tzEvu3/SUQNk8xF7tn0hWlV2TzEXu2fSFaQYpZ2tLQ5wBe660HpNC6g6zRrj8Fh+0YrxZfF4GhFOk0AG7E/wAxnzBc/tq3wzHCSRrmkXHfw8zi17XXrzaNAOLWjMA9arxWuJrg/jJHP410mME4BLuMbjgaXWyUFKVuCvWA6mz7RikN1jwXAnD9C5pph1tcP9J6iptNsax8bHVvSOLW0HU1ziSejBp7QuVsdogjLKSSkNc17ncRNeJbG6MgcjAEvc+nRVw/Fh1UtjjkcyRzQXMN5rukYOHg44FByXAnasMlu2m2OVjnOtLXtANSWshijcR10cCP1C6d9vLXODo3gAgNPJ5RI6BWvTXduBqtHwRaP4zamH/Nx/7eJbThYXCyTOYS1zW3gRgeSamh/So+K1Su1aK9WL22Kzbos7Dthms8MrrodJEx5DdwLm1NK5la22fy9owP3CaGSI/1MIkb3Fy3sLqtaesA9oWj4YC7HFOP+BPHIf6Sbj/+l57FO2kM43DtdNffc34WC2WRkrHRyNDmOaWuaekGizAqRruWlomYnOHyzZfAiOC3PElotcVokqYbQHMcZGUAugyMdde0AA03gDowX02ecRxl7yaMaSTTHAVPQq+19mNtEdx1Wnex7cHMcKXXMPQQqGydqPa8Wa23RNTkSDBswFMW9TutnZgpxM10nuema1xY26xrG+PWPXpv3btHsLbc8U077YXcU/ltb97i3BglDKdFY+9p61n4L7UnFqlZaalsjwW9IjeYo5uLyFyQY7qxu610dgsjmSzvdSkj2Ob10axrTX4gqNm2J0ctoeaUlkY9tN4DYo4zX4sJ+KxWloy15r3/ABGFaL9iNYjx03dMufXJsAoUhFd84Kg671JQ670EHXeh13odd6HXegHXepOu9Qdd6k670AohRA14KNeCnXgmvBBGvBNeCa8E14IGvBTrwUa8FOvBAREQVdrcxL7t/wBJRNrcxL7t/wBJRA2TzEXu2fSFaVXZPMRe7Z9IVpAWktEtpe7ksutE7WtoSDdbeLnOO4tNG7uvrC3etYqNeOaDHZorjQ2891K8pxqTvJxWG0zvbJGGtaWuJDiSQRvxApTDDfT7wVrXjmsMtjjc9sjo2Oe2oa8tBc2ta3XHFvwQcfwJ2m19u2k0MnaXWlrgXRuYOTDEwguIo0mhIBxIx3LqduQ37NM31opB1/hdTBaPgl/jNqf5uP8A28K6h4qCOuo8c1qs5TEs2jarMKPB+W/ZYHdJiYT+t3FWNoWQTRPjdue1zT8RRazgY+tjiB3tvM+Rzm9P6Ld61itY0ZYlo/WWMLtYVc+cR+zS8EbYZLO1snOxEwyDpvR8mvxFD8VuhruXN7T/APZ2j+KFeIlDWWgD8JGEctN9MbrsqHoXRsdWhGIIrUHfuxGKjXoYU6bM7495++YNdyqbT2bHaGXJm1G8GtC0ilHMcDVpHWFbGu7NBruzXZjPSVq2ms5xOUubZb57Fhag+eD8NoY2r2jo46MYn+tvxAW9sNtjmaHwvbI0/iaajo7FnGu7NaO18F4XPMkJks0rsTJC65U9bmfdfv6QsZWru1h6NvCxOPsz1jd3xy7vBvQi50faMPTZ7Y3Otnk7eUw9HUh4U3P8TZbZD+YM45v63oyfBd+JHPQ/8t54Ji3yn00nydEVB13rSwcLbE/AWiJpI3PJjPY6i2sNrY8VY9jh1tcD4Fdi1Z3SlfBxKcVZj5wynXeh13odd+aHXfmtJh13qTrvUHXfmpOu/NAKIdaqmtYoGvBRrwU68M1GvDNA14JrwTXhmmvDNA14KdeCjXhmmvDNBKJrWKIKu1uYl92/6SibW5iX3b/pKIGyeYi92z6QrSq7J5iL3bPpCtIGtYqNeOanWsVGvHNA145rV2+0ytmY1l66buAFQ6ryJKu/DdZR28Vr8FtNeOaa8c0HE8CbXK63bSD4HMabSCXX2m6RDEGtoDU1aA6o3Vou2145rluCX+M2p/m4/wDbxLqdeOaDScFsBaI/UtUoAx3O5Y+pbzWsVo9m8i3WpnrtimGeBjd3tC3mtYq2Px59cp8YR/D8GXTOPCXiSMOBa4VBBBBxBB34VXOss9osRpA02izbxFepJHlGSaPbkcQulGtVUDXdmoTGbd6RbXdPVomcKGYB0Fta71eJce8VHevHpDM7mrDanYb3lsQ7XOr3LoBruzQa7s1zKerOxf8AN5R92gFt2gaUs1naPzTkmmGODEv7RJwZYmj+uR3Vljr47+vX1df6ZrTz8JIQbsV+d4/DCC/Hoq6t0bukrdcK192bF4ivFefL6Mbm7Rpg6wg9f8w92v74uK2n7SwfJL5ll463S/cZDZ29byZX/KKAdqHYL38/arS/8rCIm/8ATj3rfwIjiv4a/bzT1twxbxy+/kpWyyW5w/mu2WR+eN56+ty5+07MjBJlOxAetl+M9rXZLsG8FbKMXRXz1vc5+fS5Xodlws+5DE2mODWjrWZwsDnnPh91aT+Jrw3mv+U/Z82LGg/y52A76QyWx1K4YAVAUOFupSGa2YO6Wyuz/Ewd6+qBoG4Uw/vmpOu/NZ+Hgcqz4/SIU+J+LnfjeX1mXywfbRJo+0YdJaxvi3JWoWbbp953+riq/HvX0k6780Ou/Ndyw+VfO31cmMad+LPhX+L5w6LbZ/ER+hiXh1j22DzjzmHRZdYX0s61VNaxTsfk87fyc2MT+7P+v8WKyl1xt8EOutvCoNDQV3YHFZNeGanXhmo14ZriprwzTXhmmvDNNeGaBrwzTXhmmvDNNeGaCdaxRNaxRBV2tzEvu3/SUTa3MS+7f9JRA2TzEXu2fSFaVXZPMRe7Z9IVpA1rFRrxzU61imvHNBhtN+6eKu3q4Xq0z3Gu5a+dknGQ3hIXAuvOiJEdMRRzS7GtR10u4La68c0J7zTf+u7FBxPArj/47aXGcRc/iW3rt4OvcRFcu1wpdpWvTXoXba8c1y3BL/GbU/zcf+3hXU68c0Gj2keLttmk6JGyQE5nls+lwW91rFarhNZHSQO4vnIyJWf1Rm8BgemhHxVzZtsbNEyVm57Q7t3j4bvgrX7VK26aevv5IU7OJavXX0n9vNZGtVUDXdmpGtVWOedsbS97g1rRUuJoAMMd6jEZrzOT2Nd2a0tu2+LxisrRNKPvcq7GzdzklaD+kVKwCSW3c2Xw2U73/dklGFboOMbc95+K43av/pgwWy9A0cVMLwD2CeON7RUiSJxq5j94c1wc04YgiltmuHxaz06fP6f8Q2rYnBpHXr8vrPd1dvHsEy0dbZXTHfxY5EQ/RgNXf6qrcWaBrAGxta0U3NAA6OgKlYtpR0DQHANa/ooAIXCN9BU7iNyySbUY19w3iaxDAe1JDOn8pWLYlraTPdybphVprEa9ea6NaqmtYqRrVVGtYrCgdaqh135qTrVVB135oB135odd+aHXfmh135oB135odd+aHXfmpOu/NAOtVTWsUOtVTWsUDXhmo14ZqdaxUa8M0DXhmmvDNNeGaa8M0DXhmmvDNNeGaa8M0E61iia1iiCrtbmJfdv+kom1uYl92/6SiBsnmIvds+kK0quyeYi92z6QrSAmvFE14oMVpjLmkNe5hP4m0J7HAjuVGfZz3Pgdxt7ipC43gKmrXtwu0AweBuWzprtWN8oBAJxNaDp/8DEY5oOM4EWWVtu2kXzl4FpaHNLGtvEwxOa6o3UBDadNKnFdvrxXK8Ev8XtT/Nx/7eFdVTXagLnI5RYJHiSossjr7H9Eb3ffa71QTiDuxK6Oip7YZIYJRAI3S3HXGyAlhdQ3Q8DoJVKX2c4ndKeJTaymNJh5te2IIm3nysp0UcHE9V1oxPwWugsz7W9sloYWQNIMcDt7iKUfKMuhnxK5L/0+t0dotLv4WzRMaJJZLQ5zCHREhrYohXBrrwkJu4UZ+ZfRrNamSFwjc1xY4sfQ1uuAaS13UaOaaZha2614N/WfRnYtee3u6R6so13INdykDXYsVogD2OYagOaWkg0OIoaHoUYVlyuwHwTzTR3ThxtLwbSRsr773fdrg44ZEda2FksDJJ5jQNMUsAbdA3MYJR0YYyvrToXmy7GY+WYFrmhjmNZdq3kmFrHCvSKd4yVLg7s+f+Ik/iL12J4cHYjjHcW2Jjs6MaSc35L2Ww8KdqazlpGnh773ipi4sbMWjPOZ1jv3+9cnXBFhslpZI29G5r21c2rTUVYbrhXrDmkEdYWai8b3BQ670IQjXagHXeh13qHdOuteIJ2yND4yHNcKtcDUEGtCD0oMh13odd6Ea7UI12oBRCF4lkDWlziGtaCSSaAAYkkoPaa8F5jeHAOaQQQCCOkGhFF6prsQNeCo27a8EBDZ5ooiRUB7w0066E47leprsVa02uNho8gG6X4+q0tDsadbmimaDRba25ZJojELVZLr3Na+szBRlQZKA1DiQCKHrWTZO37JFCxj7VZLzW8oiVpBdvcRjgCamnRuWxtVqdxb3wsDqMeWnfymg8kswceUKEb1j2ZbXvfIJo2xtFLpOFalwpjv5LWOy4ym8FBbsG0IpwTBJHKAaEscHAHqJBVpQB1AKUFXa3MS+7f9JRNrcxL7t/0lEDZPMRe7Z9IVpVdk8xF7tn0hWkCmtBKa7ckprQUU125IMdps4kaWuvUJ/C5zDhj95pBHaqDtitvscHP5FKVc57sHF+D3EkA1INa1FB0LZ0y1jklMtY5INHa+CFkkkfK+ImSR157hJI2pADRUNcBua0LH6E2L2Lv3ZvOugplrHJKZaxyQc/6E2L2Lv3ZvOnoTYvZO/dm866Gmu3JeJGEggGhIIBoMM6EUQcps7gnsyQv4mE1ry+XMwk1Lamrhexa4V6aLHsfgJYmunwfITO5xBfKy5VrOQKOF6gobxqTe34YbSybDfBKziX0iwL2nDENDCaBtHXrrTjuIJG9bayWS46Q1J4x981pgbrG0GHUwb/8A8DTDgTYvYu/dm86DgTYvYu/dm866ADLWGSAZawyQc+OBNi9k792bzp6FWL2Tv3ZvOugAy1hklNdmSDjOD3AiwiIhrZJP5kpJc6aJwvOL7pZUEUDgASKkUPStn6E2L2Lv3ZvOtvs+yGNtHPMhJLi5wa3ficGtA31OsLNNaCDn/Qmxexd+7N50PAmxexd+7N510BGtBCNduSDnZeBNiof5Tt3tZj3X8ejBUth8CbD/AA8YDZJKNu33PmjJLatNY7wumoxFF10jcDTA0376b8d2KwWKxNiZcYMKud8XEuNBSgxJwHWg054E2L2Lv3ZvOh4E2L2Lv3ZvOugIy1jkhGu3JBz54E2L2Lv3ZvOsNs4CWN8b2iNzC5pbe4yV1KilaF9DSvSunI1oLxNEHAg1od9CR3jFBzGzuBthdFGWsc9pa2j+MmF7AY0v4VVn0JsXsXfuzef9VubDZBFG2NtSGigLjU/E0xWemWsMkGgbwLsYIIidUEHnZt4ofXWxt+zBK4Oc4gBjmUA9ZzH1rkY2q9TLWGSUy1hkgw2KyiNl0Y8pzietz3F7z8znKntXY7Z3Mc4gXMALoP4o37//AKgPiVsqZawySmuzJBhsVn4uNjK1uNa2vXQAf9lnSmtBEFXa3MS+7f8ASUTa3MS+7f8ASUQNk8xF7tn0hWlV2TzEXu2fSFaQKa0FFNduSmmtBRTXbkgUy1jklMtY5JTLWOSUy1jkgUy1jklMtY5JTLWOSUy1jkgmmu3JKa0EprtySmtBAA1oKANdmSkDWgoA12ZIAGWsMkAy1hkgGWsMkAy1hkgAZawyQDXZkgGWsMkA12ZIAGtBKa0EA1oJTWggEa0EI125IRrQQjXbkgEZaxyQjLWOSEZaxyQjLWOSARlrHJCNduSEZaxyQjXbkgkjWglNaCEa0EprQQKa7MlFMtYZKaa7MlFMtYZIFMtYZJTLWGSUy1hklMtYZIFMtYZJTXZklMtYZJTXZkgmmtBEprQRBV2tzEvu3/SUTa3MS+7f9JRA2TzEXu2fSFaVXZPMRe7Z9IVpAREQEREBERAREQEREBERAUE0xO7fj4nqUrxLEHtLXCrXAgjdUEUP6IMLLewloBdVxoAWOFTdLq4t3UY7HdhStVnc8AgdJ3YdWPVgqFp2XxlDI4OLTySWilKEGrdxdQ1ruqBQbwa0nB1pAulraOld9wGplLr1/wBbB5BrvoM6ht5ZQ0tBrVxujAnGjndAwwad/wD3C9rR+jTKEVABpUNbQUDS26G1pTdyTUHlXrwcQt1G2gANMB0Cg+A6P0QekREBERAREQEREBERAREQEREFXa3MS+7f9JRNrcxL7t/0lEDZPMRe7Z9IVpVdk8xF7tn0hWkBERAOu/eh1370RAOu/emvFEQFoZuEzWucy6Lwn4nF11t0M410j3kckBof+tzDA1W+WrfwesxxdGCaEVLnEm83izeN7lckkCtaVNKVQY5OEcIfSo4sRyPfJiLhjeI7rmUrUkTU9y7BYouFUFZeMcI2xyFgea3XXYzK8k3eQW8XOC04jiiTQEK27YNnLg4xNvClDjUEX8a13njpanp4x1a1Kx2jgzZX1vwsNa1qTvJeXE44k8bJjvN5BDOEEV97Xm5dlZE0m9y3OEXRdwo+ZjOq8QK1wGebbcDL96Ro4v7+BwoLxrhiQ0F1BuGO7FeW7Bs4ffEYv3r96877xcX48rHF7vmI3LLNsiB5JdEwlz77sN7iwREv9arOTjhTBBSn4RxicQso80FXVIAc51Git0g4R2hxIOHEOBx3RsvhNDNHE4lzTKAWtuvO9zGDlXB0yM/TlV+46mY8HbMSTxeJvfid+IPDvxYGksmPReXpvB6zCRsghYHtffaRUBruViGg0B/mydH4kC08ILPHJxUkgbJUC6Wu3m4BjSn/ABY/mChvCGzk0a8mgcahjyMCG4G7Qkk0AFSbrqVummS1bEs8hcZImuLjV1amv3fvCuP3GYfkb1BeJOD9mdQuia4gBoJJOADxSpPSJZAesPcDUFBhl4SQiRrGm80xvkdI0OIAFy6G0ab7ncYDdGNASrln2tDI8sY+84BxNGupRoYSQ6lDhMzccamlbrqVpODNlcSXQMN4urWpBvcYXi7WmPHzAjcRK8HAlWbLsmGKR8sbA2R4o59SSRec+mJ9Z7j8UGFnCCzlrXNlaWvF5pANCCKh1aYAipqcCATuBVeLhRAI2vmdxTixj3MIc65fBcASG4HfgaHA4YLLJwasrqDiWgNjbEA0lgDGNkY1oAIpRs0o/wBZWR+wLOWlpibdJeSASBV7XNfTHAkPfWnrOO8oK9p4SwxuPGG5EGg8aQ6l4gvuUu4ODWuc4HcKZ0snbMY4xziGxseyO8bwJkfSjQ27/wDJGBvq5xFARjEuwbO5pa6JpaTIS2pArIHiSgrgXcZJWm++7rKzjZkV0suNLXScaWnlAvDxIHYneHNacqBBgft2AGl8k1aKNY92LyGtAo01xNMqO6jTBs3hJDKS2t1/GSRhtHGoa9rGubyRUOEkTq7qSDHpWX0egq4ta5heSXOjkkjJJdJIcWuFOVNK79XEpYtgQxPa+NtLrSGNwIbUBryD94ktZG3EmgjAFMahtE14bkRAGu7cg13bkCBAGu7ciBEBERBV2tzEvu3/AElE2tzEvu3/AElEHG7P4VzCKMBsWDGdDvVH5lY9LZvVi7HeZSiCPS2b1Yux3mT0tm9WLsd5lKII9LZvVi7HeZPS2b1Yux3mUogj0tm9WLsd5k9LZvVi7HeZSiCPS2b1Yux3mT0tm9WLsd5lKII9LZvVi7HeZPS2b1Yux3mUogj0tm9WLsd5k9LZvVi7HeZSiCPS2b1Yux3mT0tm9WLsd5lKII9LZvVi7HeZPS2b1Yux3mRED0tm9WLsd5k9LZvVi7HeZSiCPS2b1Yux3mT0tm9WLsd5lKII9LZvVi7HeZPS2b1Yux3mUogj0tm9WLsd5k9LZvVi7HeZSiCPS2b1Yux3mT0tm9WLsd5lKII9LZvVi7HeZPS2b1Yux3mUogj0tm9WLsd5k9LZvVi7HeZSiCPS2b1Yux3mT0tm9WLsd5lKIK20OFcxikBbFix/Q71T+ZSiI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2209800"/>
            <a:ext cx="8229600" cy="4525963"/>
          </a:xfrm>
          <a:solidFill>
            <a:srgbClr val="FFFF99"/>
          </a:solidFill>
        </p:spPr>
        <p:txBody>
          <a:bodyPr>
            <a:normAutofit/>
          </a:bodyPr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pri vzniku väzieb sa uplatňujú </a:t>
            </a:r>
            <a:r>
              <a:rPr lang="sk-SK" b="1" dirty="0" smtClean="0"/>
              <a:t>príťažlivé sily </a:t>
            </a:r>
            <a:r>
              <a:rPr lang="sk-SK" dirty="0" smtClean="0"/>
              <a:t>ale aj </a:t>
            </a:r>
            <a:r>
              <a:rPr lang="sk-SK" b="1" dirty="0" smtClean="0"/>
              <a:t>odpudivé sily </a:t>
            </a:r>
            <a:r>
              <a:rPr lang="sk-SK" dirty="0" smtClean="0"/>
              <a:t>jadier a elektrónov  (0,074 nm)</a:t>
            </a:r>
          </a:p>
          <a:p>
            <a:r>
              <a:rPr lang="sk-SK" dirty="0" smtClean="0"/>
              <a:t>vzniká spoločný </a:t>
            </a:r>
          </a:p>
          <a:p>
            <a:pPr marL="0" indent="0">
              <a:buNone/>
            </a:pPr>
            <a:r>
              <a:rPr lang="sk-SK" dirty="0" smtClean="0"/>
              <a:t>    väzbový elektrónový pár</a:t>
            </a:r>
            <a:endParaRPr lang="sk-SK" dirty="0"/>
          </a:p>
        </p:txBody>
      </p:sp>
      <p:pic>
        <p:nvPicPr>
          <p:cNvPr id="3074" name="Picture 2" descr="http://t1.gstatic.com/images?q=tbn:ANd9GcRQ6ujbMIhVHoDgHMYcct47QQdtMJzXdjA3z2m97gVf47nNQVcjQbDWGV4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4750" y="187785"/>
            <a:ext cx="6292850" cy="1905000"/>
          </a:xfrm>
          <a:prstGeom prst="rect">
            <a:avLst/>
          </a:prstGeom>
          <a:noFill/>
        </p:spPr>
      </p:pic>
      <p:sp>
        <p:nvSpPr>
          <p:cNvPr id="4" name="AutoShape 2" descr="data:image/jpeg;base64,/9j/4AAQSkZJRgABAQAAAQABAAD/2wCEAAkGBxQTERQUExQWFhUXFxsYGRUYFBUYHBwgGBgYGCAgFxccHCghGx0nIB0XIjEiJSkrLjouGyAzODMtNygtLisBCgoKDQwMDgwPFCsZFBksKysrKysrKysrKysrKysrKysrKysrKysrKysrKysrKysrKysrKysrKysrKysrKysrK//AABEIAEsBSAMBIgACEQEDEQH/xAAbAAEAAwEBAQEAAAAAAAAAAAAABAUGAwIBB//EAD4QAAIBAwIEBAIJAAgHAQAAAAECAwAEERIhBRMxQQYiUXFhgQcUMkJSYoKRoRUjMzRDU3KSJGODk8Hw8Rb/xAAUAQEAAAAAAAAAAAAAAAAAAAAA/8QAFBEBAAAAAAAAAAAAAAAAAAAAAP/aAAwDAQACEQMRAD8A/cKUpQKZoTWf4kWuZzbKSsKAG4cEgtq3WJT2yN2PUAqPvbB0fjZkYraR88qSGkL6IlI2I5mDqI9FB6YOK6RWt4d3uIl/LHbnb9TyHPvge1WdvAqKFQBVUYCgAAAdgB0rrQUjxXyZKyQTj8DRtCf+4rOP3SuthxpXflOrQzYzynxlgMZMbA4cDbONxkZAzVtULinDUnTS/Y6lYbMjDoyN2YetBMBr7VRwK8dtcM2OdCQGIGA6sMpIo7BvMMdmVh2q3oFKUoFKVS8auXeRbWFtDuNckg3McecZX87HKqT08x3xig93fGhzGigQzyrsyqwVUPX+tkOy9thlt+leUt71jl5oYx+COFnI95Hcav8AYKn8NsUhjEcahUXoB++Se5J3J+NSqClktr1TlJ4ZB+CSFkz/ANRHOPfQfavVrxsa1inQwSNsoJDI59I5Bsx67EBtulXFR72zSVGjkUMjdVP/AL17g9dqDvmvtUnCLh45WtZWLlV1xSHq6ZwQ350OAT3BU9yKuxQKUpQKUpQcp7hUVmZgqqMsxIAA65JPSqdOKzTf3WIaP86csin4pGBrce+kHsa5QR/XZTI+9tG5ESb4kdDgyOO6hgQo6ZXV6Y0IFBUR2V3g6rpM/ltgAPk0jH+a5s19FuRDcr+QNBIB8AzOjn5rV5SggcM4pHNqC5DocPGw0uh7alPb0I2PYmp9VHGeD8wrLGQlxHnlyY7Hco/4o27j1weoFSeDcQE8QfBVslXQ7lHUlWU+zA/waCdXzNM1n79DdzNBnFvHjnEZzIxAIiyOigEM3rkD1oOp420pK2kXOwSDKz6Icg4OH0kv+kEbEZFdI7S7Jy9zEPypbEY/U0jZ98D2FWsUQUBVACgYAAAAA9AOle6CkaO+j3DwXA/AyNA3ycF1PzUe9d7DjCSOY2DRSjflSAAkDupBIdfipOO9WlV/F+EpcIAxIZTqSRdmRuzIe3/kbGgsM0qq4DfO6tHLgTRHRJgYDbZDqOysN8djkZ2q1oFKUoFKUoFKUoPEjgAk7ADJPtvVT4TQ/VY5GzqmzM3vL5sfIED5VZ3kZZHUdWUgfMEVB8KyBrK1I/yI/wCEAP8ANBaGs3NxaaRHmR4oLZNR5skbSs4XqwUMoVM5wdyQM7VonXII9awz8L+s2Bs+YUuIITCYxIYwTgKGZe6MACD03PfNBorHiEySiG4CEuCY5owyq+NyrIxJRwN8aiCM9MYqdxO/WCJpXzhR0AySTsFUdySQB8TWfigX6xDBE7yGGQzSuzmTRmNkCF+xJOdPpk96s/E8LGDUil2ikjm0AZLCJ1chfzEA4+OKCB/R17JItzzIIZAhQRcl5RhiGxJIJF1HIHQDGT1q14NxIy60kTlzREB0ByNxlWQ4GUYZwfUEdQaoOLcBh4gyXSX91EioF0wXAjj8rMxMilT5vNg5xsBVlwNxNdT3Sf2RjjhRuz8tpXZ19VzIFB76T2waC14pfLBDLM+dEUbyNjc4RSxwO5wK92N0JYkkX7LqGGfQjO9ZL6SOCTS211Kl1PGq2soNugQpJhJGIbILebIU4PTpXvwNwKaKOGV7yeVTCByHEYVcgYxhQ23Tf1oLzivEnV0hgVWmcFstnRGo21vjc77BRjJ7jBNViWd1bPLcFo7nWQ0iCJonARQuITrYEAAkIepJ829dr+ZYb3mSHTHPCkIfoqujyMAzfd1czAPqoHXFV/DeDRcLWSVry7uDIAqxzziUlt8CJdIOo5xtQay0uVkRXQgqwDKR3B6VR8Q4xI3OMTRxQwaubcSqzgFBqYJGGXIUdWJwDkYODVj4ftGitokfGpVGoDoCd8D4Dp8qy/EOG86C5sS7Rz4uDEOYUWUTFnVsffUF9LDfBBzsRkLuPiM0Lxi4MckUpCpPGrR6Wb7KyIWbZtgGB6kDAq9BrJ3VsqpHZo7SSvJE7hpDIY1jdHZiT9keTC/mI+ONYKCl8UDQsM4+1DMh/RIwhcH4aXLe6iruqXxh/dHXu7RoPd5UQfyRV1QeQ1VHifjEtrGsqW7zoG/rRGRrRMHzKn38HGw7ZrO3H0ScLd2doGLMxYnnSjJJJOwb1qk8S/RZYxRr9V4e80rtpGbmVUTbOqRtWdI+AoP0PgfHoLuMSW8gde/qp9GXqp968+JbhktZSuzEBFPo0jLGP5YVmfo++jqPh5MrOZJ2GGILBAPwhc5b3bPrWg8Xr/wpP4ZYHPslxE5/gGgtLK2WONI1GFRQoHwUAUvrpYo2kfZVBY7Z2AzsO5rtVZ4ltWktnVRqYaWC/iKMHx89OPnQVz3l2wRnkgtua2iKJ4XmbJBYB3EijUVUnSBt0ycb2PCeJO7PFMgSaPBbSSVZWzh0J3wcEYO4II361Q8U4al+beeKdwEnV5FErJoCxyKRp+5ICwBzg4zU/gbLJcM8TF4oohCJSdWttZZsP94LgDPTJPpQWHGeJmEIqJzJZG0Rx505OCxLNg6VABJOD2HUiquDh17E8kqywO0hDNByXRSQoXyycxipIA3KkbDapPH5hDNb3Lf2SCSORvwCXQQ5x0UFACewfPQVWQ8Ahtp2v2v7poyXflyXAa3HNyQETTuBnygE9utBMt+Oy3WBaKqadpZJVLctwcGPlqw1yKQc+YAY75rnZLNYqBKyTQtIS0qoY3RpXLapF1MHXU2CQRj0I6QeDnWlzbT67Zrt5ZomU8uQpKTjSxG0ygAldyM96NwlLS3ks0uLi5muThRPKJZFBAVm2A0xqBnJ2z8SBQbVmxWbHFZ5lWVHjt4HYLG0kTSvJqOFbSHUIrbEA5JBHSr27t9cTpnGpCufTIxmsceGi8ghTmPHPA0KzQrKUC8ogEhMbg4yrYwdjQaGw4jKs31e5CaypaOVAQkgXGoaCSUcZB05O24PUC5rNR6XuYIonMgtS7ySFteGZGRY2fu51lsdgoz1FaWgo75eXfW8g6Sq8D/EgGWM/LTKP11eVTcaOZrNB1Mxb5JDJk/uVHzq4FB9pSlApSlApSlB8NUfBn5Mslq3q0sJP3kc5YD1KMSCPRk9avar+McLE6gaijodUci/aRh0I9R2I6EbUE/NQ7/hUM2ObEkhHQsoOPYncVWw8cMPlvVERH+OAeS3x1/4R6eV8fAmruGdXUMjKynoVIIPsR1oPFlaJEgSNFRR0VVCj9gK7ZqNfcShhXVLKkY9XdV/bJ3Pwqnlupbvywq8MBzrnYFJGHpAhGVz/mN07A9QEaLhcF3eyTGGJo4hywxRTzJMgsTtuEwFB33LelapR+1cbO1SJFjjUKijCqOgArvQKUpQeJogylWAZSMEEAgj4g9azNhwyG0vSFijRZwOW4VQVdVw0anGylQGCjbOv1rU1F4lYJPGY5BkHBGDggqchlPUMDgg0EkVGv8Ah8UyhZY0kAOQHUNg+oyNjVUnE5Lby3YLICcXKKSuO3OUZ5ZxsW+zkZ8ucC3tL2OVQ0ciOp6MjKw/cGg82HDooRpijSME5IVQuT6nHX51KrhdXccalpHVFHVmYKB7knAqnfi0lx5bQEKTvdMp0Ad+SD/at2BHl75OMEPV0/PvEjG6WxEkh7cwg8tD8QCZD+j1q9FQ+GcPSCMIg2ySSTlmLHLMx7sTuTUygUpSgVHvrVZY3jb7LqVPswxUilBUeHb0vHy5NpoTy5B6kdHH5XXDD3x1Bq2NVPFeGOzieBgk6jTkjKuufsSjqR3B6g777g87bxFGCEuB9XlJxpkICsf+XL9l/kc+oFBKvOB28ra5IInY9WZFJPucbj3qfGgUAAAAbAAYA9hRXB3BqDxDjUEOBJIoY/ZjHmdv9Ea5ZvkKCZPIqqWYgKBkk7AAdc57YrN+GeCwsXuvq8aGR9UQ5agqg2VgMeVn+2e/mA7V3NrLdkc1TFbg5ELY1ykHbnY+ynfR1O2SMFToFFBwvLNJVKSorod9LAMNvgaofC9pHbSzWwREcEyIwADSRM22T1bQToP6T94VpqreMcKEwUhiksZLRygbqSMbj7ykbFe/7YCxqFf8IhmIMsMchHQsoJHsewqvi49yvLeLyW6c3cwN8RJ0Qn8L4PXGcZq6imVgGUgg7gggg+xHWg+WtskahI0VFHRVAUD2Arpmot/xSGAZmlSMdtTAZ+AHc/AVTyvLejSgeC3J88jApJIPwxqd41PdzvjoBnNB14Y3PunuP8ONTDEfUlsysPUZVFB/I3rV9XK1t1jRURQqKAqqBgAAYAArrQKUpQKUpQKUpQKUpQfCu1ZO9hshfR2ptV5k0bS61VVGEIBDYIJO/pWtNfn/AIq4G1zxi0/t0jFtKDNEWXB1jAMmCBnfY+lBbeG5rR7q7ihtlSS1ZEeQonmLqWGlt2xgd8VqNNYL6OuFPb3vFVYSlDLDokl1EyAI+TrI8+DtkVvxQKUpQVniLiotrW4m8paKGSUIWxqKIzAfPGK6cH4iJoYpPKGdFYqDnGQD71S+OPCUF3BO5t45Lr6u6QuwGQ2lygBOw87Zr34S8I21qkUiW8cc/LCu6gZyQNWT33FBpqUpQKyviIWcU9sstsrPcycpXVVBBwW87ZBxgH1rVVhfpI4W9xPwxVEukXJLyRAgoNBGrWAdG+NzQWVnFZrftbLbKJUhWbmFVOzMygAklgcqa0+KwfhzgTW3GZsG4kjNpHiWUs/m5kmVEmANhg4+Nb2gClKUHzNVHiXjws0SR4pXjLYd411csY+04G+nOBtWbn+jNHdm/pDia6iTpW7AUZJOFHL2HoKo/E/gdbaNdF1xm4kkbQkaXQwSR99uXhFxnc0H6bw3iMc8ayQusiN0ZTkf/fhUuvzv6M/AMlhqllmfW43gVsxjP4jjzv8AHb2r9EoFc5oVcFWUMp6hgCP2NdKUFR/+YtO1vGP9I0j9htUyx4XDDnlRJHnrpUAn3I3NS6UHzFZ7jviI295ZwEJon5mp2JGnQuRg5xv8a0RrI+K/Dhur2xdo0kgi5vMDYI8y4XynrvQTuFeITNf3NsAhSGOJ1dTkkya8g7420itBWCThX9HXN/dRJBDA0UCpk6V1Kz6squ+fMMAbk4G1bLhNw8kEUkict3jRmTVq0syglc98HIz8KCSUB67/AAqrfw1aEk/V4wSckqunPvpxVtSggWXBbeI6o4Y0b8QQav8Ad1qcFr7SgUpSgUpSgUpSgUpSgUpSgUpSgUpSgUpSgUpSgUpSgUpSgUpSgUpSgUpSgUpSgUpSgUpSgUpSg43Vssi6XVXU48rAEbb9Dt1r3DEFUKoCqBgKBgADYADtXulApSlApSlApSlApSlApSlB/9k="/>
          <p:cNvSpPr>
            <a:spLocks noChangeAspect="1" noChangeArrowheads="1"/>
          </p:cNvSpPr>
          <p:nvPr/>
        </p:nvSpPr>
        <p:spPr bwMode="auto">
          <a:xfrm>
            <a:off x="155575" y="-427038"/>
            <a:ext cx="3914775" cy="8953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4" descr="data:image/jpeg;base64,/9j/4AAQSkZJRgABAQAAAQABAAD/2wCEAAkGBxQTERQUExQWFhUXFxsYGRUYFBUYHBwgGBgYGCAgFxccHCghGx0nIB0XIjEiJSkrLjouGyAzODMtNygtLisBCgoKDQwMDgwPFCsZFBksKysrKysrKysrKysrKysrKysrKysrKysrKysrKysrKysrKysrKysrKysrKysrKysrK//AABEIAEsBSAMBIgACEQEDEQH/xAAbAAEAAwEBAQEAAAAAAAAAAAAABAUGAwIBB//EAD4QAAIBAwIEBAIJAAgHAQAAAAECAwAEERIhBRMxQQYiUXFhgQcUMkJSYoKRoRUjMzRDU3KSJGODk8Hw8Rb/xAAUAQEAAAAAAAAAAAAAAAAAAAAA/8QAFBEBAAAAAAAAAAAAAAAAAAAAAP/aAAwDAQACEQMRAD8A/cKUpQKZoTWf4kWuZzbKSsKAG4cEgtq3WJT2yN2PUAqPvbB0fjZkYraR88qSGkL6IlI2I5mDqI9FB6YOK6RWt4d3uIl/LHbnb9TyHPvge1WdvAqKFQBVUYCgAAAdgB0rrQUjxXyZKyQTj8DRtCf+4rOP3SuthxpXflOrQzYzynxlgMZMbA4cDbONxkZAzVtULinDUnTS/Y6lYbMjDoyN2YetBMBr7VRwK8dtcM2OdCQGIGA6sMpIo7BvMMdmVh2q3oFKUoFKVS8auXeRbWFtDuNckg3McecZX87HKqT08x3xig93fGhzGigQzyrsyqwVUPX+tkOy9thlt+leUt71jl5oYx+COFnI95Hcav8AYKn8NsUhjEcahUXoB++Se5J3J+NSqClktr1TlJ4ZB+CSFkz/ANRHOPfQfavVrxsa1inQwSNsoJDI59I5Bsx67EBtulXFR72zSVGjkUMjdVP/AL17g9dqDvmvtUnCLh45WtZWLlV1xSHq6ZwQ350OAT3BU9yKuxQKUpQKUpQcp7hUVmZgqqMsxIAA65JPSqdOKzTf3WIaP86csin4pGBrce+kHsa5QR/XZTI+9tG5ESb4kdDgyOO6hgQo6ZXV6Y0IFBUR2V3g6rpM/ltgAPk0jH+a5s19FuRDcr+QNBIB8AzOjn5rV5SggcM4pHNqC5DocPGw0uh7alPb0I2PYmp9VHGeD8wrLGQlxHnlyY7Hco/4o27j1weoFSeDcQE8QfBVslXQ7lHUlWU+zA/waCdXzNM1n79DdzNBnFvHjnEZzIxAIiyOigEM3rkD1oOp420pK2kXOwSDKz6Icg4OH0kv+kEbEZFdI7S7Jy9zEPypbEY/U0jZ98D2FWsUQUBVACgYAAAAA9AOle6CkaO+j3DwXA/AyNA3ycF1PzUe9d7DjCSOY2DRSjflSAAkDupBIdfipOO9WlV/F+EpcIAxIZTqSRdmRuzIe3/kbGgsM0qq4DfO6tHLgTRHRJgYDbZDqOysN8djkZ2q1oFKUoFKUoFKUoPEjgAk7ADJPtvVT4TQ/VY5GzqmzM3vL5sfIED5VZ3kZZHUdWUgfMEVB8KyBrK1I/yI/wCEAP8ANBaGs3NxaaRHmR4oLZNR5skbSs4XqwUMoVM5wdyQM7VonXII9awz8L+s2Bs+YUuIITCYxIYwTgKGZe6MACD03PfNBorHiEySiG4CEuCY5owyq+NyrIxJRwN8aiCM9MYqdxO/WCJpXzhR0AySTsFUdySQB8TWfigX6xDBE7yGGQzSuzmTRmNkCF+xJOdPpk96s/E8LGDUil2ikjm0AZLCJ1chfzEA4+OKCB/R17JItzzIIZAhQRcl5RhiGxJIJF1HIHQDGT1q14NxIy60kTlzREB0ByNxlWQ4GUYZwfUEdQaoOLcBh4gyXSX91EioF0wXAjj8rMxMilT5vNg5xsBVlwNxNdT3Sf2RjjhRuz8tpXZ19VzIFB76T2waC14pfLBDLM+dEUbyNjc4RSxwO5wK92N0JYkkX7LqGGfQjO9ZL6SOCTS211Kl1PGq2soNugQpJhJGIbILebIU4PTpXvwNwKaKOGV7yeVTCByHEYVcgYxhQ23Tf1oLzivEnV0hgVWmcFstnRGo21vjc77BRjJ7jBNViWd1bPLcFo7nWQ0iCJonARQuITrYEAAkIepJ829dr+ZYb3mSHTHPCkIfoqujyMAzfd1czAPqoHXFV/DeDRcLWSVry7uDIAqxzziUlt8CJdIOo5xtQay0uVkRXQgqwDKR3B6VR8Q4xI3OMTRxQwaubcSqzgFBqYJGGXIUdWJwDkYODVj4ftGitokfGpVGoDoCd8D4Dp8qy/EOG86C5sS7Rz4uDEOYUWUTFnVsffUF9LDfBBzsRkLuPiM0Lxi4MckUpCpPGrR6Wb7KyIWbZtgGB6kDAq9BrJ3VsqpHZo7SSvJE7hpDIY1jdHZiT9keTC/mI+ONYKCl8UDQsM4+1DMh/RIwhcH4aXLe6iruqXxh/dHXu7RoPd5UQfyRV1QeQ1VHifjEtrGsqW7zoG/rRGRrRMHzKn38HGw7ZrO3H0ScLd2doGLMxYnnSjJJJOwb1qk8S/RZYxRr9V4e80rtpGbmVUTbOqRtWdI+AoP0PgfHoLuMSW8gde/qp9GXqp968+JbhktZSuzEBFPo0jLGP5YVmfo++jqPh5MrOZJ2GGILBAPwhc5b3bPrWg8Xr/wpP4ZYHPslxE5/gGgtLK2WONI1GFRQoHwUAUvrpYo2kfZVBY7Z2AzsO5rtVZ4ltWktnVRqYaWC/iKMHx89OPnQVz3l2wRnkgtua2iKJ4XmbJBYB3EijUVUnSBt0ycb2PCeJO7PFMgSaPBbSSVZWzh0J3wcEYO4II361Q8U4al+beeKdwEnV5FErJoCxyKRp+5ICwBzg4zU/gbLJcM8TF4oohCJSdWttZZsP94LgDPTJPpQWHGeJmEIqJzJZG0Rx505OCxLNg6VABJOD2HUiquDh17E8kqywO0hDNByXRSQoXyycxipIA3KkbDapPH5hDNb3Lf2SCSORvwCXQQ5x0UFACewfPQVWQ8Ahtp2v2v7poyXflyXAa3HNyQETTuBnygE9utBMt+Oy3WBaKqadpZJVLctwcGPlqw1yKQc+YAY75rnZLNYqBKyTQtIS0qoY3RpXLapF1MHXU2CQRj0I6QeDnWlzbT67Zrt5ZomU8uQpKTjSxG0ygAldyM96NwlLS3ks0uLi5muThRPKJZFBAVm2A0xqBnJ2z8SBQbVmxWbHFZ5lWVHjt4HYLG0kTSvJqOFbSHUIrbEA5JBHSr27t9cTpnGpCufTIxmsceGi8ghTmPHPA0KzQrKUC8ogEhMbg4yrYwdjQaGw4jKs31e5CaypaOVAQkgXGoaCSUcZB05O24PUC5rNR6XuYIonMgtS7ySFteGZGRY2fu51lsdgoz1FaWgo75eXfW8g6Sq8D/EgGWM/LTKP11eVTcaOZrNB1Mxb5JDJk/uVHzq4FB9pSlApSlApSlB8NUfBn5Mslq3q0sJP3kc5YD1KMSCPRk9avar+McLE6gaijodUci/aRh0I9R2I6EbUE/NQ7/hUM2ObEkhHQsoOPYncVWw8cMPlvVERH+OAeS3x1/4R6eV8fAmruGdXUMjKynoVIIPsR1oPFlaJEgSNFRR0VVCj9gK7ZqNfcShhXVLKkY9XdV/bJ3Pwqnlupbvywq8MBzrnYFJGHpAhGVz/mN07A9QEaLhcF3eyTGGJo4hywxRTzJMgsTtuEwFB33LelapR+1cbO1SJFjjUKijCqOgArvQKUpQeJogylWAZSMEEAgj4g9azNhwyG0vSFijRZwOW4VQVdVw0anGylQGCjbOv1rU1F4lYJPGY5BkHBGDggqchlPUMDgg0EkVGv8Ah8UyhZY0kAOQHUNg+oyNjVUnE5Lby3YLICcXKKSuO3OUZ5ZxsW+zkZ8ucC3tL2OVQ0ciOp6MjKw/cGg82HDooRpijSME5IVQuT6nHX51KrhdXccalpHVFHVmYKB7knAqnfi0lx5bQEKTvdMp0Ad+SD/at2BHl75OMEPV0/PvEjG6WxEkh7cwg8tD8QCZD+j1q9FQ+GcPSCMIg2ySSTlmLHLMx7sTuTUygUpSgVHvrVZY3jb7LqVPswxUilBUeHb0vHy5NpoTy5B6kdHH5XXDD3x1Bq2NVPFeGOzieBgk6jTkjKuufsSjqR3B6g777g87bxFGCEuB9XlJxpkICsf+XL9l/kc+oFBKvOB28ra5IInY9WZFJPucbj3qfGgUAAAAbAAYA9hRXB3BqDxDjUEOBJIoY/ZjHmdv9Ea5ZvkKCZPIqqWYgKBkk7AAdc57YrN+GeCwsXuvq8aGR9UQ5agqg2VgMeVn+2e/mA7V3NrLdkc1TFbg5ELY1ykHbnY+ynfR1O2SMFToFFBwvLNJVKSorod9LAMNvgaofC9pHbSzWwREcEyIwADSRM22T1bQToP6T94VpqreMcKEwUhiksZLRygbqSMbj7ykbFe/7YCxqFf8IhmIMsMchHQsoJHsewqvi49yvLeLyW6c3cwN8RJ0Qn8L4PXGcZq6imVgGUgg7gggg+xHWg+WtskahI0VFHRVAUD2Arpmot/xSGAZmlSMdtTAZ+AHc/AVTyvLejSgeC3J88jApJIPwxqd41PdzvjoBnNB14Y3PunuP8ONTDEfUlsysPUZVFB/I3rV9XK1t1jRURQqKAqqBgAAYAArrQKUpQKUpQKUpQKUpQfCu1ZO9hshfR2ptV5k0bS61VVGEIBDYIJO/pWtNfn/AIq4G1zxi0/t0jFtKDNEWXB1jAMmCBnfY+lBbeG5rR7q7ihtlSS1ZEeQonmLqWGlt2xgd8VqNNYL6OuFPb3vFVYSlDLDokl1EyAI+TrI8+DtkVvxQKUpQVniLiotrW4m8paKGSUIWxqKIzAfPGK6cH4iJoYpPKGdFYqDnGQD71S+OPCUF3BO5t45Lr6u6QuwGQ2lygBOw87Zr34S8I21qkUiW8cc/LCu6gZyQNWT33FBpqUpQKyviIWcU9sstsrPcycpXVVBBwW87ZBxgH1rVVhfpI4W9xPwxVEukXJLyRAgoNBGrWAdG+NzQWVnFZrftbLbKJUhWbmFVOzMygAklgcqa0+KwfhzgTW3GZsG4kjNpHiWUs/m5kmVEmANhg4+Nb2gClKUHzNVHiXjws0SR4pXjLYd411csY+04G+nOBtWbn+jNHdm/pDia6iTpW7AUZJOFHL2HoKo/E/gdbaNdF1xm4kkbQkaXQwSR99uXhFxnc0H6bw3iMc8ayQusiN0ZTkf/fhUuvzv6M/AMlhqllmfW43gVsxjP4jjzv8AHb2r9EoFc5oVcFWUMp6hgCP2NdKUFR/+YtO1vGP9I0j9htUyx4XDDnlRJHnrpUAn3I3NS6UHzFZ7jviI295ZwEJon5mp2JGnQuRg5xv8a0RrI+K/Dhur2xdo0kgi5vMDYI8y4XynrvQTuFeITNf3NsAhSGOJ1dTkkya8g7420itBWCThX9HXN/dRJBDA0UCpk6V1Kz6squ+fMMAbk4G1bLhNw8kEUkict3jRmTVq0syglc98HIz8KCSUB67/AAqrfw1aEk/V4wSckqunPvpxVtSggWXBbeI6o4Y0b8QQav8Ad1qcFr7SgUpSgUpSgUpSgUpSgUpSgUpSgUpSgUpSgUpSgUpSgUpSgUpSgUpSgUpSgUpSgUpSgUpSgUpSg43Vssi6XVXU48rAEbb9Dt1r3DEFUKoCqBgKBgADYADtXulApSlApSlApSlApSlApSlB/9k="/>
          <p:cNvSpPr>
            <a:spLocks noChangeAspect="1" noChangeArrowheads="1"/>
          </p:cNvSpPr>
          <p:nvPr/>
        </p:nvSpPr>
        <p:spPr bwMode="auto">
          <a:xfrm>
            <a:off x="307975" y="-274638"/>
            <a:ext cx="3914775" cy="8953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0" name="Picture 6" descr="http://www.komenskeho66.cz/materialy/chemie/WEB-CHEMIE8/obrazky/image0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7197905" cy="16462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upload.wikimedia.org/wikipedia/commons/0/0c/Kovalentny_vodi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490" y="5007148"/>
            <a:ext cx="3188110" cy="18262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lačidlo akcie: Domov 8">
            <a:hlinkClick r:id="rId5" action="ppaction://hlinksldjump" highlightClick="1"/>
          </p:cNvPr>
          <p:cNvSpPr/>
          <p:nvPr/>
        </p:nvSpPr>
        <p:spPr>
          <a:xfrm>
            <a:off x="8654845" y="6100916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>
            <a:hlinkClick r:id="rId6"/>
          </p:cNvPr>
          <p:cNvSpPr/>
          <p:nvPr/>
        </p:nvSpPr>
        <p:spPr>
          <a:xfrm>
            <a:off x="7910619" y="390820"/>
            <a:ext cx="665568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11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!</a:t>
            </a:r>
            <a:endParaRPr lang="sk-SK" sz="115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1143000"/>
          </a:xfrm>
          <a:solidFill>
            <a:srgbClr val="FFFF99"/>
          </a:solidFill>
        </p:spPr>
        <p:txBody>
          <a:bodyPr/>
          <a:lstStyle/>
          <a:p>
            <a:r>
              <a:rPr lang="sk-SK" dirty="0" smtClean="0"/>
              <a:t>	KOVALENTNÁ VÄZBA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70719" y="1371601"/>
            <a:ext cx="8229600" cy="5486400"/>
          </a:xfrm>
        </p:spPr>
        <p:txBody>
          <a:bodyPr>
            <a:normAutofit/>
          </a:bodyPr>
          <a:lstStyle/>
          <a:p>
            <a:pPr algn="just"/>
            <a:r>
              <a:rPr lang="sk-SK" dirty="0" smtClean="0">
                <a:solidFill>
                  <a:srgbClr val="FFFF00"/>
                </a:solidFill>
              </a:rPr>
              <a:t>PRINCÍP: </a:t>
            </a:r>
            <a:r>
              <a:rPr lang="sk-SK" dirty="0" err="1" smtClean="0">
                <a:solidFill>
                  <a:srgbClr val="FFFF00"/>
                </a:solidFill>
              </a:rPr>
              <a:t>spoluzdieľanie</a:t>
            </a:r>
            <a:r>
              <a:rPr lang="sk-SK" dirty="0" smtClean="0">
                <a:solidFill>
                  <a:srgbClr val="FFFF00"/>
                </a:solidFill>
              </a:rPr>
              <a:t> väzbových elektrónov ( el. párov)  (</a:t>
            </a:r>
            <a:r>
              <a:rPr lang="sk-SK" dirty="0">
                <a:solidFill>
                  <a:srgbClr val="FFFF00"/>
                </a:solidFill>
              </a:rPr>
              <a:t>predpona </a:t>
            </a:r>
            <a:r>
              <a:rPr lang="sk-SK" b="1" dirty="0">
                <a:solidFill>
                  <a:srgbClr val="FFFF00"/>
                </a:solidFill>
              </a:rPr>
              <a:t>,,</a:t>
            </a:r>
            <a:r>
              <a:rPr lang="sk-SK" b="1" dirty="0" err="1">
                <a:solidFill>
                  <a:srgbClr val="FFFF00"/>
                </a:solidFill>
              </a:rPr>
              <a:t>ko</a:t>
            </a:r>
            <a:r>
              <a:rPr lang="sk-SK" b="1" dirty="0" smtClean="0">
                <a:solidFill>
                  <a:srgbClr val="FFFF00"/>
                </a:solidFill>
              </a:rPr>
              <a:t>“ = </a:t>
            </a:r>
            <a:r>
              <a:rPr lang="sk-SK" b="1" dirty="0" err="1" smtClean="0">
                <a:solidFill>
                  <a:srgbClr val="FFFF00"/>
                </a:solidFill>
              </a:rPr>
              <a:t>spoluzdieľanie</a:t>
            </a:r>
            <a:r>
              <a:rPr lang="sk-SK" dirty="0" smtClean="0">
                <a:solidFill>
                  <a:srgbClr val="FFFF00"/>
                </a:solidFill>
              </a:rPr>
              <a:t>) </a:t>
            </a:r>
          </a:p>
          <a:p>
            <a:pPr algn="just"/>
            <a:r>
              <a:rPr lang="sk-SK" dirty="0" smtClean="0"/>
              <a:t>PODMIENKA: atómy musia mať </a:t>
            </a:r>
            <a:r>
              <a:rPr lang="sk-SK" b="1" u="sng" dirty="0" smtClean="0"/>
              <a:t>nespárené </a:t>
            </a:r>
            <a:r>
              <a:rPr lang="sk-SK" dirty="0" smtClean="0"/>
              <a:t>elektróny, a majú </a:t>
            </a:r>
            <a:r>
              <a:rPr lang="sk-SK" sz="3600" b="1" u="sng" dirty="0" smtClean="0"/>
              <a:t>opačné </a:t>
            </a:r>
            <a:r>
              <a:rPr lang="sk-SK" sz="3600" b="1" u="sng" dirty="0" err="1" smtClean="0"/>
              <a:t>spiny</a:t>
            </a:r>
            <a:r>
              <a:rPr lang="sk-SK" sz="3600" b="1" u="sng" dirty="0" smtClean="0"/>
              <a:t> </a:t>
            </a:r>
            <a:endParaRPr lang="sk-SK" b="1" u="sng" dirty="0" smtClean="0"/>
          </a:p>
          <a:p>
            <a:pPr algn="just"/>
            <a:r>
              <a:rPr lang="sk-SK" dirty="0" smtClean="0"/>
              <a:t>má </a:t>
            </a:r>
            <a:r>
              <a:rPr lang="sk-SK" b="1" dirty="0" smtClean="0"/>
              <a:t>smerový</a:t>
            </a:r>
            <a:r>
              <a:rPr lang="sk-SK" dirty="0" smtClean="0"/>
              <a:t> charakter</a:t>
            </a:r>
          </a:p>
          <a:p>
            <a:endParaRPr lang="sk-SK" sz="2800" dirty="0"/>
          </a:p>
          <a:p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7467600" y="4114800"/>
            <a:ext cx="100540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k-SK" sz="138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="" xmlns:p14="http://schemas.microsoft.com/office/powerpoint/2010/main" val="103166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b="1" dirty="0" err="1" smtClean="0"/>
              <a:t>Elektronegativita</a:t>
            </a:r>
            <a:r>
              <a:rPr lang="sk-SK" b="1" dirty="0" smtClean="0"/>
              <a:t> - X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</p:spPr>
        <p:txBody>
          <a:bodyPr>
            <a:normAutofit lnSpcReduction="10000"/>
          </a:bodyPr>
          <a:lstStyle/>
          <a:p>
            <a:pPr algn="just"/>
            <a:r>
              <a:rPr lang="sk-SK" dirty="0" smtClean="0"/>
              <a:t>schopnosť priťahovať k </a:t>
            </a:r>
            <a:r>
              <a:rPr lang="sk-SK" dirty="0"/>
              <a:t>sebe </a:t>
            </a:r>
            <a:r>
              <a:rPr lang="sk-SK" dirty="0" smtClean="0"/>
              <a:t>väzbové elektróny</a:t>
            </a:r>
          </a:p>
          <a:p>
            <a:pPr algn="just"/>
            <a:r>
              <a:rPr lang="sk-SK" dirty="0" smtClean="0"/>
              <a:t>hodnoty </a:t>
            </a:r>
            <a:r>
              <a:rPr lang="sk-SK" dirty="0" err="1"/>
              <a:t>elektronegativity</a:t>
            </a:r>
            <a:r>
              <a:rPr lang="sk-SK" dirty="0"/>
              <a:t> pre jednotlivé prvky určil </a:t>
            </a:r>
            <a:r>
              <a:rPr lang="sk-SK" dirty="0" err="1"/>
              <a:t>Pauling</a:t>
            </a:r>
            <a:r>
              <a:rPr lang="sk-SK" dirty="0"/>
              <a:t> a </a:t>
            </a:r>
            <a:r>
              <a:rPr lang="sk-SK" dirty="0" err="1" smtClean="0"/>
              <a:t>Mulliken</a:t>
            </a:r>
            <a:endParaRPr lang="sk-SK" dirty="0" smtClean="0"/>
          </a:p>
          <a:p>
            <a:pPr algn="just"/>
            <a:r>
              <a:rPr lang="sk-SK" dirty="0" smtClean="0"/>
              <a:t>Čím vyššia hodnota </a:t>
            </a:r>
            <a:r>
              <a:rPr lang="sk-SK" dirty="0" err="1"/>
              <a:t>elektronegativity</a:t>
            </a:r>
            <a:r>
              <a:rPr lang="sk-SK" dirty="0"/>
              <a:t>, tým </a:t>
            </a:r>
            <a:r>
              <a:rPr lang="sk-SK" dirty="0" smtClean="0"/>
              <a:t> vyššia </a:t>
            </a:r>
            <a:r>
              <a:rPr lang="sk-SK" dirty="0"/>
              <a:t>schopnosť </a:t>
            </a:r>
            <a:r>
              <a:rPr lang="sk-SK" dirty="0" smtClean="0"/>
              <a:t>priťahovať si </a:t>
            </a:r>
            <a:r>
              <a:rPr lang="sk-SK" dirty="0"/>
              <a:t>väzbový elektrónový </a:t>
            </a:r>
            <a:r>
              <a:rPr lang="sk-SK" dirty="0" smtClean="0"/>
              <a:t>pár</a:t>
            </a:r>
          </a:p>
          <a:p>
            <a:pPr algn="just"/>
            <a:r>
              <a:rPr lang="sk-SK" dirty="0" smtClean="0"/>
              <a:t>rozdiel </a:t>
            </a:r>
            <a:r>
              <a:rPr lang="sk-SK" dirty="0"/>
              <a:t>hodnôt </a:t>
            </a:r>
            <a:r>
              <a:rPr lang="sk-SK" dirty="0" err="1"/>
              <a:t>elektronegativít</a:t>
            </a:r>
            <a:r>
              <a:rPr lang="sk-SK" dirty="0"/>
              <a:t> viazaných prvkov určuje či je väzba:</a:t>
            </a:r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556523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55635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448890" y="5204346"/>
            <a:ext cx="7932760" cy="1143000"/>
          </a:xfrm>
        </p:spPr>
        <p:txBody>
          <a:bodyPr/>
          <a:lstStyle/>
          <a:p>
            <a:r>
              <a:rPr lang="sk-SK" dirty="0" smtClean="0"/>
              <a:t>0                   0,4                1,7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8337" y="578682"/>
            <a:ext cx="8229600" cy="3763963"/>
          </a:xfrm>
        </p:spPr>
        <p:txBody>
          <a:bodyPr>
            <a:normAutofit/>
          </a:bodyPr>
          <a:lstStyle/>
          <a:p>
            <a:r>
              <a:rPr lang="sk-SK" b="1" dirty="0"/>
              <a:t>Nepolárna – </a:t>
            </a:r>
            <a:r>
              <a:rPr lang="sk-SK" dirty="0"/>
              <a:t>rozdiel </a:t>
            </a:r>
            <a:r>
              <a:rPr lang="sk-SK" dirty="0" err="1"/>
              <a:t>elektronegativít</a:t>
            </a:r>
            <a:r>
              <a:rPr lang="sk-SK" dirty="0"/>
              <a:t> </a:t>
            </a:r>
            <a:r>
              <a:rPr lang="el-GR" dirty="0" smtClean="0"/>
              <a:t>Δ</a:t>
            </a:r>
            <a:r>
              <a:rPr lang="sk-SK" dirty="0"/>
              <a:t>X je </a:t>
            </a:r>
            <a:r>
              <a:rPr lang="sk-SK" dirty="0" smtClean="0"/>
              <a:t>v intervale </a:t>
            </a:r>
            <a:r>
              <a:rPr lang="sk-SK" dirty="0"/>
              <a:t>&lt; </a:t>
            </a:r>
            <a:r>
              <a:rPr lang="sk-SK" dirty="0" smtClean="0"/>
              <a:t>0, 0,4</a:t>
            </a:r>
            <a:r>
              <a:rPr lang="sk-SK" dirty="0"/>
              <a:t>). </a:t>
            </a:r>
            <a:r>
              <a:rPr lang="sk-SK" dirty="0" smtClean="0"/>
              <a:t>Napr. </a:t>
            </a:r>
            <a:r>
              <a:rPr lang="sk-SK" dirty="0"/>
              <a:t>O</a:t>
            </a:r>
            <a:r>
              <a:rPr lang="sk-SK" baseline="-25000" dirty="0"/>
              <a:t>2</a:t>
            </a:r>
            <a:r>
              <a:rPr lang="sk-SK" dirty="0"/>
              <a:t>, </a:t>
            </a:r>
            <a:r>
              <a:rPr lang="sk-SK" dirty="0" smtClean="0"/>
              <a:t>Cl</a:t>
            </a:r>
            <a:r>
              <a:rPr lang="sk-SK" baseline="-25000" dirty="0" smtClean="0"/>
              <a:t>2</a:t>
            </a:r>
            <a:endParaRPr lang="sk-SK" dirty="0"/>
          </a:p>
          <a:p>
            <a:r>
              <a:rPr lang="sk-SK" b="1" dirty="0"/>
              <a:t>Polárna – </a:t>
            </a:r>
            <a:r>
              <a:rPr lang="sk-SK" dirty="0"/>
              <a:t>rozdiel </a:t>
            </a:r>
            <a:r>
              <a:rPr lang="sk-SK" dirty="0" err="1"/>
              <a:t>elektronegativít</a:t>
            </a:r>
            <a:r>
              <a:rPr lang="sk-SK" dirty="0"/>
              <a:t> </a:t>
            </a:r>
            <a:r>
              <a:rPr lang="el-GR" dirty="0" smtClean="0"/>
              <a:t>Δ</a:t>
            </a:r>
            <a:r>
              <a:rPr lang="sk-SK" dirty="0"/>
              <a:t>X je </a:t>
            </a:r>
            <a:r>
              <a:rPr lang="sk-SK" dirty="0" smtClean="0"/>
              <a:t>v intervale </a:t>
            </a:r>
            <a:r>
              <a:rPr lang="sk-SK" dirty="0"/>
              <a:t>&lt;0,4 – 1,7). </a:t>
            </a:r>
            <a:r>
              <a:rPr lang="sk-SK" dirty="0" smtClean="0"/>
              <a:t>Napr. H</a:t>
            </a:r>
            <a:r>
              <a:rPr lang="sk-SK" baseline="-25000" dirty="0" smtClean="0"/>
              <a:t>2</a:t>
            </a:r>
            <a:r>
              <a:rPr lang="sk-SK" dirty="0" smtClean="0"/>
              <a:t>O, </a:t>
            </a:r>
            <a:r>
              <a:rPr lang="sk-SK" dirty="0" err="1" smtClean="0"/>
              <a:t>HCl</a:t>
            </a:r>
            <a:endParaRPr lang="sk-SK" dirty="0"/>
          </a:p>
          <a:p>
            <a:r>
              <a:rPr lang="sk-SK" b="1" dirty="0"/>
              <a:t>Iónová - </a:t>
            </a:r>
            <a:r>
              <a:rPr lang="sk-SK" dirty="0"/>
              <a:t>rozdiel </a:t>
            </a:r>
            <a:r>
              <a:rPr lang="sk-SK" dirty="0" err="1"/>
              <a:t>elektronegativít</a:t>
            </a:r>
            <a:r>
              <a:rPr lang="sk-SK" dirty="0"/>
              <a:t> </a:t>
            </a:r>
            <a:r>
              <a:rPr lang="el-GR" dirty="0" smtClean="0"/>
              <a:t>Δ</a:t>
            </a:r>
            <a:r>
              <a:rPr lang="sk-SK" dirty="0"/>
              <a:t>X je väčší ako 1,7. </a:t>
            </a:r>
            <a:r>
              <a:rPr lang="sk-SK" dirty="0" smtClean="0"/>
              <a:t>Napr. </a:t>
            </a:r>
            <a:r>
              <a:rPr lang="sk-SK" dirty="0" err="1" smtClean="0"/>
              <a:t>NaCl</a:t>
            </a:r>
            <a:endParaRPr lang="sk-SK" dirty="0"/>
          </a:p>
        </p:txBody>
      </p:sp>
      <p:cxnSp>
        <p:nvCxnSpPr>
          <p:cNvPr id="5" name="Rovná spojnica 4"/>
          <p:cNvCxnSpPr/>
          <p:nvPr/>
        </p:nvCxnSpPr>
        <p:spPr>
          <a:xfrm>
            <a:off x="750939" y="4800600"/>
            <a:ext cx="769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avá zložená zátvorka 6"/>
          <p:cNvSpPr/>
          <p:nvPr/>
        </p:nvSpPr>
        <p:spPr>
          <a:xfrm rot="5400000">
            <a:off x="1569558" y="4049422"/>
            <a:ext cx="762000" cy="2399237"/>
          </a:xfrm>
          <a:prstGeom prst="rightBrace">
            <a:avLst>
              <a:gd name="adj1" fmla="val 8333"/>
              <a:gd name="adj2" fmla="val 51613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Pravá zložená zátvorka 7"/>
          <p:cNvSpPr/>
          <p:nvPr/>
        </p:nvSpPr>
        <p:spPr>
          <a:xfrm rot="5400000">
            <a:off x="4410679" y="3612882"/>
            <a:ext cx="793193" cy="3241126"/>
          </a:xfrm>
          <a:prstGeom prst="rightBrace">
            <a:avLst>
              <a:gd name="adj1" fmla="val 8333"/>
              <a:gd name="adj2" fmla="val 51613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162232" y="3771144"/>
            <a:ext cx="3355258" cy="923330"/>
          </a:xfrm>
          <a:prstGeom prst="rect">
            <a:avLst/>
          </a:prstGeom>
          <a:solidFill>
            <a:srgbClr val="FFFF99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nepolárna</a:t>
            </a:r>
            <a:endParaRPr lang="sk-SK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3507658" y="3894306"/>
            <a:ext cx="27295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polárna</a:t>
            </a:r>
            <a:endParaRPr lang="sk-SK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6566811" y="3693521"/>
            <a:ext cx="27295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iónová</a:t>
            </a:r>
            <a:endParaRPr lang="sk-SK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Tlačidlo akcie: Domov 12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5506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50178" name="Picture 2" descr="Výsledok vyh&amp;lcaron;adávania obrázkov pre dopyt chemicka vazb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905000"/>
            <a:ext cx="2914650" cy="3162301"/>
          </a:xfrm>
          <a:prstGeom prst="rect">
            <a:avLst/>
          </a:prstGeom>
          <a:noFill/>
        </p:spPr>
      </p:pic>
      <p:pic>
        <p:nvPicPr>
          <p:cNvPr id="50180" name="Picture 4" descr="Výsledok vyh&amp;lcaron;adávania obrázkov pre dopyt chemicka vazb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04800"/>
            <a:ext cx="3600450" cy="2476501"/>
          </a:xfrm>
          <a:prstGeom prst="rect">
            <a:avLst/>
          </a:prstGeom>
          <a:noFill/>
        </p:spPr>
      </p:pic>
      <p:pic>
        <p:nvPicPr>
          <p:cNvPr id="50182" name="Picture 6" descr="Výsledok vyh&amp;lcaron;adávania obrázkov pre dopyt chemicka vazb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895600"/>
            <a:ext cx="4425885" cy="1371600"/>
          </a:xfrm>
          <a:prstGeom prst="rect">
            <a:avLst/>
          </a:prstGeom>
          <a:noFill/>
        </p:spPr>
      </p:pic>
      <p:sp>
        <p:nvSpPr>
          <p:cNvPr id="50184" name="AutoShape 8" descr="Výsledok vyh&amp;lcaron;adávania obrázkov pre dopyt hcl struktura"/>
          <p:cNvSpPr>
            <a:spLocks noChangeAspect="1" noChangeArrowheads="1"/>
          </p:cNvSpPr>
          <p:nvPr/>
        </p:nvSpPr>
        <p:spPr bwMode="auto">
          <a:xfrm>
            <a:off x="155575" y="-738188"/>
            <a:ext cx="1447800" cy="15430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0186" name="Picture 10" descr="Výsledok vyh&amp;lcaron;adávania obrázkov pre dopyt hcl struktur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4421604"/>
            <a:ext cx="2286000" cy="24363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b="1" dirty="0" smtClean="0"/>
              <a:t>Medzi látky patria:</a:t>
            </a:r>
            <a:br>
              <a:rPr lang="sk-SK" b="1" dirty="0" smtClean="0"/>
            </a:br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sk-SK" dirty="0" smtClean="0"/>
              <a:t>chemicky čisté látky = chemické indivíduá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 smtClean="0"/>
              <a:t>zmesi </a:t>
            </a:r>
          </a:p>
          <a:p>
            <a:endParaRPr lang="sk-SK" dirty="0" smtClean="0"/>
          </a:p>
          <a:p>
            <a:pPr>
              <a:buNone/>
            </a:pPr>
            <a:r>
              <a:rPr lang="sk-SK" b="1" dirty="0" smtClean="0"/>
              <a:t>Chemicky čisté látky sa delia na: </a:t>
            </a:r>
          </a:p>
          <a:p>
            <a:r>
              <a:rPr lang="sk-SK" dirty="0" smtClean="0"/>
              <a:t>prvky – </a:t>
            </a:r>
            <a:r>
              <a:rPr lang="sk-SK" dirty="0" err="1" smtClean="0"/>
              <a:t>pr</a:t>
            </a:r>
            <a:r>
              <a:rPr lang="sk-SK" dirty="0" smtClean="0"/>
              <a:t>. ___________</a:t>
            </a:r>
          </a:p>
          <a:p>
            <a:r>
              <a:rPr lang="sk-SK" dirty="0" smtClean="0"/>
              <a:t>zlúčeniny – </a:t>
            </a:r>
            <a:r>
              <a:rPr lang="sk-SK" dirty="0" err="1" smtClean="0"/>
              <a:t>pr</a:t>
            </a:r>
            <a:r>
              <a:rPr lang="sk-SK" dirty="0" smtClean="0"/>
              <a:t>. __________</a:t>
            </a:r>
          </a:p>
          <a:p>
            <a:endParaRPr lang="sk-SK" dirty="0" smtClean="0"/>
          </a:p>
          <a:p>
            <a:r>
              <a:rPr lang="sk-SK" dirty="0" smtClean="0"/>
              <a:t>Čoho je viac? _______________</a:t>
            </a: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7543800" y="2819400"/>
            <a:ext cx="914400" cy="3170099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0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sk-SK" sz="20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1143000"/>
          </a:xfrm>
          <a:solidFill>
            <a:srgbClr val="FFFF99"/>
          </a:solidFill>
        </p:spPr>
        <p:txBody>
          <a:bodyPr/>
          <a:lstStyle/>
          <a:p>
            <a:r>
              <a:rPr lang="sk-SK" dirty="0" smtClean="0"/>
              <a:t>	KOVALENTNÁ VÄZBA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70719" y="1371601"/>
            <a:ext cx="82296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sz="2800" b="1" u="sng" dirty="0" err="1" smtClean="0"/>
              <a:t>Kovalentná</a:t>
            </a:r>
            <a:r>
              <a:rPr lang="sk-SK" sz="2800" b="1" u="sng" dirty="0" smtClean="0"/>
              <a:t> </a:t>
            </a:r>
            <a:r>
              <a:rPr lang="sk-SK" sz="2800" b="1" u="sng" dirty="0"/>
              <a:t>väzba môže byť:</a:t>
            </a:r>
          </a:p>
          <a:p>
            <a:r>
              <a:rPr lang="sk-SK" sz="2800" b="1" dirty="0"/>
              <a:t>Jednoduchá</a:t>
            </a:r>
            <a:r>
              <a:rPr lang="sk-SK" sz="2800" dirty="0"/>
              <a:t> – napríklad v </a:t>
            </a:r>
            <a:r>
              <a:rPr lang="sk-SK" sz="2800" dirty="0" smtClean="0"/>
              <a:t>molekule H</a:t>
            </a:r>
            <a:r>
              <a:rPr lang="sk-SK" sz="2800" baseline="-25000" dirty="0" smtClean="0"/>
              <a:t>2,</a:t>
            </a:r>
            <a:r>
              <a:rPr lang="sk-SK" sz="2800" dirty="0" smtClean="0"/>
              <a:t> </a:t>
            </a:r>
            <a:r>
              <a:rPr lang="sk-SK" sz="2800" dirty="0"/>
              <a:t>Cl</a:t>
            </a:r>
            <a:r>
              <a:rPr lang="sk-SK" sz="2800" baseline="-25000" dirty="0"/>
              <a:t>2 </a:t>
            </a:r>
            <a:r>
              <a:rPr lang="sk-SK" sz="2800" dirty="0"/>
              <a:t>( </a:t>
            </a:r>
            <a:r>
              <a:rPr lang="sk-SK" sz="2800" dirty="0" err="1"/>
              <a:t>Cl-Cl</a:t>
            </a:r>
            <a:r>
              <a:rPr lang="sk-SK" sz="2800" dirty="0"/>
              <a:t>)</a:t>
            </a:r>
          </a:p>
          <a:p>
            <a:r>
              <a:rPr lang="sk-SK" sz="2800" b="1" dirty="0"/>
              <a:t>Dvojitá </a:t>
            </a:r>
            <a:r>
              <a:rPr lang="sk-SK" sz="2800" dirty="0"/>
              <a:t>– napríklad v molekule O</a:t>
            </a:r>
            <a:r>
              <a:rPr lang="sk-SK" sz="2800" baseline="-25000" dirty="0"/>
              <a:t>2</a:t>
            </a:r>
            <a:r>
              <a:rPr lang="sk-SK" sz="2800" dirty="0"/>
              <a:t> (O=O</a:t>
            </a:r>
            <a:r>
              <a:rPr lang="sk-SK" sz="2800" dirty="0" smtClean="0"/>
              <a:t>) </a:t>
            </a:r>
            <a:endParaRPr lang="sk-SK" sz="2800" dirty="0"/>
          </a:p>
          <a:p>
            <a:r>
              <a:rPr lang="sk-SK" sz="2800" b="1" dirty="0"/>
              <a:t>Trojitá </a:t>
            </a:r>
            <a:r>
              <a:rPr lang="sk-SK" sz="2800" dirty="0"/>
              <a:t>– napríklad v molekule </a:t>
            </a:r>
            <a:r>
              <a:rPr lang="sk-SK" sz="2800" dirty="0" smtClean="0"/>
              <a:t>N</a:t>
            </a:r>
            <a:r>
              <a:rPr lang="sk-SK" sz="2800" baseline="-25000" dirty="0" smtClean="0"/>
              <a:t>2 </a:t>
            </a:r>
            <a:r>
              <a:rPr lang="sk-SK" sz="2800" dirty="0" smtClean="0"/>
              <a:t>    (N≡N)</a:t>
            </a:r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endParaRPr lang="sk-SK" sz="2800" dirty="0" smtClean="0"/>
          </a:p>
          <a:p>
            <a:pPr marL="0" indent="0">
              <a:buNone/>
            </a:pPr>
            <a:r>
              <a:rPr lang="sk-SK" sz="2800" dirty="0" smtClean="0"/>
              <a:t>  </a:t>
            </a:r>
          </a:p>
          <a:p>
            <a:pPr marL="0" indent="0">
              <a:buNone/>
            </a:pPr>
            <a:endParaRPr lang="sk-SK" sz="2800" dirty="0" smtClean="0"/>
          </a:p>
          <a:p>
            <a:pPr marL="0" indent="0">
              <a:buNone/>
            </a:pPr>
            <a:r>
              <a:rPr lang="sk-SK" sz="2800" dirty="0" smtClean="0"/>
              <a:t>- </a:t>
            </a:r>
            <a:r>
              <a:rPr lang="sk-SK" sz="2800" dirty="0" err="1" smtClean="0"/>
              <a:t>väzbovosť</a:t>
            </a:r>
            <a:r>
              <a:rPr lang="sk-SK" sz="2800" dirty="0" smtClean="0"/>
              <a:t> = počet </a:t>
            </a:r>
            <a:r>
              <a:rPr lang="sk-SK" sz="2800" dirty="0" err="1" smtClean="0"/>
              <a:t>kovalentných</a:t>
            </a:r>
            <a:r>
              <a:rPr lang="sk-SK" sz="2800" dirty="0" smtClean="0"/>
              <a:t> väzieb prvku</a:t>
            </a:r>
            <a:endParaRPr lang="sk-SK" sz="2800" dirty="0"/>
          </a:p>
          <a:p>
            <a:endParaRPr lang="sk-SK" sz="2800" dirty="0"/>
          </a:p>
          <a:p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8138597" y="3200400"/>
            <a:ext cx="100540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k-SK" sz="138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</a:t>
            </a:r>
          </a:p>
        </p:txBody>
      </p:sp>
      <p:sp>
        <p:nvSpPr>
          <p:cNvPr id="1026" name="AutoShape 2" descr="Výsledok vyh&amp;lcaron;adávania obrázkov pre dopyt molekula dusíka"/>
          <p:cNvSpPr>
            <a:spLocks noChangeAspect="1" noChangeArrowheads="1"/>
          </p:cNvSpPr>
          <p:nvPr/>
        </p:nvSpPr>
        <p:spPr bwMode="auto">
          <a:xfrm>
            <a:off x="155575" y="-1355725"/>
            <a:ext cx="5314950" cy="283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28" name="AutoShape 4" descr="Výsledok vyh&amp;lcaron;adávania obrázkov pre dopyt molekula dusíka"/>
          <p:cNvSpPr>
            <a:spLocks noChangeAspect="1" noChangeArrowheads="1"/>
          </p:cNvSpPr>
          <p:nvPr/>
        </p:nvSpPr>
        <p:spPr bwMode="auto">
          <a:xfrm>
            <a:off x="155575" y="-1355725"/>
            <a:ext cx="5314950" cy="283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9" name="Picture 2" descr="http://upload.wikimedia.org/wikipedia/commons/0/0c/Kovalentny_vodi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81400"/>
            <a:ext cx="3458569" cy="1981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ýsledok vyh&amp;lcaron;adávania obrázkov pre dopyt 4 vazbovost uhlik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3429000"/>
            <a:ext cx="3851692" cy="2524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3166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51202" name="Picture 2" descr="Výsledok vyh&amp;lcaron;adávania obrázkov pre dopyt molekula dusík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105150"/>
            <a:ext cx="6340219" cy="3752850"/>
          </a:xfrm>
          <a:prstGeom prst="rect">
            <a:avLst/>
          </a:prstGeom>
          <a:noFill/>
        </p:spPr>
      </p:pic>
      <p:sp>
        <p:nvSpPr>
          <p:cNvPr id="6" name="Zaoblený obdĺžnik 5"/>
          <p:cNvSpPr/>
          <p:nvPr/>
        </p:nvSpPr>
        <p:spPr>
          <a:xfrm>
            <a:off x="2971800" y="1752600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2s</a:t>
            </a:r>
            <a:r>
              <a:rPr lang="sk-SK" baseline="30000" dirty="0" smtClean="0"/>
              <a:t>2</a:t>
            </a:r>
            <a:endParaRPr lang="sk-SK" baseline="30000" dirty="0"/>
          </a:p>
        </p:txBody>
      </p:sp>
      <p:sp>
        <p:nvSpPr>
          <p:cNvPr id="8" name="Zaoblený obdĺžnik 7"/>
          <p:cNvSpPr/>
          <p:nvPr/>
        </p:nvSpPr>
        <p:spPr>
          <a:xfrm>
            <a:off x="3886200" y="1752600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2p</a:t>
            </a:r>
            <a:r>
              <a:rPr lang="sk-SK" baseline="30000" dirty="0" smtClean="0"/>
              <a:t>3</a:t>
            </a:r>
            <a:endParaRPr lang="sk-SK" baseline="30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 l="6449" t="47141" r="52026" b="29464"/>
          <a:stretch>
            <a:fillRect/>
          </a:stretch>
        </p:blipFill>
        <p:spPr bwMode="auto">
          <a:xfrm>
            <a:off x="0" y="228600"/>
            <a:ext cx="7419471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5-cípa hviezda 9"/>
          <p:cNvSpPr/>
          <p:nvPr/>
        </p:nvSpPr>
        <p:spPr>
          <a:xfrm>
            <a:off x="6553200" y="4800600"/>
            <a:ext cx="2133600" cy="1524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5-cípa hviezda 10"/>
          <p:cNvSpPr/>
          <p:nvPr/>
        </p:nvSpPr>
        <p:spPr>
          <a:xfrm>
            <a:off x="6705600" y="2514600"/>
            <a:ext cx="2133600" cy="1524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Zaoblený obdĺžnik 11"/>
          <p:cNvSpPr/>
          <p:nvPr/>
        </p:nvSpPr>
        <p:spPr>
          <a:xfrm>
            <a:off x="7391400" y="15240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väzbovosť</a:t>
            </a:r>
            <a:endParaRPr lang="sk-SK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err="1" smtClean="0"/>
              <a:t>Väzbovosť</a:t>
            </a:r>
            <a:r>
              <a:rPr lang="sk-SK" dirty="0" smtClean="0"/>
              <a:t> 2. periódy – OKTETOVÉ PRAVIDLO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F – 7 val. el. – jednoväzbový</a:t>
            </a:r>
          </a:p>
          <a:p>
            <a:pPr>
              <a:buNone/>
            </a:pPr>
            <a:endParaRPr lang="sk-SK" dirty="0" smtClean="0"/>
          </a:p>
          <a:p>
            <a:r>
              <a:rPr lang="sk-SK" dirty="0" smtClean="0"/>
              <a:t>O - ____ val. el. -  ____________</a:t>
            </a:r>
          </a:p>
          <a:p>
            <a:pPr>
              <a:buNone/>
            </a:pPr>
            <a:endParaRPr lang="sk-SK" dirty="0" smtClean="0"/>
          </a:p>
          <a:p>
            <a:r>
              <a:rPr lang="sk-SK" dirty="0" smtClean="0"/>
              <a:t>N - ____ val. e. - _____________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sk-SK" sz="4000" dirty="0"/>
              <a:t>p</a:t>
            </a:r>
            <a:r>
              <a:rPr lang="sk-SK" sz="4000" dirty="0" smtClean="0"/>
              <a:t>oznáme 118 prvkov (PSP) </a:t>
            </a:r>
          </a:p>
          <a:p>
            <a:r>
              <a:rPr lang="sk-SK" sz="4000" dirty="0" smtClean="0"/>
              <a:t>počet zlúčenín je niekoľko miliónov</a:t>
            </a:r>
          </a:p>
          <a:p>
            <a:endParaRPr lang="sk-SK" sz="4000" dirty="0" smtClean="0"/>
          </a:p>
          <a:p>
            <a:r>
              <a:rPr lang="sk-SK" sz="4000" dirty="0" smtClean="0">
                <a:solidFill>
                  <a:srgbClr val="FF0000"/>
                </a:solidFill>
              </a:rPr>
              <a:t>Za normálnych podmienok voľné atómy obsahujú iba vzácne plyny!!!  </a:t>
            </a:r>
            <a:endParaRPr lang="sk-SK" sz="4000" dirty="0">
              <a:solidFill>
                <a:srgbClr val="FF0000"/>
              </a:solidFill>
            </a:endParaRPr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r>
              <a:rPr lang="sk-SK" sz="3600" b="1" u="sng" dirty="0" smtClean="0"/>
              <a:t>Atómy</a:t>
            </a:r>
            <a:r>
              <a:rPr lang="sk-SK" sz="3600" dirty="0" smtClean="0"/>
              <a:t> = častice, z ktorých sú prvky (H, O, </a:t>
            </a:r>
            <a:r>
              <a:rPr lang="sk-SK" sz="3600" dirty="0" err="1" smtClean="0"/>
              <a:t>Cl</a:t>
            </a:r>
            <a:r>
              <a:rPr lang="sk-SK" sz="3600" dirty="0" smtClean="0"/>
              <a:t>, S, Ne...)  PSP zložené</a:t>
            </a:r>
          </a:p>
          <a:p>
            <a:endParaRPr lang="sk-SK" sz="3600" dirty="0" smtClean="0"/>
          </a:p>
          <a:p>
            <a:r>
              <a:rPr lang="sk-SK" sz="3600" b="1" u="sng" dirty="0" smtClean="0"/>
              <a:t>Molekula</a:t>
            </a:r>
            <a:r>
              <a:rPr lang="sk-SK" sz="3600" dirty="0" smtClean="0"/>
              <a:t> – vzniká zlúčením atómov rovnakých alebo rôznych prvkov  </a:t>
            </a:r>
          </a:p>
          <a:p>
            <a:endParaRPr lang="sk-SK" sz="3600" dirty="0" smtClean="0"/>
          </a:p>
          <a:p>
            <a:r>
              <a:rPr lang="sk-SK" sz="3600" dirty="0" smtClean="0"/>
              <a:t>Jednoprvkové molekuly – Cl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, O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, H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, O</a:t>
            </a:r>
            <a:r>
              <a:rPr lang="sk-SK" sz="3600" baseline="-25000" dirty="0" smtClean="0"/>
              <a:t>3</a:t>
            </a:r>
            <a:r>
              <a:rPr lang="sk-SK" sz="3600" dirty="0" smtClean="0"/>
              <a:t> </a:t>
            </a:r>
          </a:p>
          <a:p>
            <a:r>
              <a:rPr lang="sk-SK" sz="3600" dirty="0" smtClean="0"/>
              <a:t>Viacprvkové – </a:t>
            </a:r>
            <a:r>
              <a:rPr lang="sk-SK" sz="3600" dirty="0" err="1" smtClean="0"/>
              <a:t>HCl</a:t>
            </a:r>
            <a:r>
              <a:rPr lang="sk-SK" sz="3600" dirty="0" smtClean="0"/>
              <a:t>, HNO</a:t>
            </a:r>
            <a:r>
              <a:rPr lang="sk-SK" sz="3600" baseline="-25000" dirty="0" smtClean="0"/>
              <a:t>3, </a:t>
            </a:r>
            <a:r>
              <a:rPr lang="sk-SK" sz="3600" dirty="0" smtClean="0"/>
              <a:t>H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O....</a:t>
            </a:r>
            <a:endParaRPr lang="sk-SK" sz="3600" baseline="-25000" dirty="0" smtClean="0"/>
          </a:p>
          <a:p>
            <a:endParaRPr lang="sk-SK" sz="3600" dirty="0"/>
          </a:p>
        </p:txBody>
      </p:sp>
      <p:sp>
        <p:nvSpPr>
          <p:cNvPr id="4" name="Tlačidlo akcie: Domov 3">
            <a:hlinkClick r:id="rId3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sk-SK" dirty="0" smtClean="0"/>
              <a:t>Chemická väzba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sk-SK" sz="3600" dirty="0" smtClean="0"/>
              <a:t>= sily, ktorými sú </a:t>
            </a:r>
            <a:r>
              <a:rPr lang="sk-SK" sz="3600" dirty="0" err="1" smtClean="0"/>
              <a:t>pútané</a:t>
            </a:r>
            <a:r>
              <a:rPr lang="sk-SK" sz="3600" dirty="0" smtClean="0"/>
              <a:t> atómy v molekulách - prvky v zlúčeninách</a:t>
            </a:r>
          </a:p>
          <a:p>
            <a:endParaRPr lang="sk-SK" sz="3600" dirty="0" smtClean="0"/>
          </a:p>
          <a:p>
            <a:r>
              <a:rPr lang="sk-SK" sz="3600" dirty="0" smtClean="0"/>
              <a:t>Pri tvorbe chemických väzieb sa energia _____</a:t>
            </a:r>
            <a:r>
              <a:rPr lang="sk-SK" sz="3600" dirty="0" smtClean="0">
                <a:solidFill>
                  <a:srgbClr val="FF0000"/>
                </a:solidFill>
              </a:rPr>
              <a:t>uvoľňuje</a:t>
            </a:r>
            <a:r>
              <a:rPr lang="sk-SK" sz="3600" dirty="0" smtClean="0"/>
              <a:t>_______</a:t>
            </a:r>
          </a:p>
          <a:p>
            <a:r>
              <a:rPr lang="sk-SK" sz="3600" dirty="0" smtClean="0"/>
              <a:t>Pri zániku chemických väzieb je potrebné energiu __</a:t>
            </a:r>
            <a:r>
              <a:rPr lang="sk-SK" sz="3600" dirty="0" smtClean="0">
                <a:solidFill>
                  <a:srgbClr val="FF0000"/>
                </a:solidFill>
              </a:rPr>
              <a:t>dodať</a:t>
            </a:r>
            <a:r>
              <a:rPr lang="sk-SK" sz="3600" dirty="0" smtClean="0"/>
              <a:t>________  </a:t>
            </a:r>
            <a:endParaRPr lang="sk-SK" sz="3600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560210" y="6177116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POZOR! Energia ktorú potrebujeme na vznik aj zánik </a:t>
            </a:r>
            <a:r>
              <a:rPr lang="sk-SK" b="1" dirty="0" err="1" smtClean="0"/>
              <a:t>chem</a:t>
            </a:r>
            <a:r>
              <a:rPr lang="sk-SK" b="1" dirty="0" smtClean="0"/>
              <a:t>. väzby má rovnakú hodnotu!!!</a:t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667001"/>
            <a:ext cx="8229600" cy="3886200"/>
          </a:xfrm>
          <a:solidFill>
            <a:srgbClr val="92D050"/>
          </a:solidFill>
        </p:spPr>
        <p:txBody>
          <a:bodyPr>
            <a:normAutofit lnSpcReduction="10000"/>
          </a:bodyPr>
          <a:lstStyle/>
          <a:p>
            <a:pPr algn="just"/>
            <a:r>
              <a:rPr lang="sk-SK" sz="4000" dirty="0" smtClean="0"/>
              <a:t>energia potrebná na rozštiepenie chemickej väzby sa nazýva </a:t>
            </a:r>
            <a:r>
              <a:rPr lang="sk-SK" sz="4000" b="1" dirty="0" err="1" smtClean="0"/>
              <a:t>disociačná</a:t>
            </a:r>
            <a:r>
              <a:rPr lang="sk-SK" sz="4000" b="1" dirty="0" smtClean="0"/>
              <a:t> = väzbová energia</a:t>
            </a:r>
          </a:p>
          <a:p>
            <a:pPr algn="just"/>
            <a:r>
              <a:rPr lang="sk-SK" sz="4000" dirty="0"/>
              <a:t>j</a:t>
            </a:r>
            <a:r>
              <a:rPr lang="sk-SK" sz="4000" dirty="0" smtClean="0"/>
              <a:t>e uvedená v tabuľkách a je prepočítaná na 1 mol väzieb</a:t>
            </a:r>
          </a:p>
          <a:p>
            <a:pPr algn="just"/>
            <a:r>
              <a:rPr lang="sk-SK" sz="4000" dirty="0" smtClean="0"/>
              <a:t>jednotkou je  </a:t>
            </a:r>
            <a:r>
              <a:rPr lang="sk-SK" sz="4000" b="1" dirty="0" smtClean="0"/>
              <a:t>kJ.mol</a:t>
            </a:r>
            <a:r>
              <a:rPr lang="sk-SK" sz="4000" b="1" baseline="30000" dirty="0" smtClean="0"/>
              <a:t>-1</a:t>
            </a:r>
            <a:r>
              <a:rPr lang="sk-SK" sz="40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sk-SK" dirty="0" smtClean="0"/>
              <a:t>Platí, že: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/>
          <a:lstStyle/>
          <a:p>
            <a:pPr algn="just"/>
            <a:r>
              <a:rPr lang="sk-SK" dirty="0" smtClean="0"/>
              <a:t>Čím väčšia je hodnota väzbovej = </a:t>
            </a:r>
            <a:r>
              <a:rPr lang="sk-SK" dirty="0" err="1" smtClean="0"/>
              <a:t>disociačnej</a:t>
            </a:r>
            <a:r>
              <a:rPr lang="sk-SK" dirty="0" smtClean="0"/>
              <a:t> energie, tým je väzba silnejšia a stálejšia</a:t>
            </a:r>
          </a:p>
          <a:p>
            <a:endParaRPr lang="sk-SK" dirty="0" smtClean="0"/>
          </a:p>
          <a:p>
            <a:pPr algn="just"/>
            <a:r>
              <a:rPr lang="sk-SK" dirty="0" smtClean="0"/>
              <a:t>Hodnota </a:t>
            </a:r>
            <a:r>
              <a:rPr lang="sk-SK" dirty="0" err="1" smtClean="0"/>
              <a:t>disociačnej</a:t>
            </a:r>
            <a:r>
              <a:rPr lang="sk-SK" dirty="0" smtClean="0"/>
              <a:t> energie závisí od susedných väzieb – preto sú v tabuľkách uvedené ich priemerné hodnoty!!!</a:t>
            </a:r>
          </a:p>
          <a:p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70490" y="6091084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sk-SK" dirty="0" smtClean="0"/>
              <a:t>Príklad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sk-SK" sz="4800" dirty="0" smtClean="0"/>
              <a:t>zlúčenina CH</a:t>
            </a:r>
            <a:r>
              <a:rPr lang="sk-SK" sz="4800" baseline="-25000" dirty="0" smtClean="0"/>
              <a:t>4</a:t>
            </a:r>
          </a:p>
          <a:p>
            <a:endParaRPr lang="sk-SK" sz="4800" baseline="-25000" dirty="0" smtClean="0"/>
          </a:p>
          <a:p>
            <a:r>
              <a:rPr lang="sk-SK" sz="4000" dirty="0" smtClean="0"/>
              <a:t>Väzba C-H má hodnotu 414 kJ.mol</a:t>
            </a:r>
            <a:r>
              <a:rPr lang="sk-SK" sz="4000" baseline="30000" dirty="0" smtClean="0"/>
              <a:t>-1</a:t>
            </a:r>
          </a:p>
          <a:p>
            <a:endParaRPr lang="sk-SK" sz="4000" baseline="30000" dirty="0" smtClean="0"/>
          </a:p>
          <a:p>
            <a:r>
              <a:rPr lang="sk-SK" sz="4800" baseline="30000" dirty="0" smtClean="0"/>
              <a:t>Aká je hodnota </a:t>
            </a:r>
            <a:r>
              <a:rPr lang="sk-SK" sz="4800" baseline="30000" dirty="0" err="1" smtClean="0"/>
              <a:t>disociačnej</a:t>
            </a:r>
            <a:r>
              <a:rPr lang="sk-SK" sz="4800" baseline="30000" dirty="0" smtClean="0"/>
              <a:t> energie potrebnej na rozštiepenie všetkých väzieb v molekule metánu?</a:t>
            </a:r>
            <a:endParaRPr lang="sk-SK" sz="4800" baseline="30000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545462" y="6140245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Riešenie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</p:spPr>
        <p:txBody>
          <a:bodyPr/>
          <a:lstStyle/>
          <a:p>
            <a:r>
              <a:rPr lang="sk-SK" dirty="0" smtClean="0"/>
              <a:t>4x 414 kJ.mol</a:t>
            </a:r>
            <a:r>
              <a:rPr lang="sk-SK" baseline="30000" dirty="0" smtClean="0"/>
              <a:t>-1</a:t>
            </a:r>
            <a:r>
              <a:rPr lang="sk-SK" dirty="0" smtClean="0"/>
              <a:t> = 1656 kJ.mol</a:t>
            </a:r>
            <a:r>
              <a:rPr lang="sk-SK" baseline="30000" dirty="0" smtClean="0"/>
              <a:t>-1</a:t>
            </a:r>
          </a:p>
          <a:p>
            <a:endParaRPr lang="sk-SK" dirty="0" smtClean="0"/>
          </a:p>
          <a:p>
            <a:pPr algn="ctr">
              <a:buNone/>
            </a:pPr>
            <a:r>
              <a:rPr lang="sk-SK" sz="6000" dirty="0" smtClean="0"/>
              <a:t>H</a:t>
            </a:r>
          </a:p>
          <a:p>
            <a:pPr algn="ctr">
              <a:buNone/>
            </a:pPr>
            <a:r>
              <a:rPr lang="sk-SK" sz="6000" dirty="0" smtClean="0"/>
              <a:t> H - C -  H</a:t>
            </a:r>
          </a:p>
          <a:p>
            <a:pPr algn="ctr">
              <a:buNone/>
            </a:pPr>
            <a:r>
              <a:rPr lang="sk-SK" sz="6000" dirty="0" smtClean="0"/>
              <a:t>H</a:t>
            </a:r>
            <a:endParaRPr lang="sk-SK" sz="6000" dirty="0"/>
          </a:p>
        </p:txBody>
      </p:sp>
      <p:cxnSp>
        <p:nvCxnSpPr>
          <p:cNvPr id="5" name="Rovná spojnica 4"/>
          <p:cNvCxnSpPr/>
          <p:nvPr/>
        </p:nvCxnSpPr>
        <p:spPr>
          <a:xfrm rot="5400000">
            <a:off x="4382294" y="5066506"/>
            <a:ext cx="381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ovná spojnica 5"/>
          <p:cNvCxnSpPr/>
          <p:nvPr/>
        </p:nvCxnSpPr>
        <p:spPr>
          <a:xfrm rot="5400000">
            <a:off x="4382294" y="3847306"/>
            <a:ext cx="381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avá zložená zátvorka 6"/>
          <p:cNvSpPr/>
          <p:nvPr/>
        </p:nvSpPr>
        <p:spPr>
          <a:xfrm rot="16356015">
            <a:off x="4907118" y="3776743"/>
            <a:ext cx="460248" cy="6858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Pravá zložená zátvorka 7"/>
          <p:cNvSpPr/>
          <p:nvPr/>
        </p:nvSpPr>
        <p:spPr>
          <a:xfrm rot="5400000">
            <a:off x="3670545" y="4473810"/>
            <a:ext cx="460248" cy="6858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Pravá zložená zátvorka 8"/>
          <p:cNvSpPr/>
          <p:nvPr/>
        </p:nvSpPr>
        <p:spPr>
          <a:xfrm rot="10800000">
            <a:off x="3886200" y="3505200"/>
            <a:ext cx="460248" cy="6858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Pravá zložená zátvorka 9"/>
          <p:cNvSpPr/>
          <p:nvPr/>
        </p:nvSpPr>
        <p:spPr>
          <a:xfrm rot="212765">
            <a:off x="4678927" y="4744214"/>
            <a:ext cx="460248" cy="6858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4876800" y="3505200"/>
            <a:ext cx="1676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414 kJ.mol-1</a:t>
            </a:r>
            <a:endParaRPr lang="sk-SK" sz="2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2590800" y="4953000"/>
            <a:ext cx="1676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414 kJ.mol-1</a:t>
            </a:r>
            <a:endParaRPr lang="sk-SK" sz="2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Obdĺžnik 12"/>
          <p:cNvSpPr/>
          <p:nvPr/>
        </p:nvSpPr>
        <p:spPr>
          <a:xfrm>
            <a:off x="2438400" y="3581400"/>
            <a:ext cx="1676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414 kJ.mol-1</a:t>
            </a:r>
            <a:endParaRPr lang="sk-SK" sz="2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Obdĺžnik 13"/>
          <p:cNvSpPr/>
          <p:nvPr/>
        </p:nvSpPr>
        <p:spPr>
          <a:xfrm>
            <a:off x="5105400" y="4953000"/>
            <a:ext cx="1676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414 kJ.mol-1</a:t>
            </a:r>
            <a:endParaRPr lang="sk-SK" sz="2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Tlačidlo akcie: Domov 14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658</Words>
  <Application>Microsoft Office PowerPoint</Application>
  <PresentationFormat>Prezentácia na obrazovke (4:3)</PresentationFormat>
  <Paragraphs>128</Paragraphs>
  <Slides>22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3" baseType="lpstr">
      <vt:lpstr>Motív Office</vt:lpstr>
      <vt:lpstr>Chemická väzba</vt:lpstr>
      <vt:lpstr>   Medzi látky patria:   </vt:lpstr>
      <vt:lpstr>Snímka 3</vt:lpstr>
      <vt:lpstr>Snímka 4</vt:lpstr>
      <vt:lpstr>Chemická väzba</vt:lpstr>
      <vt:lpstr>POZOR! Energia ktorú potrebujeme na vznik aj zánik chem. väzby má rovnakú hodnotu!!! </vt:lpstr>
      <vt:lpstr>Platí, že:</vt:lpstr>
      <vt:lpstr>Príklad</vt:lpstr>
      <vt:lpstr>Riešenie</vt:lpstr>
      <vt:lpstr>Príklad</vt:lpstr>
      <vt:lpstr>Obsah</vt:lpstr>
      <vt:lpstr>Typy chemických väzieb</vt:lpstr>
      <vt:lpstr>1. KOVALENTNÁ VÄZBA </vt:lpstr>
      <vt:lpstr>Vznik chemickej väzby:</vt:lpstr>
      <vt:lpstr>Snímka 15</vt:lpstr>
      <vt:lpstr> KOVALENTNÁ VÄZBA</vt:lpstr>
      <vt:lpstr>Elektronegativita - X</vt:lpstr>
      <vt:lpstr>0                   0,4                1,7</vt:lpstr>
      <vt:lpstr>Snímka 19</vt:lpstr>
      <vt:lpstr> KOVALENTNÁ VÄZBA</vt:lpstr>
      <vt:lpstr>Snímka 21</vt:lpstr>
      <vt:lpstr>Väzbovosť 2. periódy – OKTETOVÉ PRAVIDLO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Chemická väzba</dc:title>
  <dc:creator>lensk</dc:creator>
  <cp:lastModifiedBy>Gymgl</cp:lastModifiedBy>
  <cp:revision>76</cp:revision>
  <dcterms:modified xsi:type="dcterms:W3CDTF">2020-03-16T18:50:11Z</dcterms:modified>
</cp:coreProperties>
</file>