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D84"/>
    <a:srgbClr val="B9D5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6E0284-52C4-435D-B56F-0A145356D0FF}" type="datetimeFigureOut">
              <a:rPr lang="sk-SK" smtClean="0"/>
              <a:pPr/>
              <a:t>9. 9. 2014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229600" cy="20162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Živá a neživá príroda</a:t>
            </a:r>
            <a:endParaRPr lang="sk-SK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 descr="prirodnina dre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59832" cy="2036179"/>
          </a:xfrm>
          <a:prstGeom prst="rect">
            <a:avLst/>
          </a:prstGeom>
        </p:spPr>
      </p:pic>
      <p:pic>
        <p:nvPicPr>
          <p:cNvPr id="5" name="Obrázok 4" descr="priroda1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0"/>
            <a:ext cx="3096903" cy="2060848"/>
          </a:xfrm>
          <a:prstGeom prst="rect">
            <a:avLst/>
          </a:prstGeom>
        </p:spPr>
      </p:pic>
      <p:pic>
        <p:nvPicPr>
          <p:cNvPr id="6" name="Obrázok 5" descr="menavka (1-bunkovec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-1"/>
            <a:ext cx="3059832" cy="2074321"/>
          </a:xfrm>
          <a:prstGeom prst="rect">
            <a:avLst/>
          </a:prstGeom>
        </p:spPr>
      </p:pic>
      <p:pic>
        <p:nvPicPr>
          <p:cNvPr id="7" name="Obrázok 6" descr="imagesCA9QX3R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229201"/>
            <a:ext cx="3020684" cy="1628800"/>
          </a:xfrm>
          <a:prstGeom prst="rect">
            <a:avLst/>
          </a:prstGeom>
        </p:spPr>
      </p:pic>
      <p:pic>
        <p:nvPicPr>
          <p:cNvPr id="8" name="Obrázok 7" descr="mnohobunk.org.ZIVOCICH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5218509"/>
            <a:ext cx="2667000" cy="1666875"/>
          </a:xfrm>
          <a:prstGeom prst="rect">
            <a:avLst/>
          </a:prstGeom>
        </p:spPr>
      </p:pic>
      <p:pic>
        <p:nvPicPr>
          <p:cNvPr id="9" name="Obrázok 8" descr="neživa prirodnina žula.jpg"/>
          <p:cNvPicPr>
            <a:picLocks noChangeAspect="1"/>
          </p:cNvPicPr>
          <p:nvPr/>
        </p:nvPicPr>
        <p:blipFill>
          <a:blip r:embed="rId7" cstate="print"/>
          <a:srcRect b="10209"/>
          <a:stretch>
            <a:fillRect/>
          </a:stretch>
        </p:blipFill>
        <p:spPr>
          <a:xfrm>
            <a:off x="5508104" y="5226174"/>
            <a:ext cx="2476500" cy="1659210"/>
          </a:xfrm>
          <a:prstGeom prst="rect">
            <a:avLst/>
          </a:prstGeom>
        </p:spPr>
      </p:pic>
      <p:pic>
        <p:nvPicPr>
          <p:cNvPr id="10" name="Obrázok 9" descr="valac gulav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5201" y="5229201"/>
            <a:ext cx="1628800" cy="16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813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 OÓIIBALG</a:t>
            </a:r>
          </a:p>
          <a:p>
            <a:pPr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 BAKNU</a:t>
            </a:r>
          </a:p>
          <a:p>
            <a:pPr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 NNEIOGÉB  VYRPK</a:t>
            </a:r>
          </a:p>
          <a:p>
            <a:pPr>
              <a:buNone/>
            </a:pPr>
            <a:endParaRPr lang="sk-SK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6000" b="1" dirty="0" smtClean="0">
                <a:latin typeface="Times New Roman" pitchFamily="18" charset="0"/>
                <a:cs typeface="Times New Roman" pitchFamily="18" charset="0"/>
              </a:rPr>
              <a:t> ODIYÍPRRNN</a:t>
            </a: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148064" y="62068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BIOLÓGIA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220072" y="1628800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BUNKA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267744" y="3356992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BIOGÉNNE PRVKY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652120" y="494116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PRÍRODNINY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http://www.youtube.com/watch?v=nvJFI3ChOUU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9106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effectLst/>
                <a:latin typeface="Times New Roman" pitchFamily="18" charset="0"/>
                <a:cs typeface="Times New Roman" pitchFamily="18" charset="0"/>
              </a:rPr>
              <a:t>Čo je BIOLÓGIA ???</a:t>
            </a:r>
            <a:endParaRPr lang="sk-SK" sz="4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io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632721" cy="3826215"/>
          </a:xfrm>
        </p:spPr>
      </p:pic>
      <p:sp>
        <p:nvSpPr>
          <p:cNvPr id="5" name="Obdĺžnik 4"/>
          <p:cNvSpPr/>
          <p:nvPr/>
        </p:nvSpPr>
        <p:spPr>
          <a:xfrm>
            <a:off x="179512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Bios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876256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logos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dirty="0" smtClean="0">
                <a:effectLst/>
                <a:latin typeface="Times New Roman" pitchFamily="18" charset="0"/>
                <a:cs typeface="Times New Roman" pitchFamily="18" charset="0"/>
              </a:rPr>
              <a:t>Rozdiel medzi PRÍRODOU a KRAJINOU</a:t>
            </a:r>
            <a:endParaRPr lang="sk-SK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04864"/>
            <a:ext cx="4464496" cy="2970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lavic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649890" cy="487027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51520" y="465313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860032" y="580526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1031463"/>
            <a:ext cx="8568952" cy="570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Objekty prírody</a:t>
            </a:r>
            <a:endParaRPr lang="sk-SK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555776" y="1412776"/>
            <a:ext cx="334739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>
                <a:latin typeface="Times New Roman" pitchFamily="18" charset="0"/>
                <a:cs typeface="Times New Roman" pitchFamily="18" charset="0"/>
              </a:rPr>
              <a:t>PRÍRODNINY</a:t>
            </a:r>
            <a:endParaRPr lang="sk-SK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Šípka dolu 6"/>
          <p:cNvSpPr/>
          <p:nvPr/>
        </p:nvSpPr>
        <p:spPr>
          <a:xfrm rot="2564457">
            <a:off x="2810163" y="2081271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196722">
            <a:off x="4741183" y="2089517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nohob.org. RASTL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3653107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mnohob.org.ZIVOCI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789040"/>
            <a:ext cx="3743384" cy="2673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prirodnina drev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789040"/>
            <a:ext cx="3967129" cy="263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iroda 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789040"/>
            <a:ext cx="4003723" cy="2664296"/>
          </a:xfrm>
          <a:prstGeom prst="rect">
            <a:avLst/>
          </a:prstGeom>
        </p:spPr>
      </p:pic>
      <p:pic>
        <p:nvPicPr>
          <p:cNvPr id="14" name="Obrázok 13" descr="neživá prirodniny kvap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6016" y="3789039"/>
            <a:ext cx="3960440" cy="2640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ál 14"/>
          <p:cNvSpPr/>
          <p:nvPr/>
        </p:nvSpPr>
        <p:spPr>
          <a:xfrm>
            <a:off x="323528" y="1268760"/>
            <a:ext cx="8424936" cy="496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ROVNAKÉ PRVKY A MOLEKULY !!!!</a:t>
            </a:r>
            <a:endParaRPr lang="sk-SK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STAVBA A ORGANIZÁCIA ŽIVÝCH SÚSTAV</a:t>
            </a:r>
            <a:endParaRPr lang="sk-SK" sz="40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Chemické zloženie</a:t>
            </a: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Štruktúra</a:t>
            </a: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Organizácia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Chemické zloženie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2195736" y="2420888"/>
            <a:ext cx="4464496" cy="23042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Biogénne prvky</a:t>
            </a:r>
            <a:endParaRPr lang="sk-SK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1043608" y="184482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ál 5"/>
          <p:cNvSpPr/>
          <p:nvPr/>
        </p:nvSpPr>
        <p:spPr>
          <a:xfrm>
            <a:off x="2699792" y="134076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" name="Ovál 6"/>
          <p:cNvSpPr/>
          <p:nvPr/>
        </p:nvSpPr>
        <p:spPr>
          <a:xfrm>
            <a:off x="4572000" y="1268760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ál 7"/>
          <p:cNvSpPr/>
          <p:nvPr/>
        </p:nvSpPr>
        <p:spPr>
          <a:xfrm>
            <a:off x="6156176" y="1772816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ál 8"/>
          <p:cNvSpPr/>
          <p:nvPr/>
        </p:nvSpPr>
        <p:spPr>
          <a:xfrm>
            <a:off x="1259632" y="422108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ál 9"/>
          <p:cNvSpPr/>
          <p:nvPr/>
        </p:nvSpPr>
        <p:spPr>
          <a:xfrm>
            <a:off x="2771800" y="472514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ál 10"/>
          <p:cNvSpPr/>
          <p:nvPr/>
        </p:nvSpPr>
        <p:spPr>
          <a:xfrm>
            <a:off x="4644008" y="4797152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ál 11"/>
          <p:cNvSpPr/>
          <p:nvPr/>
        </p:nvSpPr>
        <p:spPr>
          <a:xfrm>
            <a:off x="6084168" y="4437112"/>
            <a:ext cx="158417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 smtClean="0">
                <a:latin typeface="Times New Roman" pitchFamily="18" charset="0"/>
                <a:cs typeface="Times New Roman" pitchFamily="18" charset="0"/>
              </a:rPr>
              <a:t>Mg</a:t>
            </a:r>
            <a:endParaRPr lang="sk-SK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1403648" y="1124744"/>
            <a:ext cx="63367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Organické makromolekuly</a:t>
            </a:r>
            <a:endParaRPr lang="sk-SK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Obrázok 14" descr="prote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3525653" cy="2376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Obdĺžnik 15"/>
          <p:cNvSpPr/>
          <p:nvPr/>
        </p:nvSpPr>
        <p:spPr>
          <a:xfrm>
            <a:off x="0" y="3501008"/>
            <a:ext cx="467544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</a:t>
            </a:r>
          </a:p>
        </p:txBody>
      </p:sp>
      <p:pic>
        <p:nvPicPr>
          <p:cNvPr id="17" name="Obrázok 16" descr="lipidy.jpg"/>
          <p:cNvPicPr>
            <a:picLocks noChangeAspect="1"/>
          </p:cNvPicPr>
          <p:nvPr/>
        </p:nvPicPr>
        <p:blipFill>
          <a:blip r:embed="rId3" cstate="print"/>
          <a:srcRect l="13390" r="12966"/>
          <a:stretch>
            <a:fillRect/>
          </a:stretch>
        </p:blipFill>
        <p:spPr>
          <a:xfrm>
            <a:off x="3419872" y="1700808"/>
            <a:ext cx="2808312" cy="2263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Obdĺžnik 17"/>
          <p:cNvSpPr/>
          <p:nvPr/>
        </p:nvSpPr>
        <p:spPr>
          <a:xfrm>
            <a:off x="3419872" y="3501008"/>
            <a:ext cx="288032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</a:t>
            </a:r>
            <a:endParaRPr lang="sk-SK" dirty="0"/>
          </a:p>
        </p:txBody>
      </p:sp>
      <p:pic>
        <p:nvPicPr>
          <p:cNvPr id="19" name="Obrázok 18" descr="nukleov.kys.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2781883" y="3202895"/>
            <a:ext cx="2788151" cy="39604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Obdĺžnik 19"/>
          <p:cNvSpPr/>
          <p:nvPr/>
        </p:nvSpPr>
        <p:spPr>
          <a:xfrm>
            <a:off x="2195736" y="6021288"/>
            <a:ext cx="648072" cy="5760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NK</a:t>
            </a:r>
            <a:endParaRPr lang="sk-SK" dirty="0"/>
          </a:p>
        </p:txBody>
      </p:sp>
      <p:pic>
        <p:nvPicPr>
          <p:cNvPr id="21" name="Obrázok 20" descr="sac.jpg"/>
          <p:cNvPicPr>
            <a:picLocks noChangeAspect="1"/>
          </p:cNvPicPr>
          <p:nvPr/>
        </p:nvPicPr>
        <p:blipFill>
          <a:blip r:embed="rId5" cstate="print"/>
          <a:srcRect l="11009" b="8366"/>
          <a:stretch>
            <a:fillRect/>
          </a:stretch>
        </p:blipFill>
        <p:spPr>
          <a:xfrm>
            <a:off x="6185744" y="1628800"/>
            <a:ext cx="2958256" cy="3011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Obdĺžnik 21"/>
          <p:cNvSpPr/>
          <p:nvPr/>
        </p:nvSpPr>
        <p:spPr>
          <a:xfrm>
            <a:off x="6228184" y="414908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bu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285" r="29285" b="3046"/>
          <a:stretch>
            <a:fillRect/>
          </a:stretch>
        </p:blipFill>
        <p:spPr>
          <a:xfrm>
            <a:off x="2542434" y="1210094"/>
            <a:ext cx="3737384" cy="51508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Štruktúra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419872" y="594928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BUNKA</a:t>
            </a:r>
            <a:endParaRPr lang="sk-SK" b="1" dirty="0"/>
          </a:p>
        </p:txBody>
      </p:sp>
      <p:sp>
        <p:nvSpPr>
          <p:cNvPr id="7" name="Obdĺžnik 6"/>
          <p:cNvSpPr/>
          <p:nvPr/>
        </p:nvSpPr>
        <p:spPr>
          <a:xfrm>
            <a:off x="0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Jednobunkový </a:t>
            </a:r>
          </a:p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156176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Mnohobunkový </a:t>
            </a:r>
          </a:p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195736" y="1124744"/>
            <a:ext cx="4536504" cy="10081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MNOHOBUNKOVÉ ORGANIZMY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Vývojový diagram: zakončenie 10"/>
          <p:cNvSpPr/>
          <p:nvPr/>
        </p:nvSpPr>
        <p:spPr>
          <a:xfrm rot="16631344">
            <a:off x="323528" y="2996952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ývojový diagram: zakončenie 11"/>
          <p:cNvSpPr/>
          <p:nvPr/>
        </p:nvSpPr>
        <p:spPr>
          <a:xfrm rot="16545789">
            <a:off x="619704" y="298273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ývojový diagram: zakončenie 12"/>
          <p:cNvSpPr/>
          <p:nvPr/>
        </p:nvSpPr>
        <p:spPr>
          <a:xfrm rot="16545789">
            <a:off x="827520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ývojový diagram: zakončenie 13"/>
          <p:cNvSpPr/>
          <p:nvPr/>
        </p:nvSpPr>
        <p:spPr>
          <a:xfrm rot="16545789">
            <a:off x="97153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ývojový diagram: zakončenie 14"/>
          <p:cNvSpPr/>
          <p:nvPr/>
        </p:nvSpPr>
        <p:spPr>
          <a:xfrm rot="16545789">
            <a:off x="179448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Vývojový diagram: zakončenie 15"/>
          <p:cNvSpPr/>
          <p:nvPr/>
        </p:nvSpPr>
        <p:spPr>
          <a:xfrm rot="16545789">
            <a:off x="1115552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ývojový diagram: zakončenie 16"/>
          <p:cNvSpPr/>
          <p:nvPr/>
        </p:nvSpPr>
        <p:spPr>
          <a:xfrm rot="16545789">
            <a:off x="133157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prava 17"/>
          <p:cNvSpPr/>
          <p:nvPr/>
        </p:nvSpPr>
        <p:spPr>
          <a:xfrm>
            <a:off x="2267744" y="2780928"/>
            <a:ext cx="158417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rastl. Pletivo.png"/>
          <p:cNvPicPr>
            <a:picLocks noChangeAspect="1"/>
          </p:cNvPicPr>
          <p:nvPr/>
        </p:nvPicPr>
        <p:blipFill>
          <a:blip r:embed="rId3" cstate="print"/>
          <a:srcRect b="10471"/>
          <a:stretch>
            <a:fillRect/>
          </a:stretch>
        </p:blipFill>
        <p:spPr>
          <a:xfrm>
            <a:off x="3995937" y="1628800"/>
            <a:ext cx="5148064" cy="2143398"/>
          </a:xfrm>
          <a:prstGeom prst="rect">
            <a:avLst/>
          </a:prstGeom>
        </p:spPr>
      </p:pic>
      <p:pic>
        <p:nvPicPr>
          <p:cNvPr id="20" name="Obrázok 19" descr="tkaniv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488" y="4077072"/>
            <a:ext cx="6132512" cy="1533128"/>
          </a:xfrm>
          <a:prstGeom prst="rect">
            <a:avLst/>
          </a:prstGeom>
        </p:spPr>
      </p:pic>
      <p:sp>
        <p:nvSpPr>
          <p:cNvPr id="21" name="Ľavá zložená zátvorka 20"/>
          <p:cNvSpPr/>
          <p:nvPr/>
        </p:nvSpPr>
        <p:spPr>
          <a:xfrm rot="16200000">
            <a:off x="4391980" y="1736812"/>
            <a:ext cx="720080" cy="82809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3419872" y="6093296"/>
            <a:ext cx="2376264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orgány</a:t>
            </a:r>
            <a:endParaRPr lang="sk-SK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vir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718" r="16111"/>
          <a:stretch>
            <a:fillRect/>
          </a:stretch>
        </p:blipFill>
        <p:spPr>
          <a:xfrm>
            <a:off x="1829489" y="1844824"/>
            <a:ext cx="4787235" cy="4407356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>
                <a:effectLst/>
                <a:latin typeface="Times New Roman" pitchFamily="18" charset="0"/>
                <a:cs typeface="Times New Roman" pitchFamily="18" charset="0"/>
              </a:rPr>
              <a:t>Organizácia</a:t>
            </a:r>
            <a:endParaRPr lang="sk-SK" sz="5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196752"/>
            <a:ext cx="69847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Podľa stupňa zložitosti </a:t>
            </a:r>
            <a:r>
              <a:rPr lang="sk-SK" b="1" dirty="0" err="1" smtClean="0"/>
              <a:t>vnút</a:t>
            </a:r>
            <a:r>
              <a:rPr lang="sk-SK" b="1" dirty="0" smtClean="0"/>
              <a:t>. </a:t>
            </a:r>
            <a:r>
              <a:rPr lang="sk-SK" b="1" dirty="0"/>
              <a:t>u</a:t>
            </a:r>
            <a:r>
              <a:rPr lang="sk-SK" b="1" dirty="0" smtClean="0"/>
              <a:t>sporiadania:</a:t>
            </a:r>
            <a:endParaRPr lang="sk-SK" b="1" dirty="0"/>
          </a:p>
        </p:txBody>
      </p:sp>
      <p:sp>
        <p:nvSpPr>
          <p:cNvPr id="8" name="Obdĺžnik 7"/>
          <p:cNvSpPr/>
          <p:nvPr/>
        </p:nvSpPr>
        <p:spPr>
          <a:xfrm>
            <a:off x="1835696" y="58052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vírusy</a:t>
            </a:r>
            <a:endParaRPr lang="sk-SK" sz="2000" b="1" dirty="0"/>
          </a:p>
        </p:txBody>
      </p:sp>
      <p:pic>
        <p:nvPicPr>
          <p:cNvPr id="9" name="Obrázok 8" descr="menavka (1-bunkovec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844824"/>
            <a:ext cx="5946752" cy="4392488"/>
          </a:xfrm>
          <a:prstGeom prst="rect">
            <a:avLst/>
          </a:prstGeom>
        </p:spPr>
      </p:pic>
      <p:pic>
        <p:nvPicPr>
          <p:cNvPr id="10" name="Obrázok 9" descr="bun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132856"/>
            <a:ext cx="7897704" cy="315908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pic>
        <p:nvPicPr>
          <p:cNvPr id="11" name="Obrázok 10" descr="valac gulav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1700808"/>
            <a:ext cx="4536504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ĺžnik 11"/>
          <p:cNvSpPr/>
          <p:nvPr/>
        </p:nvSpPr>
        <p:spPr>
          <a:xfrm>
            <a:off x="2195736" y="5877272"/>
            <a:ext cx="172819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bg1"/>
                </a:solidFill>
              </a:rPr>
              <a:t>Bunk.kolónie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3" name="Obrázok 12" descr="mnohob.org. RASTLIN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2132856"/>
            <a:ext cx="3749241" cy="2808312"/>
          </a:xfrm>
          <a:prstGeom prst="rect">
            <a:avLst/>
          </a:prstGeom>
        </p:spPr>
      </p:pic>
      <p:pic>
        <p:nvPicPr>
          <p:cNvPr id="14" name="Obrázok 13" descr="mnohob.or.HUBY.png"/>
          <p:cNvPicPr>
            <a:picLocks noChangeAspect="1"/>
          </p:cNvPicPr>
          <p:nvPr/>
        </p:nvPicPr>
        <p:blipFill>
          <a:blip r:embed="rId7" cstate="print"/>
          <a:srcRect l="28599" r="26245"/>
          <a:stretch>
            <a:fillRect/>
          </a:stretch>
        </p:blipFill>
        <p:spPr>
          <a:xfrm>
            <a:off x="3131840" y="2132856"/>
            <a:ext cx="2160240" cy="2808312"/>
          </a:xfrm>
          <a:prstGeom prst="rect">
            <a:avLst/>
          </a:prstGeom>
        </p:spPr>
      </p:pic>
      <p:pic>
        <p:nvPicPr>
          <p:cNvPr id="15" name="Obrázok 14" descr="mnohob.org.ZIVOCICH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6055" y="2132856"/>
            <a:ext cx="3931637" cy="2808312"/>
          </a:xfrm>
          <a:prstGeom prst="rect">
            <a:avLst/>
          </a:prstGeom>
        </p:spPr>
      </p:pic>
      <p:pic>
        <p:nvPicPr>
          <p:cNvPr id="16" name="Obrázok 15" descr="včel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3528" y="2060848"/>
            <a:ext cx="4759314" cy="3456384"/>
          </a:xfrm>
          <a:prstGeom prst="rect">
            <a:avLst/>
          </a:prstGeom>
        </p:spPr>
      </p:pic>
      <p:pic>
        <p:nvPicPr>
          <p:cNvPr id="17" name="Obrázok 16" descr="termity.png"/>
          <p:cNvPicPr>
            <a:picLocks noChangeAspect="1"/>
          </p:cNvPicPr>
          <p:nvPr/>
        </p:nvPicPr>
        <p:blipFill>
          <a:blip r:embed="rId10" cstate="print"/>
          <a:srcRect r="20511"/>
          <a:stretch>
            <a:fillRect/>
          </a:stretch>
        </p:blipFill>
        <p:spPr>
          <a:xfrm>
            <a:off x="4139952" y="1988840"/>
            <a:ext cx="4443373" cy="3528392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2843808" y="515719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/>
              <a:t>Individuá</a:t>
            </a:r>
            <a:r>
              <a:rPr lang="sk-SK" b="1" dirty="0" smtClean="0"/>
              <a:t> vyššieho rádu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139</TotalTime>
  <Words>96</Words>
  <Application>Microsoft Office PowerPoint</Application>
  <PresentationFormat>Prezentácia na obrazovke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Špička</vt:lpstr>
      <vt:lpstr>Živá a neživá príroda</vt:lpstr>
      <vt:lpstr>Snímka 2</vt:lpstr>
      <vt:lpstr>Čo je BIOLÓGIA ???</vt:lpstr>
      <vt:lpstr>Rozdiel medzi PRÍRODOU a KRAJINOU</vt:lpstr>
      <vt:lpstr>Objekty prírody</vt:lpstr>
      <vt:lpstr>STAVBA A ORGANIZÁCIA ŽIVÝCH SÚSTAV</vt:lpstr>
      <vt:lpstr>Chemické zloženie</vt:lpstr>
      <vt:lpstr>Štruktúra</vt:lpstr>
      <vt:lpstr>Organizácia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PC</cp:lastModifiedBy>
  <cp:revision>77</cp:revision>
  <dcterms:created xsi:type="dcterms:W3CDTF">2014-07-07T08:01:04Z</dcterms:created>
  <dcterms:modified xsi:type="dcterms:W3CDTF">2014-09-09T18:46:16Z</dcterms:modified>
</cp:coreProperties>
</file>