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93" r:id="rId4"/>
    <p:sldId id="294" r:id="rId5"/>
    <p:sldId id="258" r:id="rId6"/>
    <p:sldId id="273" r:id="rId7"/>
    <p:sldId id="295" r:id="rId8"/>
    <p:sldId id="274" r:id="rId9"/>
    <p:sldId id="296" r:id="rId10"/>
    <p:sldId id="297" r:id="rId11"/>
    <p:sldId id="279" r:id="rId12"/>
    <p:sldId id="298" r:id="rId13"/>
    <p:sldId id="299" r:id="rId14"/>
    <p:sldId id="301" r:id="rId15"/>
    <p:sldId id="302" r:id="rId16"/>
    <p:sldId id="307" r:id="rId17"/>
    <p:sldId id="304" r:id="rId18"/>
    <p:sldId id="305" r:id="rId19"/>
    <p:sldId id="306" r:id="rId20"/>
    <p:sldId id="257" r:id="rId2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26. 5. 2022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26. 5. 2022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26. 5. 2022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26. 5. 2022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26. 5. 2022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26. 5. 2022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26. 5. 2022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26. 5. 2022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26. 5. 2022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26. 5. 2022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B07-F217-43DC-A688-325D882924EA}" type="datetimeFigureOut">
              <a:rPr lang="sk-SK" smtClean="0"/>
              <a:pPr/>
              <a:t>26. 5. 2022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4EB07-F217-43DC-A688-325D882924EA}" type="datetimeFigureOut">
              <a:rPr lang="sk-SK" smtClean="0"/>
              <a:pPr/>
              <a:t>26. 5. 2022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73423-0F0B-43F9-A15A-C2C9A692E7EB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JPG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JPG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.JPG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.JPG"/><Relationship Id="rId4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.JPG"/><Relationship Id="rId4" Type="http://schemas.openxmlformats.org/officeDocument/2006/relationships/image" Target="../media/image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.JPG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JPG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JPG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JPG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02624" cy="1470025"/>
          </a:xfrm>
        </p:spPr>
        <p:txBody>
          <a:bodyPr>
            <a:normAutofit/>
          </a:bodyPr>
          <a:lstStyle/>
          <a:p>
            <a:r>
              <a:rPr lang="sk-SK" dirty="0" smtClean="0"/>
              <a:t>Uhly priamok a rovín</a:t>
            </a:r>
            <a:br>
              <a:rPr lang="sk-SK" dirty="0" smtClean="0"/>
            </a:br>
            <a:r>
              <a:rPr lang="sk-SK" dirty="0" smtClean="0"/>
              <a:t>v priestore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5013176"/>
            <a:ext cx="6400800" cy="1368152"/>
          </a:xfrm>
        </p:spPr>
        <p:txBody>
          <a:bodyPr>
            <a:normAutofit/>
          </a:bodyPr>
          <a:lstStyle/>
          <a:p>
            <a:r>
              <a:rPr lang="sk-SK" dirty="0"/>
              <a:t>S</a:t>
            </a:r>
            <a:r>
              <a:rPr lang="sk-SK" dirty="0" smtClean="0"/>
              <a:t>tereometria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B050"/>
                </a:solidFill>
              </a:rPr>
              <a:t>Uhol priamky a roviny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u="sng" dirty="0" err="1" smtClean="0">
                <a:solidFill>
                  <a:srgbClr val="00B050"/>
                </a:solidFill>
              </a:rPr>
              <a:t>Def</a:t>
            </a:r>
            <a:r>
              <a:rPr lang="sk-SK" b="1" u="sng" dirty="0" smtClean="0">
                <a:solidFill>
                  <a:srgbClr val="00B050"/>
                </a:solidFill>
              </a:rPr>
              <a:t>.:</a:t>
            </a:r>
            <a:r>
              <a:rPr lang="sk-SK" b="1" dirty="0" smtClean="0">
                <a:solidFill>
                  <a:srgbClr val="00B050"/>
                </a:solidFill>
              </a:rPr>
              <a:t> </a:t>
            </a:r>
            <a:r>
              <a:rPr lang="sk-SK" dirty="0" smtClean="0">
                <a:solidFill>
                  <a:srgbClr val="00B050"/>
                </a:solidFill>
              </a:rPr>
              <a:t>Veľkosť uhla priamky a roviny v priestore je veľkosť uhla priamky a jej pravouhlého priemetu do tejto roviny.</a:t>
            </a:r>
          </a:p>
        </p:txBody>
      </p:sp>
    </p:spTree>
    <p:extLst>
      <p:ext uri="{BB962C8B-B14F-4D97-AF65-F5344CB8AC3E}">
        <p14:creationId xmlns:p14="http://schemas.microsoft.com/office/powerpoint/2010/main" val="36677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Uhol priamky a roviny</a:t>
            </a:r>
            <a:endParaRPr lang="sk-SK" dirty="0"/>
          </a:p>
        </p:txBody>
      </p:sp>
      <p:grpSp>
        <p:nvGrpSpPr>
          <p:cNvPr id="5" name="Skupina 4"/>
          <p:cNvGrpSpPr/>
          <p:nvPr/>
        </p:nvGrpSpPr>
        <p:grpSpPr>
          <a:xfrm>
            <a:off x="1835696" y="2778555"/>
            <a:ext cx="5976664" cy="1671556"/>
            <a:chOff x="1187624" y="4077072"/>
            <a:chExt cx="5976664" cy="1671556"/>
          </a:xfrm>
        </p:grpSpPr>
        <p:sp>
          <p:nvSpPr>
            <p:cNvPr id="6" name="Kosodĺžnik 5"/>
            <p:cNvSpPr/>
            <p:nvPr/>
          </p:nvSpPr>
          <p:spPr>
            <a:xfrm>
              <a:off x="1187624" y="4077072"/>
              <a:ext cx="5976664" cy="1656184"/>
            </a:xfrm>
            <a:prstGeom prst="parallelogram">
              <a:avLst>
                <a:gd name="adj" fmla="val 12306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7" name="BlokTextu 6"/>
            <p:cNvSpPr txBox="1"/>
            <p:nvPr/>
          </p:nvSpPr>
          <p:spPr>
            <a:xfrm>
              <a:off x="4860032" y="5379296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solidFill>
                    <a:schemeClr val="accent2">
                      <a:lumMod val="75000"/>
                    </a:schemeClr>
                  </a:solidFill>
                  <a:sym typeface="Symbol"/>
                </a:rPr>
                <a:t></a:t>
              </a:r>
              <a:endParaRPr lang="sk-SK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8" name="Rovná spojnica 7"/>
          <p:cNvCxnSpPr/>
          <p:nvPr/>
        </p:nvCxnSpPr>
        <p:spPr>
          <a:xfrm>
            <a:off x="2195736" y="3571321"/>
            <a:ext cx="5256584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kTextu 8"/>
          <p:cNvSpPr txBox="1"/>
          <p:nvPr/>
        </p:nvSpPr>
        <p:spPr>
          <a:xfrm>
            <a:off x="7047692" y="360664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p</a:t>
            </a:r>
            <a:r>
              <a:rPr lang="sk-SK" i="1" baseline="-25000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1</a:t>
            </a:r>
            <a:endParaRPr lang="sk-SK" i="1" baseline="-25000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0" name="Rovná spojnica 9"/>
          <p:cNvCxnSpPr/>
          <p:nvPr/>
        </p:nvCxnSpPr>
        <p:spPr>
          <a:xfrm flipV="1">
            <a:off x="3707904" y="1700809"/>
            <a:ext cx="3491432" cy="187051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 flipV="1">
            <a:off x="2195736" y="3571321"/>
            <a:ext cx="1547627" cy="863418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/>
          <p:cNvCxnSpPr/>
          <p:nvPr/>
        </p:nvCxnSpPr>
        <p:spPr>
          <a:xfrm flipV="1">
            <a:off x="1403648" y="4450111"/>
            <a:ext cx="756084" cy="39519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lokTextu 17"/>
          <p:cNvSpPr txBox="1"/>
          <p:nvPr/>
        </p:nvSpPr>
        <p:spPr>
          <a:xfrm>
            <a:off x="6989299" y="177281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p</a:t>
            </a:r>
            <a:endParaRPr lang="sk-SK" i="1" baseline="-25000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21" name="Skupina 20"/>
          <p:cNvGrpSpPr/>
          <p:nvPr/>
        </p:nvGrpSpPr>
        <p:grpSpPr>
          <a:xfrm>
            <a:off x="4139952" y="3185612"/>
            <a:ext cx="398439" cy="720148"/>
            <a:chOff x="3977888" y="4340895"/>
            <a:chExt cx="438283" cy="720148"/>
          </a:xfrm>
        </p:grpSpPr>
        <p:sp>
          <p:nvSpPr>
            <p:cNvPr id="19" name="Oblúk 18"/>
            <p:cNvSpPr/>
            <p:nvPr/>
          </p:nvSpPr>
          <p:spPr>
            <a:xfrm>
              <a:off x="4139952" y="4340895"/>
              <a:ext cx="276219" cy="720148"/>
            </a:xfrm>
            <a:prstGeom prst="arc">
              <a:avLst>
                <a:gd name="adj1" fmla="val 16200000"/>
                <a:gd name="adj2" fmla="val 627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0" name="BlokTextu 19"/>
            <p:cNvSpPr txBox="1"/>
            <p:nvPr/>
          </p:nvSpPr>
          <p:spPr>
            <a:xfrm>
              <a:off x="3977888" y="4391071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b="1" i="1" dirty="0" smtClean="0">
                  <a:solidFill>
                    <a:srgbClr val="FF0000"/>
                  </a:solidFill>
                  <a:sym typeface="Symbol"/>
                </a:rPr>
                <a:t></a:t>
              </a:r>
              <a:endParaRPr lang="sk-SK" b="1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12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1252736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sk-SK" dirty="0" smtClean="0"/>
              <a:t>Kocka A-H má hranu dĺžky 7 cm. Vypočítajte uhol priamky AG a roviny ABC.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5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Obrázo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64904"/>
            <a:ext cx="3307096" cy="36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4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1252736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sk-SK" dirty="0" smtClean="0"/>
              <a:t>Kocka A-H má hranu dĺžky 6 cm. Vypočítajte uhol priamky EL a roviny ABC.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6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Obrázo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64904"/>
            <a:ext cx="3307096" cy="36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9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1252736"/>
          </a:xfrm>
        </p:spPr>
        <p:txBody>
          <a:bodyPr>
            <a:normAutofit fontScale="92500" lnSpcReduction="20000"/>
          </a:bodyPr>
          <a:lstStyle/>
          <a:p>
            <a:pPr marL="0">
              <a:buNone/>
            </a:pPr>
            <a:r>
              <a:rPr lang="sk-SK" dirty="0" smtClean="0"/>
              <a:t>V pravidelnom štvorbokom ihlane ABCDV je dĺžka hrany </a:t>
            </a:r>
            <a:r>
              <a:rPr lang="sk-SK" dirty="0" smtClean="0">
                <a:sym typeface="Symbol"/>
              </a:rPr>
              <a:t></a:t>
            </a:r>
            <a:r>
              <a:rPr lang="sk-SK" dirty="0" smtClean="0"/>
              <a:t>AB</a:t>
            </a:r>
            <a:r>
              <a:rPr lang="sk-SK" dirty="0" smtClean="0">
                <a:sym typeface="Symbol"/>
              </a:rPr>
              <a:t> = 5 cm a výška telesa 2 cm. Vypočítajte uhly:</a:t>
            </a: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7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Zástupný symbol obsahu 2"/>
          <p:cNvSpPr txBox="1">
            <a:spLocks/>
          </p:cNvSpPr>
          <p:nvPr/>
        </p:nvSpPr>
        <p:spPr>
          <a:xfrm>
            <a:off x="691952" y="2601888"/>
            <a:ext cx="4114800" cy="34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AV a ABC</a:t>
            </a:r>
          </a:p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AB a BCV</a:t>
            </a: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595" y="2240616"/>
            <a:ext cx="3307096" cy="33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1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B050"/>
                </a:solidFill>
              </a:rPr>
              <a:t>Uhol dvoch rovín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u="sng" dirty="0" err="1" smtClean="0">
                <a:solidFill>
                  <a:srgbClr val="00B050"/>
                </a:solidFill>
              </a:rPr>
              <a:t>Def</a:t>
            </a:r>
            <a:r>
              <a:rPr lang="sk-SK" b="1" u="sng" dirty="0" smtClean="0">
                <a:solidFill>
                  <a:srgbClr val="00B050"/>
                </a:solidFill>
              </a:rPr>
              <a:t>.:</a:t>
            </a:r>
            <a:r>
              <a:rPr lang="sk-SK" b="1" dirty="0" smtClean="0">
                <a:solidFill>
                  <a:srgbClr val="00B050"/>
                </a:solidFill>
              </a:rPr>
              <a:t> </a:t>
            </a:r>
            <a:r>
              <a:rPr lang="sk-SK" dirty="0" smtClean="0">
                <a:solidFill>
                  <a:srgbClr val="00B050"/>
                </a:solidFill>
              </a:rPr>
              <a:t>Veľkosť uhla dvoch rovín v priestore je veľkosť uhla ich priesečníc s rovinou kolmou na obe tieto roviny.</a:t>
            </a:r>
          </a:p>
        </p:txBody>
      </p:sp>
    </p:spTree>
    <p:extLst>
      <p:ext uri="{BB962C8B-B14F-4D97-AF65-F5344CB8AC3E}">
        <p14:creationId xmlns:p14="http://schemas.microsoft.com/office/powerpoint/2010/main" val="396244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Uhol dvoch rovín</a:t>
            </a:r>
          </a:p>
        </p:txBody>
      </p:sp>
      <p:grpSp>
        <p:nvGrpSpPr>
          <p:cNvPr id="28" name="Skupina 27"/>
          <p:cNvGrpSpPr/>
          <p:nvPr/>
        </p:nvGrpSpPr>
        <p:grpSpPr>
          <a:xfrm>
            <a:off x="1553198" y="1482543"/>
            <a:ext cx="6309221" cy="3365501"/>
            <a:chOff x="667097" y="1532035"/>
            <a:chExt cx="7135901" cy="3927918"/>
          </a:xfrm>
        </p:grpSpPr>
        <p:sp>
          <p:nvSpPr>
            <p:cNvPr id="6" name="Kosodĺžnik 5"/>
            <p:cNvSpPr/>
            <p:nvPr/>
          </p:nvSpPr>
          <p:spPr>
            <a:xfrm>
              <a:off x="1525387" y="3757142"/>
              <a:ext cx="5976664" cy="1702811"/>
            </a:xfrm>
            <a:prstGeom prst="parallelogram">
              <a:avLst>
                <a:gd name="adj" fmla="val 12306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7" name="BlokTextu 6"/>
            <p:cNvSpPr txBox="1"/>
            <p:nvPr/>
          </p:nvSpPr>
          <p:spPr>
            <a:xfrm>
              <a:off x="5088771" y="493955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i="1" dirty="0">
                  <a:solidFill>
                    <a:schemeClr val="accent2">
                      <a:lumMod val="75000"/>
                    </a:schemeClr>
                  </a:solidFill>
                  <a:sym typeface="Symbol"/>
                </a:rPr>
                <a:t></a:t>
              </a:r>
              <a:endParaRPr lang="sk-SK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3035625" y="4198842"/>
              <a:ext cx="4767373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BlokTextu 12"/>
            <p:cNvSpPr txBox="1"/>
            <p:nvPr/>
          </p:nvSpPr>
          <p:spPr>
            <a:xfrm>
              <a:off x="7476466" y="4215902"/>
              <a:ext cx="303288" cy="369332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sk-SK" i="1" dirty="0" smtClean="0">
                  <a:solidFill>
                    <a:srgbClr val="FF0000"/>
                  </a:solidFill>
                </a:rPr>
                <a:t>a</a:t>
              </a:r>
              <a:endParaRPr lang="sk-SK" sz="600" i="1" dirty="0">
                <a:solidFill>
                  <a:srgbClr val="FF0000"/>
                </a:solidFill>
              </a:endParaRPr>
            </a:p>
          </p:txBody>
        </p:sp>
        <p:sp>
          <p:nvSpPr>
            <p:cNvPr id="14" name="Kosodĺžnik 13"/>
            <p:cNvSpPr/>
            <p:nvPr/>
          </p:nvSpPr>
          <p:spPr>
            <a:xfrm rot="19247832">
              <a:off x="667097" y="2983825"/>
              <a:ext cx="4157470" cy="1256931"/>
            </a:xfrm>
            <a:prstGeom prst="parallelogram">
              <a:avLst>
                <a:gd name="adj" fmla="val 12306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8" name="Rovná spojnica 7"/>
            <p:cNvCxnSpPr/>
            <p:nvPr/>
          </p:nvCxnSpPr>
          <p:spPr>
            <a:xfrm flipV="1">
              <a:off x="3035625" y="1584765"/>
              <a:ext cx="528263" cy="2614077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BlokTextu 18"/>
            <p:cNvSpPr txBox="1"/>
            <p:nvPr/>
          </p:nvSpPr>
          <p:spPr>
            <a:xfrm>
              <a:off x="1951117" y="338781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i="1" dirty="0" smtClean="0">
                  <a:solidFill>
                    <a:schemeClr val="accent2">
                      <a:lumMod val="75000"/>
                    </a:schemeClr>
                  </a:solidFill>
                  <a:sym typeface="Symbol"/>
                </a:rPr>
                <a:t></a:t>
              </a:r>
              <a:endParaRPr lang="sk-SK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2" name="BlokTextu 21"/>
            <p:cNvSpPr txBox="1"/>
            <p:nvPr/>
          </p:nvSpPr>
          <p:spPr>
            <a:xfrm>
              <a:off x="3563888" y="1532035"/>
              <a:ext cx="303288" cy="369332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sk-SK" i="1" dirty="0" smtClean="0">
                  <a:solidFill>
                    <a:srgbClr val="FF0000"/>
                  </a:solidFill>
                </a:rPr>
                <a:t>b</a:t>
              </a:r>
              <a:endParaRPr lang="sk-SK" sz="600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Skupina 17"/>
          <p:cNvGrpSpPr/>
          <p:nvPr/>
        </p:nvGrpSpPr>
        <p:grpSpPr>
          <a:xfrm>
            <a:off x="3460204" y="3119564"/>
            <a:ext cx="1141923" cy="1214718"/>
            <a:chOff x="4139952" y="4340895"/>
            <a:chExt cx="462237" cy="720148"/>
          </a:xfrm>
        </p:grpSpPr>
        <p:sp>
          <p:nvSpPr>
            <p:cNvPr id="20" name="Oblúk 19"/>
            <p:cNvSpPr/>
            <p:nvPr/>
          </p:nvSpPr>
          <p:spPr>
            <a:xfrm>
              <a:off x="4139952" y="4340895"/>
              <a:ext cx="276219" cy="720148"/>
            </a:xfrm>
            <a:prstGeom prst="arc">
              <a:avLst>
                <a:gd name="adj1" fmla="val 16200000"/>
                <a:gd name="adj2" fmla="val 627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1" name="BlokTextu 20"/>
            <p:cNvSpPr txBox="1"/>
            <p:nvPr/>
          </p:nvSpPr>
          <p:spPr>
            <a:xfrm>
              <a:off x="4278061" y="450066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b="1" i="1" dirty="0" smtClean="0">
                  <a:solidFill>
                    <a:srgbClr val="FF0000"/>
                  </a:solidFill>
                  <a:sym typeface="Symbol"/>
                </a:rPr>
                <a:t></a:t>
              </a:r>
              <a:endParaRPr lang="sk-SK" b="1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12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1252736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sk-SK" dirty="0" smtClean="0"/>
              <a:t>Kocka A-H má hranu dĺžky 7 cm. Vypočítajte uhol roviny ABG a roviny ABC.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</a:t>
            </a:r>
            <a:r>
              <a:rPr lang="sk-SK" dirty="0"/>
              <a:t>8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Obrázo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64904"/>
            <a:ext cx="3307096" cy="36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1252736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sk-SK" dirty="0" smtClean="0"/>
              <a:t>Kocka A-H má hranu dĺžky 6 cm. Vypočítajte uhol roviny ACF a roviny ABC.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</a:t>
            </a:r>
            <a:r>
              <a:rPr lang="sk-SK" dirty="0"/>
              <a:t>9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Obrázo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64904"/>
            <a:ext cx="3307096" cy="36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1252736"/>
          </a:xfrm>
        </p:spPr>
        <p:txBody>
          <a:bodyPr>
            <a:normAutofit fontScale="92500" lnSpcReduction="20000"/>
          </a:bodyPr>
          <a:lstStyle/>
          <a:p>
            <a:pPr marL="0">
              <a:buNone/>
            </a:pPr>
            <a:r>
              <a:rPr lang="sk-SK" dirty="0" smtClean="0"/>
              <a:t>V pravidelnom štvorbokom ihlane ABCDV je dĺžka hrany </a:t>
            </a:r>
            <a:r>
              <a:rPr lang="sk-SK" dirty="0" smtClean="0">
                <a:sym typeface="Symbol"/>
              </a:rPr>
              <a:t></a:t>
            </a:r>
            <a:r>
              <a:rPr lang="sk-SK" dirty="0" smtClean="0"/>
              <a:t>AB</a:t>
            </a:r>
            <a:r>
              <a:rPr lang="sk-SK" dirty="0" smtClean="0">
                <a:sym typeface="Symbol"/>
              </a:rPr>
              <a:t> = 4 cm a výška telesa 5 cm. Vypočítajte uhly rovín:</a:t>
            </a: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10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Zástupný symbol obsahu 2"/>
          <p:cNvSpPr txBox="1">
            <a:spLocks/>
          </p:cNvSpPr>
          <p:nvPr/>
        </p:nvSpPr>
        <p:spPr>
          <a:xfrm>
            <a:off x="691952" y="2601888"/>
            <a:ext cx="4114800" cy="34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ABV a ABC</a:t>
            </a:r>
          </a:p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ACV a BDV</a:t>
            </a: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595" y="2240616"/>
            <a:ext cx="3307096" cy="33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4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FF0000"/>
                </a:solidFill>
              </a:rPr>
              <a:t>totožné </a:t>
            </a:r>
            <a:r>
              <a:rPr lang="sk-SK" dirty="0" smtClean="0">
                <a:solidFill>
                  <a:srgbClr val="FF0000"/>
                </a:solidFill>
              </a:rPr>
              <a:t>	</a:t>
            </a:r>
            <a:r>
              <a:rPr lang="sk-SK" b="1" dirty="0" smtClean="0">
                <a:solidFill>
                  <a:srgbClr val="FF0000"/>
                </a:solidFill>
                <a:sym typeface="Symbol"/>
              </a:rPr>
              <a:t> </a:t>
            </a:r>
            <a:r>
              <a:rPr lang="sk-SK" b="1" dirty="0">
                <a:solidFill>
                  <a:srgbClr val="FF0000"/>
                </a:solidFill>
                <a:sym typeface="Symbol"/>
              </a:rPr>
              <a:t>= 0</a:t>
            </a:r>
          </a:p>
        </p:txBody>
      </p:sp>
      <p:cxnSp>
        <p:nvCxnSpPr>
          <p:cNvPr id="5" name="Rovná spojnica 4"/>
          <p:cNvCxnSpPr/>
          <p:nvPr/>
        </p:nvCxnSpPr>
        <p:spPr>
          <a:xfrm>
            <a:off x="1791108" y="2208832"/>
            <a:ext cx="525658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BlokTextu 5"/>
          <p:cNvSpPr txBox="1"/>
          <p:nvPr/>
        </p:nvSpPr>
        <p:spPr>
          <a:xfrm>
            <a:off x="6691729" y="237134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p</a:t>
            </a:r>
            <a:r>
              <a:rPr lang="sk-SK" i="1" dirty="0" smtClean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 = q</a:t>
            </a:r>
            <a:endParaRPr lang="sk-SK" i="1" dirty="0">
              <a:ln>
                <a:solidFill>
                  <a:srgbClr val="00206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2" name="Skupina 11"/>
          <p:cNvGrpSpPr/>
          <p:nvPr/>
        </p:nvGrpSpPr>
        <p:grpSpPr>
          <a:xfrm>
            <a:off x="1836415" y="4581128"/>
            <a:ext cx="5809093" cy="1159147"/>
            <a:chOff x="2112670" y="3791313"/>
            <a:chExt cx="5809093" cy="1159147"/>
          </a:xfrm>
        </p:grpSpPr>
        <p:cxnSp>
          <p:nvCxnSpPr>
            <p:cNvPr id="7" name="Rovná spojnica 6"/>
            <p:cNvCxnSpPr/>
            <p:nvPr/>
          </p:nvCxnSpPr>
          <p:spPr>
            <a:xfrm>
              <a:off x="2112670" y="4581128"/>
              <a:ext cx="5256584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BlokTextu 7"/>
            <p:cNvSpPr txBox="1"/>
            <p:nvPr/>
          </p:nvSpPr>
          <p:spPr>
            <a:xfrm>
              <a:off x="7047692" y="3791313"/>
              <a:ext cx="303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sk-SK" i="1" dirty="0" smtClean="0">
                  <a:ln>
                    <a:solidFill>
                      <a:srgbClr val="002060"/>
                    </a:solidFill>
                  </a:ln>
                  <a:solidFill>
                    <a:srgbClr val="FF0000"/>
                  </a:solidFill>
                </a:rPr>
                <a:t>q</a:t>
              </a:r>
              <a:endParaRPr lang="sk-SK" i="1" dirty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9" name="Rovná spojnica 8"/>
            <p:cNvCxnSpPr/>
            <p:nvPr/>
          </p:nvCxnSpPr>
          <p:spPr>
            <a:xfrm>
              <a:off x="2112670" y="3791313"/>
              <a:ext cx="5256584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BlokTextu 9"/>
            <p:cNvSpPr txBox="1"/>
            <p:nvPr/>
          </p:nvSpPr>
          <p:spPr>
            <a:xfrm>
              <a:off x="7200091" y="4581128"/>
              <a:ext cx="7216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sk-SK" i="1" dirty="0">
                  <a:ln>
                    <a:solidFill>
                      <a:srgbClr val="002060"/>
                    </a:solidFill>
                  </a:ln>
                  <a:solidFill>
                    <a:srgbClr val="FF0000"/>
                  </a:solidFill>
                </a:rPr>
                <a:t>p</a:t>
              </a:r>
              <a:r>
                <a:rPr lang="sk-SK" i="1" dirty="0" smtClean="0">
                  <a:ln>
                    <a:solidFill>
                      <a:srgbClr val="002060"/>
                    </a:solidFill>
                  </a:ln>
                  <a:solidFill>
                    <a:srgbClr val="FF0000"/>
                  </a:solidFill>
                </a:rPr>
                <a:t> = q</a:t>
              </a:r>
              <a:r>
                <a:rPr lang="sk-SK" i="1" baseline="-25000" dirty="0" smtClean="0">
                  <a:ln>
                    <a:solidFill>
                      <a:srgbClr val="002060"/>
                    </a:solidFill>
                  </a:ln>
                  <a:solidFill>
                    <a:srgbClr val="FF0000"/>
                  </a:solidFill>
                </a:rPr>
                <a:t>1</a:t>
              </a:r>
              <a:endParaRPr lang="sk-SK" i="1" baseline="-25000" dirty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11" name="Nadpis 1"/>
          <p:cNvSpPr txBox="1">
            <a:spLocks/>
          </p:cNvSpPr>
          <p:nvPr/>
        </p:nvSpPr>
        <p:spPr>
          <a:xfrm>
            <a:off x="609600" y="27974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 smtClean="0">
                <a:solidFill>
                  <a:srgbClr val="FF0000"/>
                </a:solidFill>
              </a:rPr>
              <a:t>rovnobežné		</a:t>
            </a:r>
            <a:r>
              <a:rPr lang="sk-SK" b="1" dirty="0" smtClean="0">
                <a:solidFill>
                  <a:srgbClr val="FF0000"/>
                </a:solidFill>
                <a:sym typeface="Symbol"/>
              </a:rPr>
              <a:t> = 0</a:t>
            </a:r>
            <a:endParaRPr lang="sk-SK" b="1" dirty="0">
              <a:solidFill>
                <a:srgbClr val="FF0000"/>
              </a:solidFill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74509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539552" y="2996952"/>
            <a:ext cx="8229600" cy="1143000"/>
          </a:xfrm>
        </p:spPr>
        <p:txBody>
          <a:bodyPr>
            <a:normAutofit/>
          </a:bodyPr>
          <a:lstStyle/>
          <a:p>
            <a:r>
              <a:rPr lang="sk-SK" dirty="0" smtClean="0"/>
              <a:t>Koniec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FF0000"/>
                </a:solidFill>
              </a:rPr>
              <a:t>rôznobežné		</a:t>
            </a:r>
            <a:r>
              <a:rPr lang="sk-SK" b="1" dirty="0" smtClean="0">
                <a:solidFill>
                  <a:srgbClr val="FF0000"/>
                </a:solidFill>
                <a:sym typeface="Symbol"/>
              </a:rPr>
              <a:t> </a:t>
            </a:r>
            <a:r>
              <a:rPr lang="sk-SK" b="1" dirty="0">
                <a:solidFill>
                  <a:srgbClr val="FF0000"/>
                </a:solidFill>
                <a:sym typeface="Symbol"/>
              </a:rPr>
              <a:t>(0;90</a:t>
            </a:r>
            <a:endParaRPr lang="sk-SK" b="1" dirty="0">
              <a:solidFill>
                <a:srgbClr val="FF0000"/>
              </a:solidFill>
            </a:endParaRPr>
          </a:p>
        </p:txBody>
      </p:sp>
      <p:cxnSp>
        <p:nvCxnSpPr>
          <p:cNvPr id="7" name="Rovná spojnica 6"/>
          <p:cNvCxnSpPr/>
          <p:nvPr/>
        </p:nvCxnSpPr>
        <p:spPr>
          <a:xfrm>
            <a:off x="1691680" y="4720566"/>
            <a:ext cx="579917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7304228" y="27089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 smtClean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q</a:t>
            </a:r>
            <a:endParaRPr lang="sk-SK" i="1" dirty="0">
              <a:ln>
                <a:solidFill>
                  <a:srgbClr val="00206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9" name="Rovná spojnica 8"/>
          <p:cNvCxnSpPr/>
          <p:nvPr/>
        </p:nvCxnSpPr>
        <p:spPr>
          <a:xfrm flipV="1">
            <a:off x="1691680" y="2708920"/>
            <a:ext cx="5799173" cy="295232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7304228" y="472056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p</a:t>
            </a:r>
            <a:r>
              <a:rPr lang="sk-SK" i="1" dirty="0" smtClean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 </a:t>
            </a:r>
            <a:endParaRPr lang="sk-SK" i="1" baseline="-25000" dirty="0">
              <a:ln>
                <a:solidFill>
                  <a:srgbClr val="00206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2" name="Oblúk 11"/>
          <p:cNvSpPr/>
          <p:nvPr/>
        </p:nvSpPr>
        <p:spPr>
          <a:xfrm>
            <a:off x="4139952" y="4340895"/>
            <a:ext cx="276219" cy="720148"/>
          </a:xfrm>
          <a:prstGeom prst="arc">
            <a:avLst>
              <a:gd name="adj1" fmla="val 16200000"/>
              <a:gd name="adj2" fmla="val 627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3977888" y="439107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 smtClean="0">
                <a:solidFill>
                  <a:srgbClr val="FF0000"/>
                </a:solidFill>
                <a:sym typeface="Symbol"/>
              </a:rPr>
              <a:t></a:t>
            </a:r>
            <a:endParaRPr lang="sk-SK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9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FF0000"/>
                </a:solidFill>
              </a:rPr>
              <a:t>mimobežné</a:t>
            </a:r>
            <a:r>
              <a:rPr lang="sk-SK" dirty="0">
                <a:solidFill>
                  <a:srgbClr val="FF0000"/>
                </a:solidFill>
              </a:rPr>
              <a:t>		</a:t>
            </a:r>
            <a:r>
              <a:rPr lang="sk-SK" b="1" dirty="0" smtClean="0">
                <a:solidFill>
                  <a:srgbClr val="FF0000"/>
                </a:solidFill>
                <a:sym typeface="Symbol"/>
              </a:rPr>
              <a:t> </a:t>
            </a:r>
            <a:r>
              <a:rPr lang="sk-SK" b="1" dirty="0">
                <a:solidFill>
                  <a:srgbClr val="FF0000"/>
                </a:solidFill>
                <a:sym typeface="Symbol"/>
              </a:rPr>
              <a:t>(0;90</a:t>
            </a:r>
            <a:endParaRPr lang="sk-SK" b="1" dirty="0">
              <a:solidFill>
                <a:srgbClr val="FF0000"/>
              </a:solidFill>
            </a:endParaRPr>
          </a:p>
        </p:txBody>
      </p:sp>
      <p:cxnSp>
        <p:nvCxnSpPr>
          <p:cNvPr id="7" name="Rovná spojnica 6"/>
          <p:cNvCxnSpPr/>
          <p:nvPr/>
        </p:nvCxnSpPr>
        <p:spPr>
          <a:xfrm>
            <a:off x="1691680" y="4720566"/>
            <a:ext cx="579917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6856829" y="308575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 smtClean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q</a:t>
            </a:r>
            <a:r>
              <a:rPr lang="sk-SK" i="1" baseline="-25000" dirty="0" smtClean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1</a:t>
            </a:r>
            <a:endParaRPr lang="sk-SK" i="1" baseline="-25000" dirty="0">
              <a:ln>
                <a:solidFill>
                  <a:srgbClr val="00206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9" name="Rovná spojnica 8"/>
          <p:cNvCxnSpPr/>
          <p:nvPr/>
        </p:nvCxnSpPr>
        <p:spPr>
          <a:xfrm flipV="1">
            <a:off x="1180431" y="2962086"/>
            <a:ext cx="5799173" cy="2952328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7304228" y="472056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p</a:t>
            </a:r>
            <a:r>
              <a:rPr lang="sk-SK" i="1" dirty="0" smtClean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 </a:t>
            </a:r>
            <a:endParaRPr lang="sk-SK" i="1" baseline="-25000" dirty="0">
              <a:ln>
                <a:solidFill>
                  <a:srgbClr val="00206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2" name="Oblúk 11"/>
          <p:cNvSpPr/>
          <p:nvPr/>
        </p:nvSpPr>
        <p:spPr>
          <a:xfrm>
            <a:off x="4139952" y="4340895"/>
            <a:ext cx="276219" cy="720148"/>
          </a:xfrm>
          <a:prstGeom prst="arc">
            <a:avLst>
              <a:gd name="adj1" fmla="val 16200000"/>
              <a:gd name="adj2" fmla="val 627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3977888" y="439107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 smtClean="0">
                <a:solidFill>
                  <a:srgbClr val="FF0000"/>
                </a:solidFill>
                <a:sym typeface="Symbol"/>
              </a:rPr>
              <a:t></a:t>
            </a:r>
            <a:endParaRPr lang="sk-SK" b="1" i="1" dirty="0">
              <a:solidFill>
                <a:srgbClr val="FF0000"/>
              </a:solidFill>
            </a:endParaRPr>
          </a:p>
        </p:txBody>
      </p:sp>
      <p:grpSp>
        <p:nvGrpSpPr>
          <p:cNvPr id="11" name="Skupina 10"/>
          <p:cNvGrpSpPr/>
          <p:nvPr/>
        </p:nvGrpSpPr>
        <p:grpSpPr>
          <a:xfrm>
            <a:off x="1180431" y="1808075"/>
            <a:ext cx="5919042" cy="2952328"/>
            <a:chOff x="1691680" y="2708920"/>
            <a:chExt cx="5919042" cy="2952328"/>
          </a:xfrm>
        </p:grpSpPr>
        <p:sp>
          <p:nvSpPr>
            <p:cNvPr id="14" name="BlokTextu 13"/>
            <p:cNvSpPr txBox="1"/>
            <p:nvPr/>
          </p:nvSpPr>
          <p:spPr>
            <a:xfrm>
              <a:off x="7304228" y="27089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i="1" dirty="0" smtClean="0">
                  <a:ln>
                    <a:solidFill>
                      <a:srgbClr val="002060"/>
                    </a:solidFill>
                  </a:ln>
                  <a:solidFill>
                    <a:srgbClr val="FF0000"/>
                  </a:solidFill>
                </a:rPr>
                <a:t>q</a:t>
              </a:r>
              <a:endParaRPr lang="sk-SK" i="1" dirty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5" name="Rovná spojnica 14"/>
            <p:cNvCxnSpPr/>
            <p:nvPr/>
          </p:nvCxnSpPr>
          <p:spPr>
            <a:xfrm flipV="1">
              <a:off x="1691680" y="2708920"/>
              <a:ext cx="5799173" cy="295232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Rovná spojnica 5"/>
          <p:cNvCxnSpPr/>
          <p:nvPr/>
        </p:nvCxnSpPr>
        <p:spPr>
          <a:xfrm flipV="1">
            <a:off x="3563888" y="3573016"/>
            <a:ext cx="0" cy="114755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lokTextu 15"/>
          <p:cNvSpPr txBox="1"/>
          <p:nvPr/>
        </p:nvSpPr>
        <p:spPr>
          <a:xfrm>
            <a:off x="3405030" y="309957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A</a:t>
            </a:r>
            <a:endParaRPr lang="sk-SK" i="1" baseline="-25000" dirty="0">
              <a:ln>
                <a:solidFill>
                  <a:srgbClr val="00206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3365757" y="473045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 smtClean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A</a:t>
            </a:r>
            <a:r>
              <a:rPr lang="sk-SK" i="1" baseline="-25000" dirty="0" smtClean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1</a:t>
            </a:r>
            <a:endParaRPr lang="sk-SK" i="1" baseline="-25000" dirty="0">
              <a:ln>
                <a:solidFill>
                  <a:srgbClr val="00206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49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Uhol dvoch priamok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600" b="1" u="sng" dirty="0" err="1" smtClean="0">
                <a:solidFill>
                  <a:srgbClr val="00B050"/>
                </a:solidFill>
              </a:rPr>
              <a:t>Def</a:t>
            </a:r>
            <a:r>
              <a:rPr lang="sk-SK" sz="2600" b="1" u="sng" dirty="0" smtClean="0">
                <a:solidFill>
                  <a:srgbClr val="00B050"/>
                </a:solidFill>
              </a:rPr>
              <a:t>.:</a:t>
            </a:r>
            <a:r>
              <a:rPr lang="sk-SK" sz="2600" b="1" dirty="0" smtClean="0">
                <a:solidFill>
                  <a:srgbClr val="00B050"/>
                </a:solidFill>
              </a:rPr>
              <a:t> </a:t>
            </a:r>
            <a:r>
              <a:rPr lang="sk-SK" sz="2600" dirty="0" smtClean="0">
                <a:solidFill>
                  <a:srgbClr val="00B050"/>
                </a:solidFill>
              </a:rPr>
              <a:t>Veľkosť uhla dvoch priamok (odchýlka uhlov) v priestore je veľkosť ostrého alebo pravého uhla dvoch rôznobežiek, ktoré sú s nimi rovnobežné.</a:t>
            </a:r>
          </a:p>
          <a:p>
            <a:pPr marL="0" indent="0">
              <a:buNone/>
            </a:pPr>
            <a:r>
              <a:rPr lang="sk-SK" sz="2200" b="1" u="sng" dirty="0" smtClean="0"/>
              <a:t>Pozn.: </a:t>
            </a:r>
            <a:r>
              <a:rPr lang="sk-SK" sz="2200" dirty="0"/>
              <a:t>Odchýlka dvoch priamok v </a:t>
            </a:r>
            <a:r>
              <a:rPr lang="sk-SK" sz="2200" dirty="0" smtClean="0"/>
              <a:t>priestore je </a:t>
            </a:r>
            <a:r>
              <a:rPr lang="sk-SK" sz="2200" dirty="0"/>
              <a:t>teda definovaná pomocou uhla, ktorý zvierajú dve rôznobežky (ak ide o ostrý alebo pravý </a:t>
            </a:r>
            <a:r>
              <a:rPr lang="sk-SK" sz="2200" dirty="0" smtClean="0"/>
              <a:t>uhol) </a:t>
            </a:r>
            <a:r>
              <a:rPr lang="sk-SK" sz="2200" dirty="0"/>
              <a:t>alebo dve rovnobežky (ak ide o nulový uhol) </a:t>
            </a:r>
          </a:p>
        </p:txBody>
      </p:sp>
      <p:pic>
        <p:nvPicPr>
          <p:cNvPr id="4" name="Obrázok 3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861048"/>
            <a:ext cx="5760640" cy="2996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1252736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sk-SK" dirty="0" smtClean="0"/>
              <a:t>Kocka A-H má hranu dĺžky 5 cm. Vypočítajte uhol priamok AB a AF.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1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Obrázo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64904"/>
            <a:ext cx="3307096" cy="36626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1252736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sk-SK" dirty="0" smtClean="0"/>
              <a:t>Kocka A-H má hranu dĺžky 6 cm. Vypočítajte uhol priamok AB a AG.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2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Obrázo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64904"/>
            <a:ext cx="3307096" cy="36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2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276872"/>
            <a:ext cx="2232248" cy="3861048"/>
          </a:xfrm>
          <a:prstGeom prst="rect">
            <a:avLst/>
          </a:prstGeom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1252736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sk-SK" dirty="0" smtClean="0"/>
              <a:t>V kvádri A-H sú dĺžky hrán </a:t>
            </a:r>
            <a:r>
              <a:rPr lang="sk-SK" dirty="0" smtClean="0">
                <a:sym typeface="Symbol"/>
              </a:rPr>
              <a:t></a:t>
            </a:r>
            <a:r>
              <a:rPr lang="sk-SK" dirty="0" smtClean="0"/>
              <a:t>AB</a:t>
            </a:r>
            <a:r>
              <a:rPr lang="sk-SK" dirty="0" smtClean="0">
                <a:sym typeface="Symbol"/>
              </a:rPr>
              <a:t> = 4 cm, BC = 6 cm a AE = 7 cm. Vypočítajte uhly:</a:t>
            </a: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3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name="Rovnica" r:id="rId4" imgW="114120" imgH="215640" progId="Equation.3">
                  <p:embed/>
                </p:oleObj>
              </mc:Choice>
              <mc:Fallback>
                <p:oleObj name="Rovnica" r:id="rId4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Zástupný symbol obsahu 2"/>
          <p:cNvSpPr txBox="1">
            <a:spLocks/>
          </p:cNvSpPr>
          <p:nvPr/>
        </p:nvSpPr>
        <p:spPr>
          <a:xfrm>
            <a:off x="691952" y="2601888"/>
            <a:ext cx="4114800" cy="34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AB a FH</a:t>
            </a:r>
          </a:p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BC a FG</a:t>
            </a:r>
          </a:p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KL a FH </a:t>
            </a:r>
            <a:r>
              <a:rPr lang="sk-SK" dirty="0" smtClean="0">
                <a:solidFill>
                  <a:srgbClr val="002060"/>
                </a:solidFill>
              </a:rPr>
              <a:t>( bod K(L) ležia v štvrtine od bodu A(C))</a:t>
            </a:r>
          </a:p>
        </p:txBody>
      </p:sp>
    </p:spTree>
    <p:extLst>
      <p:ext uri="{BB962C8B-B14F-4D97-AF65-F5344CB8AC3E}">
        <p14:creationId xmlns:p14="http://schemas.microsoft.com/office/powerpoint/2010/main" val="38222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1252736"/>
          </a:xfrm>
        </p:spPr>
        <p:txBody>
          <a:bodyPr>
            <a:normAutofit fontScale="92500" lnSpcReduction="20000"/>
          </a:bodyPr>
          <a:lstStyle/>
          <a:p>
            <a:pPr marL="0">
              <a:buNone/>
            </a:pPr>
            <a:r>
              <a:rPr lang="sk-SK" dirty="0" smtClean="0"/>
              <a:t>V pravidelnom štvorbokom ihlane ABCDV je dĺžka hrany </a:t>
            </a:r>
            <a:r>
              <a:rPr lang="sk-SK" dirty="0" smtClean="0">
                <a:sym typeface="Symbol"/>
              </a:rPr>
              <a:t></a:t>
            </a:r>
            <a:r>
              <a:rPr lang="sk-SK" dirty="0" smtClean="0"/>
              <a:t>AB</a:t>
            </a:r>
            <a:r>
              <a:rPr lang="sk-SK" dirty="0" smtClean="0">
                <a:sym typeface="Symbol"/>
              </a:rPr>
              <a:t> = 4 cm a výška telesa 6 cm. Vypočítajte uhly:</a:t>
            </a: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4</a:t>
            </a:r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652588" y="4122738"/>
          <a:ext cx="2127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Rovnica" r:id="rId3" imgW="114120" imgH="215640" progId="Equation.3">
                  <p:embed/>
                </p:oleObj>
              </mc:Choice>
              <mc:Fallback>
                <p:oleObj name="Rovnica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122738"/>
                        <a:ext cx="2127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Zástupný symbol obsahu 2"/>
          <p:cNvSpPr txBox="1">
            <a:spLocks/>
          </p:cNvSpPr>
          <p:nvPr/>
        </p:nvSpPr>
        <p:spPr>
          <a:xfrm>
            <a:off x="691952" y="2601888"/>
            <a:ext cx="4114800" cy="34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AB a AV</a:t>
            </a:r>
          </a:p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AB a CV</a:t>
            </a:r>
          </a:p>
          <a:p>
            <a:pPr marL="171450" indent="-514350">
              <a:buFont typeface="+mj-lt"/>
              <a:buAutoNum type="alphaLcParenR"/>
            </a:pPr>
            <a:r>
              <a:rPr lang="sk-SK" dirty="0" smtClean="0"/>
              <a:t>BV a AD</a:t>
            </a: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595" y="2240616"/>
            <a:ext cx="3307096" cy="33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8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</TotalTime>
  <Words>382</Words>
  <Application>Microsoft Office PowerPoint</Application>
  <PresentationFormat>Prezentácia na obrazovke (4:3)</PresentationFormat>
  <Paragraphs>67</Paragraphs>
  <Slides>20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5" baseType="lpstr">
      <vt:lpstr>Arial</vt:lpstr>
      <vt:lpstr>Calibri</vt:lpstr>
      <vt:lpstr>Symbol</vt:lpstr>
      <vt:lpstr>Motív Office</vt:lpstr>
      <vt:lpstr>Rovnica</vt:lpstr>
      <vt:lpstr>Uhly priamok a rovín v priestore</vt:lpstr>
      <vt:lpstr>totožné   = 0</vt:lpstr>
      <vt:lpstr>rôznobežné   (0;90</vt:lpstr>
      <vt:lpstr>mimobežné   (0;90</vt:lpstr>
      <vt:lpstr>Uhol dvoch priamok</vt:lpstr>
      <vt:lpstr>Príklad 1</vt:lpstr>
      <vt:lpstr>Príklad 2</vt:lpstr>
      <vt:lpstr>Príklad 3</vt:lpstr>
      <vt:lpstr>Príklad 4</vt:lpstr>
      <vt:lpstr>Uhol priamky a roviny</vt:lpstr>
      <vt:lpstr>Uhol priamky a roviny</vt:lpstr>
      <vt:lpstr>Príklad 5</vt:lpstr>
      <vt:lpstr>Príklad 6</vt:lpstr>
      <vt:lpstr>Príklad 7</vt:lpstr>
      <vt:lpstr>Uhol dvoch rovín</vt:lpstr>
      <vt:lpstr>Uhol dvoch rovín</vt:lpstr>
      <vt:lpstr>Príklad 8</vt:lpstr>
      <vt:lpstr>Príklad 9</vt:lpstr>
      <vt:lpstr>Príklad 10</vt:lpstr>
      <vt:lpstr>Koniec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Vzájomná poloha priamok v rovine</dc:title>
  <dc:creator>student</dc:creator>
  <cp:lastModifiedBy>Dušan Andraško</cp:lastModifiedBy>
  <cp:revision>67</cp:revision>
  <dcterms:created xsi:type="dcterms:W3CDTF">2012-04-04T07:41:23Z</dcterms:created>
  <dcterms:modified xsi:type="dcterms:W3CDTF">2022-05-26T06:50:46Z</dcterms:modified>
</cp:coreProperties>
</file>