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crdownload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0FB1-EDDD-4218-A4C8-D19E3F7A743E}" type="datetimeFigureOut">
              <a:rPr lang="sk-SK" smtClean="0"/>
              <a:t>04.04.2022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BE11DF0-4235-47F2-8B8B-F9EFCFEF8C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56099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0FB1-EDDD-4218-A4C8-D19E3F7A743E}" type="datetimeFigureOut">
              <a:rPr lang="sk-SK" smtClean="0"/>
              <a:t>04.04.2022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BE11DF0-4235-47F2-8B8B-F9EFCFEF8C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04200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0FB1-EDDD-4218-A4C8-D19E3F7A743E}" type="datetimeFigureOut">
              <a:rPr lang="sk-SK" smtClean="0"/>
              <a:t>04.04.2022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BE11DF0-4235-47F2-8B8B-F9EFCFEF8C54}" type="slidenum">
              <a:rPr lang="sk-SK" smtClean="0"/>
              <a:t>‹#›</a:t>
            </a:fld>
            <a:endParaRPr lang="sk-SK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3252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0FB1-EDDD-4218-A4C8-D19E3F7A743E}" type="datetimeFigureOut">
              <a:rPr lang="sk-SK" smtClean="0"/>
              <a:t>04.04.2022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E11DF0-4235-47F2-8B8B-F9EFCFEF8C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02000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0FB1-EDDD-4218-A4C8-D19E3F7A743E}" type="datetimeFigureOut">
              <a:rPr lang="sk-SK" smtClean="0"/>
              <a:t>04.04.2022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E11DF0-4235-47F2-8B8B-F9EFCFEF8C54}" type="slidenum">
              <a:rPr lang="sk-SK" smtClean="0"/>
              <a:t>‹#›</a:t>
            </a:fld>
            <a:endParaRPr lang="sk-SK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1032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0FB1-EDDD-4218-A4C8-D19E3F7A743E}" type="datetimeFigureOut">
              <a:rPr lang="sk-SK" smtClean="0"/>
              <a:t>04.04.2022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E11DF0-4235-47F2-8B8B-F9EFCFEF8C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78103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0FB1-EDDD-4218-A4C8-D19E3F7A743E}" type="datetimeFigureOut">
              <a:rPr lang="sk-SK" smtClean="0"/>
              <a:t>04.04.2022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1DF0-4235-47F2-8B8B-F9EFCFEF8C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509666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0FB1-EDDD-4218-A4C8-D19E3F7A743E}" type="datetimeFigureOut">
              <a:rPr lang="sk-SK" smtClean="0"/>
              <a:t>04.04.2022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1DF0-4235-47F2-8B8B-F9EFCFEF8C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32295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0FB1-EDDD-4218-A4C8-D19E3F7A743E}" type="datetimeFigureOut">
              <a:rPr lang="sk-SK" smtClean="0"/>
              <a:t>04.04.2022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1DF0-4235-47F2-8B8B-F9EFCFEF8C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02349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0FB1-EDDD-4218-A4C8-D19E3F7A743E}" type="datetimeFigureOut">
              <a:rPr lang="sk-SK" smtClean="0"/>
              <a:t>04.04.2022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BE11DF0-4235-47F2-8B8B-F9EFCFEF8C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28879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0FB1-EDDD-4218-A4C8-D19E3F7A743E}" type="datetimeFigureOut">
              <a:rPr lang="sk-SK" smtClean="0"/>
              <a:t>04.04.2022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BE11DF0-4235-47F2-8B8B-F9EFCFEF8C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41237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0FB1-EDDD-4218-A4C8-D19E3F7A743E}" type="datetimeFigureOut">
              <a:rPr lang="sk-SK" smtClean="0"/>
              <a:t>04.04.2022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BE11DF0-4235-47F2-8B8B-F9EFCFEF8C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26197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0FB1-EDDD-4218-A4C8-D19E3F7A743E}" type="datetimeFigureOut">
              <a:rPr lang="sk-SK" smtClean="0"/>
              <a:t>04.04.2022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1DF0-4235-47F2-8B8B-F9EFCFEF8C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651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0FB1-EDDD-4218-A4C8-D19E3F7A743E}" type="datetimeFigureOut">
              <a:rPr lang="sk-SK" smtClean="0"/>
              <a:t>04.04.2022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1DF0-4235-47F2-8B8B-F9EFCFEF8C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74295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0FB1-EDDD-4218-A4C8-D19E3F7A743E}" type="datetimeFigureOut">
              <a:rPr lang="sk-SK" smtClean="0"/>
              <a:t>04.04.2022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1DF0-4235-47F2-8B8B-F9EFCFEF8C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56838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0FB1-EDDD-4218-A4C8-D19E3F7A743E}" type="datetimeFigureOut">
              <a:rPr lang="sk-SK" smtClean="0"/>
              <a:t>04.04.2022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E11DF0-4235-47F2-8B8B-F9EFCFEF8C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2407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90FB1-EDDD-4218-A4C8-D19E3F7A743E}" type="datetimeFigureOut">
              <a:rPr lang="sk-SK" smtClean="0"/>
              <a:t>04.04.2022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BE11DF0-4235-47F2-8B8B-F9EFCFEF8C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7990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crdownload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254034" y="2233748"/>
            <a:ext cx="10058400" cy="1371600"/>
          </a:xfrm>
        </p:spPr>
        <p:txBody>
          <a:bodyPr/>
          <a:lstStyle/>
          <a:p>
            <a:pPr algn="ctr"/>
            <a:r>
              <a:rPr lang="sk-SK" sz="6000" dirty="0" smtClean="0">
                <a:latin typeface="Arial Black" panose="020B0A04020102020204" pitchFamily="34" charset="0"/>
              </a:rPr>
              <a:t>Hranaté telesá</a:t>
            </a:r>
            <a:endParaRPr lang="sk-SK" dirty="0">
              <a:latin typeface="Arial Black" panose="020B0A04020102020204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8190411" y="6415050"/>
            <a:ext cx="5643154" cy="1143000"/>
          </a:xfrm>
        </p:spPr>
        <p:txBody>
          <a:bodyPr>
            <a:normAutofit/>
          </a:bodyPr>
          <a:lstStyle/>
          <a:p>
            <a:r>
              <a:rPr lang="sk-SK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TOMÁŠ KLEKNER, III.A </a:t>
            </a:r>
            <a:endParaRPr lang="sk-SK" sz="2400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40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587085" y="663298"/>
            <a:ext cx="8911687" cy="1280890"/>
          </a:xfrm>
        </p:spPr>
        <p:txBody>
          <a:bodyPr/>
          <a:lstStyle/>
          <a:p>
            <a:r>
              <a:rPr lang="sk-SK" b="1" dirty="0" smtClean="0">
                <a:latin typeface="Arial Black" panose="020B0A04020102020204" pitchFamily="34" charset="0"/>
              </a:rPr>
              <a:t>RIEŠENIE:</a:t>
            </a:r>
            <a:endParaRPr lang="sk-SK" b="1" dirty="0">
              <a:latin typeface="Arial Black" panose="020B0A04020102020204" pitchFamily="34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085" y="1554480"/>
            <a:ext cx="4003818" cy="4558937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543" y="2403566"/>
            <a:ext cx="3030583" cy="288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14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1658982" y="2991393"/>
            <a:ext cx="9788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800" dirty="0" smtClean="0">
                <a:latin typeface="Arial Black" panose="020B0A04020102020204" pitchFamily="34" charset="0"/>
              </a:rPr>
              <a:t>ĎAKUJEM ZA POZORNOSŤ</a:t>
            </a:r>
            <a:endParaRPr lang="sk-SK" sz="4800" dirty="0">
              <a:latin typeface="Arial Black" panose="020B0A04020102020204" pitchFamily="34" charset="0"/>
            </a:endParaRPr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443937">
            <a:off x="2071212" y="4275915"/>
            <a:ext cx="2233748" cy="2129247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19944">
            <a:off x="3050176" y="309832"/>
            <a:ext cx="2122715" cy="2368053"/>
          </a:xfrm>
          <a:prstGeom prst="rect">
            <a:avLst/>
          </a:prstGeom>
        </p:spPr>
      </p:pic>
      <p:pic>
        <p:nvPicPr>
          <p:cNvPr id="7" name="Picture 2" descr="Zrezaný ihlan – Wikipé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41280">
            <a:off x="7730227" y="4042239"/>
            <a:ext cx="2324154" cy="2402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5900274">
            <a:off x="8732514" y="544664"/>
            <a:ext cx="2429691" cy="227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65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71394" y="484573"/>
            <a:ext cx="5747657" cy="862149"/>
          </a:xfrm>
        </p:spPr>
        <p:txBody>
          <a:bodyPr>
            <a:normAutofit fontScale="90000"/>
          </a:bodyPr>
          <a:lstStyle/>
          <a:p>
            <a:r>
              <a:rPr lang="sk-SK" sz="3600" b="1" u="sng" dirty="0" smtClean="0">
                <a:solidFill>
                  <a:schemeClr val="tx1"/>
                </a:solidFill>
              </a:rPr>
              <a:t>Medzi hranaté telesá patria:</a:t>
            </a:r>
            <a:endParaRPr lang="sk-SK" sz="3600" b="1" u="sng" dirty="0">
              <a:solidFill>
                <a:schemeClr val="tx1"/>
              </a:solidFill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067" y="1150812"/>
            <a:ext cx="2233748" cy="2129247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2833988" y="3235276"/>
            <a:ext cx="1711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latin typeface="Arial Black" panose="020B0A04020102020204" pitchFamily="34" charset="0"/>
              </a:rPr>
              <a:t>KOCKA</a:t>
            </a:r>
            <a:r>
              <a:rPr lang="sk-SK" dirty="0" smtClean="0"/>
              <a:t> </a:t>
            </a:r>
            <a:endParaRPr lang="sk-SK" dirty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839" y="4633167"/>
            <a:ext cx="2911164" cy="1669831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2536067" y="4298489"/>
            <a:ext cx="197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latin typeface="Arial Black" panose="020B0A04020102020204" pitchFamily="34" charset="0"/>
              </a:rPr>
              <a:t>KVÁDER</a:t>
            </a:r>
            <a:endParaRPr lang="sk-SK" b="1" dirty="0">
              <a:latin typeface="Arial Black" panose="020B0A04020102020204" pitchFamily="34" charset="0"/>
            </a:endParaRPr>
          </a:p>
        </p:txBody>
      </p:sp>
      <p:pic>
        <p:nvPicPr>
          <p:cNvPr id="8" name="Obrázo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763" y="3964344"/>
            <a:ext cx="1614759" cy="2158851"/>
          </a:xfrm>
          <a:prstGeom prst="rect">
            <a:avLst/>
          </a:prstGeom>
        </p:spPr>
      </p:pic>
      <p:sp>
        <p:nvSpPr>
          <p:cNvPr id="9" name="BlokTextu 8"/>
          <p:cNvSpPr txBox="1"/>
          <p:nvPr/>
        </p:nvSpPr>
        <p:spPr>
          <a:xfrm>
            <a:off x="6191115" y="3595012"/>
            <a:ext cx="164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latin typeface="Arial Black" panose="020B0A04020102020204" pitchFamily="34" charset="0"/>
              </a:rPr>
              <a:t>HRANOL</a:t>
            </a:r>
            <a:endParaRPr lang="sk-SK" dirty="0">
              <a:latin typeface="Arial Black" panose="020B0A04020102020204" pitchFamily="34" charset="0"/>
            </a:endParaRPr>
          </a:p>
        </p:txBody>
      </p:sp>
      <p:pic>
        <p:nvPicPr>
          <p:cNvPr id="10" name="Obrázok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769" y="3408164"/>
            <a:ext cx="2731728" cy="22217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BlokTextu 10"/>
          <p:cNvSpPr txBox="1"/>
          <p:nvPr/>
        </p:nvSpPr>
        <p:spPr>
          <a:xfrm>
            <a:off x="9849634" y="5587867"/>
            <a:ext cx="184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latin typeface="Arial Black" panose="020B0A04020102020204" pitchFamily="34" charset="0"/>
              </a:rPr>
              <a:t>IHLAN</a:t>
            </a:r>
            <a:endParaRPr lang="sk-SK" dirty="0">
              <a:latin typeface="Arial Black" panose="020B0A04020102020204" pitchFamily="34" charset="0"/>
            </a:endParaRPr>
          </a:p>
        </p:txBody>
      </p:sp>
      <p:pic>
        <p:nvPicPr>
          <p:cNvPr id="12" name="Obrázok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633" y="493631"/>
            <a:ext cx="2743200" cy="1706181"/>
          </a:xfrm>
          <a:prstGeom prst="rect">
            <a:avLst/>
          </a:prstGeom>
        </p:spPr>
      </p:pic>
      <p:sp>
        <p:nvSpPr>
          <p:cNvPr id="13" name="BlokTextu 12"/>
          <p:cNvSpPr txBox="1"/>
          <p:nvPr/>
        </p:nvSpPr>
        <p:spPr>
          <a:xfrm>
            <a:off x="7840746" y="2248265"/>
            <a:ext cx="240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latin typeface="Arial Black" panose="020B0A04020102020204" pitchFamily="34" charset="0"/>
              </a:rPr>
              <a:t>ZREZANÝ IHLAN</a:t>
            </a:r>
            <a:endParaRPr lang="sk-SK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37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/>
          <p:cNvSpPr txBox="1"/>
          <p:nvPr/>
        </p:nvSpPr>
        <p:spPr>
          <a:xfrm>
            <a:off x="1658982" y="679268"/>
            <a:ext cx="3775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 smtClean="0">
                <a:latin typeface="Arial Black" panose="020B0A04020102020204" pitchFamily="34" charset="0"/>
              </a:rPr>
              <a:t>KOCKA</a:t>
            </a:r>
            <a:endParaRPr lang="sk-SK" sz="3200" b="1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BlokTextu 5"/>
              <p:cNvSpPr txBox="1"/>
              <p:nvPr/>
            </p:nvSpPr>
            <p:spPr>
              <a:xfrm>
                <a:off x="1658982" y="1264043"/>
                <a:ext cx="7158446" cy="6113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sz="2800" dirty="0" smtClean="0"/>
                  <a:t>- </a:t>
                </a:r>
                <a:r>
                  <a:rPr lang="sk-SK" sz="2800" b="1" dirty="0" smtClean="0"/>
                  <a:t>je </a:t>
                </a:r>
                <a:r>
                  <a:rPr lang="sk-SK" sz="2800" b="1" dirty="0"/>
                  <a:t>trojrozmerné </a:t>
                </a:r>
                <a:r>
                  <a:rPr lang="sk-SK" sz="2800" b="1" u="sng" dirty="0" smtClean="0">
                    <a:solidFill>
                      <a:srgbClr val="FF0000"/>
                    </a:solidFill>
                  </a:rPr>
                  <a:t>teleso</a:t>
                </a:r>
                <a:r>
                  <a:rPr lang="sk-SK" sz="2800" b="1" dirty="0"/>
                  <a:t> </a:t>
                </a:r>
                <a:r>
                  <a:rPr lang="sk-SK" sz="2800" b="1" dirty="0" smtClean="0"/>
                  <a:t>(</a:t>
                </a:r>
                <a:r>
                  <a:rPr lang="sk-SK" sz="2800" b="1" u="sng" dirty="0" smtClean="0">
                    <a:solidFill>
                      <a:srgbClr val="FF0000"/>
                    </a:solidFill>
                  </a:rPr>
                  <a:t>mnohosten</a:t>
                </a:r>
                <a:r>
                  <a:rPr lang="sk-SK" sz="2800" b="1" dirty="0" smtClean="0"/>
                  <a:t>), </a:t>
                </a:r>
                <a:r>
                  <a:rPr lang="sk-SK" sz="2800" b="1" dirty="0"/>
                  <a:t>ktorého steny tvorí šesť rovnakých </a:t>
                </a:r>
                <a:r>
                  <a:rPr lang="sk-SK" sz="2800" b="1" u="sng" dirty="0" smtClean="0">
                    <a:solidFill>
                      <a:srgbClr val="FF0000"/>
                    </a:solidFill>
                  </a:rPr>
                  <a:t>štvorcov</a:t>
                </a:r>
                <a:r>
                  <a:rPr lang="sk-SK" sz="2800" b="1" dirty="0" smtClean="0"/>
                  <a:t>. </a:t>
                </a:r>
                <a:r>
                  <a:rPr lang="sk-SK" sz="2800" b="1" dirty="0"/>
                  <a:t>Je špeciálnym prípadom </a:t>
                </a:r>
                <a:r>
                  <a:rPr lang="sk-SK" sz="2800" b="1" u="sng" dirty="0" smtClean="0">
                    <a:solidFill>
                      <a:srgbClr val="FF0000"/>
                    </a:solidFill>
                  </a:rPr>
                  <a:t>kvádra</a:t>
                </a:r>
                <a:r>
                  <a:rPr lang="sk-SK" sz="2800" b="1" dirty="0" smtClean="0"/>
                  <a:t>, </a:t>
                </a:r>
                <a:r>
                  <a:rPr lang="sk-SK" sz="2800" b="1" dirty="0"/>
                  <a:t>ktorého všetky hrany majú rovnakú dĺžku</a:t>
                </a:r>
                <a:r>
                  <a:rPr lang="sk-SK" sz="2800" b="1" dirty="0" smtClean="0"/>
                  <a:t>.</a:t>
                </a:r>
              </a:p>
              <a:p>
                <a:r>
                  <a:rPr lang="sk-SK" sz="2800" b="1" dirty="0" smtClean="0"/>
                  <a:t>-Objem: </a:t>
                </a:r>
                <a14:m>
                  <m:oMath xmlns:m="http://schemas.openxmlformats.org/officeDocument/2006/math">
                    <m:r>
                      <a:rPr lang="sk-SK" sz="2800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sk-SK" sz="28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k-SK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sk-SK" sz="28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sk-SK" sz="2800" b="1" dirty="0" smtClean="0"/>
                  <a:t> ( V=</a:t>
                </a:r>
                <a:r>
                  <a:rPr lang="sk-SK" sz="2800" b="1" dirty="0" err="1" smtClean="0"/>
                  <a:t>a.a.a</a:t>
                </a:r>
                <a:r>
                  <a:rPr lang="sk-SK" sz="2800" b="1" dirty="0" smtClean="0"/>
                  <a:t>)</a:t>
                </a:r>
              </a:p>
              <a:p>
                <a:r>
                  <a:rPr lang="sk-SK" sz="2800" b="1" dirty="0" smtClean="0"/>
                  <a:t>-Povrch: </a:t>
                </a:r>
                <a14:m>
                  <m:oMath xmlns:m="http://schemas.openxmlformats.org/officeDocument/2006/math">
                    <m:r>
                      <a:rPr lang="sk-SK" sz="2800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sk-SK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2800" b="1" i="1" smtClean="0">
                        <a:latin typeface="Cambria Math" panose="02040503050406030204" pitchFamily="18" charset="0"/>
                      </a:rPr>
                      <m:t>𝟔</m:t>
                    </m:r>
                    <m:r>
                      <a:rPr lang="sk-SK" sz="2800" b="1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sk-SK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sk-SK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sk-SK" sz="2800" b="1" dirty="0" smtClean="0"/>
                  <a:t> (S=6.a.a)</a:t>
                </a:r>
              </a:p>
              <a:p>
                <a:r>
                  <a:rPr lang="sk-SK" sz="2800" b="1" dirty="0" smtClean="0"/>
                  <a:t>-Počet hrán: 12</a:t>
                </a:r>
              </a:p>
              <a:p>
                <a:r>
                  <a:rPr lang="sk-SK" sz="2800" b="1" dirty="0" smtClean="0"/>
                  <a:t>-Počet vrcholov: 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sk-SK" sz="2400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sk-SK" sz="2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sk-SK" sz="2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sk-SK" sz="2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sk-SK" sz="2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6" name="BlokTextu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982" y="1264043"/>
                <a:ext cx="7158446" cy="6113468"/>
              </a:xfrm>
              <a:prstGeom prst="rect">
                <a:avLst/>
              </a:prstGeom>
              <a:blipFill>
                <a:blip r:embed="rId2"/>
                <a:stretch>
                  <a:fillRect l="-1704" t="-997" r="-119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Obrázo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6766" y="4428309"/>
            <a:ext cx="3435531" cy="2278590"/>
          </a:xfrm>
          <a:prstGeom prst="rect">
            <a:avLst/>
          </a:prstGeom>
        </p:spPr>
      </p:pic>
      <p:pic>
        <p:nvPicPr>
          <p:cNvPr id="10" name="Obrázo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3737" y="2338253"/>
            <a:ext cx="2429691" cy="2272936"/>
          </a:xfrm>
          <a:prstGeom prst="rect">
            <a:avLst/>
          </a:prstGeom>
        </p:spPr>
      </p:pic>
      <p:sp>
        <p:nvSpPr>
          <p:cNvPr id="11" name="BlokTextu 10"/>
          <p:cNvSpPr txBox="1"/>
          <p:nvPr/>
        </p:nvSpPr>
        <p:spPr>
          <a:xfrm>
            <a:off x="7073535" y="6178731"/>
            <a:ext cx="2207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latin typeface="Arial Black" panose="020B0A04020102020204" pitchFamily="34" charset="0"/>
              </a:rPr>
              <a:t>Sieť kocky</a:t>
            </a:r>
            <a:endParaRPr lang="sk-SK" sz="2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04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65462" y="676362"/>
            <a:ext cx="8911687" cy="1280890"/>
          </a:xfrm>
        </p:spPr>
        <p:txBody>
          <a:bodyPr/>
          <a:lstStyle/>
          <a:p>
            <a:r>
              <a:rPr lang="sk-SK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KVÁDER</a:t>
            </a:r>
            <a:endParaRPr lang="sk-SK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1665460" y="1316807"/>
                <a:ext cx="7112779" cy="466598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sk-SK" sz="2400" b="1" dirty="0" smtClean="0">
                    <a:solidFill>
                      <a:schemeClr val="tx1"/>
                    </a:solidFill>
                  </a:rPr>
                  <a:t>- je </a:t>
                </a:r>
                <a:r>
                  <a:rPr lang="sk-SK" sz="2400" b="1" dirty="0">
                    <a:solidFill>
                      <a:schemeClr val="tx1"/>
                    </a:solidFill>
                  </a:rPr>
                  <a:t>trojrozmerné </a:t>
                </a:r>
                <a:r>
                  <a:rPr lang="sk-SK" sz="2400" b="1" dirty="0" smtClean="0">
                    <a:solidFill>
                      <a:schemeClr val="tx1"/>
                    </a:solidFill>
                  </a:rPr>
                  <a:t>teleso</a:t>
                </a:r>
                <a:r>
                  <a:rPr lang="sk-SK" sz="2400" b="1" dirty="0">
                    <a:solidFill>
                      <a:schemeClr val="tx1"/>
                    </a:solidFill>
                  </a:rPr>
                  <a:t> </a:t>
                </a:r>
                <a:r>
                  <a:rPr lang="sk-SK" sz="2400" b="1" dirty="0" smtClean="0">
                    <a:solidFill>
                      <a:schemeClr val="tx1"/>
                    </a:solidFill>
                  </a:rPr>
                  <a:t>–mnohosten , </a:t>
                </a:r>
                <a:r>
                  <a:rPr lang="sk-SK" sz="2400" b="1" dirty="0">
                    <a:solidFill>
                      <a:schemeClr val="tx1"/>
                    </a:solidFill>
                  </a:rPr>
                  <a:t>ktorého steny tvorí </a:t>
                </a:r>
                <a:r>
                  <a:rPr lang="sk-SK" sz="2400" b="1" dirty="0" smtClean="0">
                    <a:solidFill>
                      <a:schemeClr val="tx1"/>
                    </a:solidFill>
                  </a:rPr>
                  <a:t>šesť pravouhlých</a:t>
                </a:r>
                <a:r>
                  <a:rPr lang="sk-SK" sz="2400" b="1" dirty="0">
                    <a:solidFill>
                      <a:schemeClr val="tx1"/>
                    </a:solidFill>
                  </a:rPr>
                  <a:t> </a:t>
                </a:r>
                <a:r>
                  <a:rPr lang="sk-SK" sz="2400" b="1" dirty="0" smtClean="0">
                    <a:solidFill>
                      <a:schemeClr val="tx1"/>
                    </a:solidFill>
                  </a:rPr>
                  <a:t>štvoruholníkov. </a:t>
                </a:r>
                <a:r>
                  <a:rPr lang="sk-SK" sz="2400" b="1" dirty="0">
                    <a:solidFill>
                      <a:schemeClr val="tx1"/>
                    </a:solidFill>
                  </a:rPr>
                  <a:t>Kváder obsahuje tri skupiny rovnobežných hrán zhodnej </a:t>
                </a:r>
                <a:r>
                  <a:rPr lang="sk-SK" sz="2400" b="1" dirty="0" smtClean="0">
                    <a:solidFill>
                      <a:schemeClr val="tx1"/>
                    </a:solidFill>
                  </a:rPr>
                  <a:t>dĺžky</a:t>
                </a:r>
              </a:p>
              <a:p>
                <a:pPr marL="0" indent="0">
                  <a:buNone/>
                </a:pPr>
                <a:r>
                  <a:rPr lang="sk-SK" sz="2400" b="1" dirty="0" smtClean="0">
                    <a:solidFill>
                      <a:schemeClr val="tx1"/>
                    </a:solidFill>
                  </a:rPr>
                  <a:t>-</a:t>
                </a:r>
                <a:r>
                  <a:rPr lang="sk-SK" sz="2400" b="1" dirty="0">
                    <a:solidFill>
                      <a:schemeClr val="tx1"/>
                    </a:solidFill>
                  </a:rPr>
                  <a:t>t</a:t>
                </a:r>
                <a:r>
                  <a:rPr lang="sk-SK" sz="2400" b="1" dirty="0" smtClean="0">
                    <a:solidFill>
                      <a:schemeClr val="tx1"/>
                    </a:solidFill>
                  </a:rPr>
                  <a:t>ieto </a:t>
                </a:r>
                <a:r>
                  <a:rPr lang="sk-SK" sz="2400" b="1" dirty="0">
                    <a:solidFill>
                      <a:schemeClr val="tx1"/>
                    </a:solidFill>
                  </a:rPr>
                  <a:t>dĺžky sú obvykle </a:t>
                </a:r>
                <a:r>
                  <a:rPr lang="sk-SK" sz="2400" b="1" dirty="0" smtClean="0">
                    <a:solidFill>
                      <a:schemeClr val="tx1"/>
                    </a:solidFill>
                  </a:rPr>
                  <a:t>označované ako</a:t>
                </a:r>
                <a:r>
                  <a:rPr lang="sk-SK" sz="2400" b="1" dirty="0">
                    <a:solidFill>
                      <a:schemeClr val="tx1"/>
                    </a:solidFill>
                  </a:rPr>
                  <a:t> </a:t>
                </a:r>
                <a:r>
                  <a:rPr lang="sk-SK" sz="2400" b="1" u="sng" dirty="0">
                    <a:solidFill>
                      <a:srgbClr val="FF0000"/>
                    </a:solidFill>
                  </a:rPr>
                  <a:t>dĺžka, </a:t>
                </a:r>
                <a:r>
                  <a:rPr lang="sk-SK" sz="2400" b="1" u="sng" dirty="0" smtClean="0">
                    <a:solidFill>
                      <a:srgbClr val="FF0000"/>
                    </a:solidFill>
                  </a:rPr>
                  <a:t>šírka </a:t>
                </a:r>
                <a:r>
                  <a:rPr lang="sk-SK" sz="2400" b="1" u="sng" dirty="0">
                    <a:solidFill>
                      <a:srgbClr val="FF0000"/>
                    </a:solidFill>
                  </a:rPr>
                  <a:t>a výška </a:t>
                </a:r>
                <a:r>
                  <a:rPr lang="sk-SK" sz="2400" b="1" u="sng" dirty="0" smtClean="0">
                    <a:solidFill>
                      <a:srgbClr val="FF0000"/>
                    </a:solidFill>
                  </a:rPr>
                  <a:t>kvádra.</a:t>
                </a:r>
              </a:p>
              <a:p>
                <a:pPr marL="0" indent="0">
                  <a:buNone/>
                </a:pPr>
                <a:r>
                  <a:rPr lang="sk-SK" sz="2400" b="1" dirty="0" smtClean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-Objem: </a:t>
                </a:r>
                <a14:m>
                  <m:oMath xmlns:m="http://schemas.openxmlformats.org/officeDocument/2006/math">
                    <m:r>
                      <a:rPr lang="sk-SK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sk-SK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sk-SK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sk-SK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sk-SK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sk-SK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sk-SK" sz="2400" b="1" dirty="0" smtClean="0">
                  <a:solidFill>
                    <a:schemeClr val="tx1"/>
                  </a:solidFill>
                  <a:latin typeface="Arial Black" panose="020B0A04020102020204" pitchFamily="34" charset="0"/>
                </a:endParaRPr>
              </a:p>
              <a:p>
                <a:pPr marL="0" indent="0">
                  <a:buNone/>
                </a:pPr>
                <a:r>
                  <a:rPr lang="sk-SK" sz="2400" b="1" dirty="0" smtClean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-Povrch: </a:t>
                </a:r>
                <a14:m>
                  <m:oMath xmlns:m="http://schemas.openxmlformats.org/officeDocument/2006/math">
                    <m:r>
                      <a:rPr lang="sk-SK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sk-SK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d>
                      <m:dPr>
                        <m:ctrlPr>
                          <a:rPr lang="sk-SK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𝒂𝒃</m:t>
                        </m:r>
                        <m:r>
                          <a:rPr lang="sk-SK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k-SK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𝒃𝒄</m:t>
                        </m:r>
                        <m:r>
                          <a:rPr lang="sk-SK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k-SK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𝒂𝒄</m:t>
                        </m:r>
                      </m:e>
                    </m:d>
                  </m:oMath>
                </a14:m>
                <a:endParaRPr lang="sk-SK" sz="2400" b="1" dirty="0" smtClean="0">
                  <a:solidFill>
                    <a:schemeClr val="tx1"/>
                  </a:solidFill>
                  <a:latin typeface="Arial Black" panose="020B0A04020102020204" pitchFamily="34" charset="0"/>
                </a:endParaRPr>
              </a:p>
              <a:p>
                <a:pPr marL="0" indent="0">
                  <a:buNone/>
                </a:pPr>
                <a:r>
                  <a:rPr lang="sk-SK" sz="2400" b="1" dirty="0" smtClean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-Počet hrán: 12</a:t>
                </a:r>
              </a:p>
              <a:p>
                <a:pPr marL="0" indent="0">
                  <a:buNone/>
                </a:pPr>
                <a:r>
                  <a:rPr lang="sk-SK" sz="2400" b="1" dirty="0" smtClean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-Počet vrcholov: 8</a:t>
                </a:r>
              </a:p>
              <a:p>
                <a:pPr marL="0" indent="0">
                  <a:buNone/>
                </a:pPr>
                <a:endParaRPr lang="sk-SK" sz="2400" b="1" dirty="0" smtClean="0">
                  <a:solidFill>
                    <a:schemeClr val="tx1"/>
                  </a:solidFill>
                  <a:latin typeface="Arial Black" panose="020B0A04020102020204" pitchFamily="34" charset="0"/>
                </a:endParaRPr>
              </a:p>
              <a:p>
                <a:pPr marL="0" indent="0">
                  <a:buNone/>
                </a:pPr>
                <a:r>
                  <a:rPr lang="sk-SK" sz="2400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sk-SK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5460" y="1316807"/>
                <a:ext cx="7112779" cy="4665982"/>
              </a:xfrm>
              <a:blipFill>
                <a:blip r:embed="rId2"/>
                <a:stretch>
                  <a:fillRect l="-1285" t="-1046" r="-179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221" y="3918198"/>
            <a:ext cx="4389120" cy="2939802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1" y="182881"/>
            <a:ext cx="2429692" cy="2886890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9575072" y="3069771"/>
            <a:ext cx="223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latin typeface="Arial Black" panose="020B0A04020102020204" pitchFamily="34" charset="0"/>
              </a:rPr>
              <a:t>Sieť kvádra </a:t>
            </a:r>
            <a:endParaRPr lang="sk-SK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32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17623" y="545733"/>
            <a:ext cx="8911687" cy="1280890"/>
          </a:xfrm>
        </p:spPr>
        <p:txBody>
          <a:bodyPr/>
          <a:lstStyle/>
          <a:p>
            <a:r>
              <a:rPr lang="sk-SK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HRANOL</a:t>
            </a:r>
            <a:endParaRPr lang="sk-SK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5620434" y="1332411"/>
                <a:ext cx="6472698" cy="5525589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sk-SK" sz="3800" b="1" dirty="0" smtClean="0">
                    <a:solidFill>
                      <a:schemeClr val="tx1"/>
                    </a:solidFill>
                  </a:rPr>
                  <a:t>-alebo</a:t>
                </a:r>
                <a:r>
                  <a:rPr lang="sk-SK" sz="3800" b="1" dirty="0">
                    <a:solidFill>
                      <a:srgbClr val="FF0000"/>
                    </a:solidFill>
                  </a:rPr>
                  <a:t> </a:t>
                </a:r>
                <a:r>
                  <a:rPr lang="sk-SK" sz="3800" b="1" u="sng" dirty="0">
                    <a:solidFill>
                      <a:srgbClr val="FF0000"/>
                    </a:solidFill>
                  </a:rPr>
                  <a:t>prizma</a:t>
                </a:r>
                <a:r>
                  <a:rPr lang="sk-SK" sz="3800" b="1" dirty="0">
                    <a:solidFill>
                      <a:schemeClr val="tx1"/>
                    </a:solidFill>
                  </a:rPr>
                  <a:t> je v </a:t>
                </a:r>
                <a:r>
                  <a:rPr lang="sk-SK" sz="3800" b="1" dirty="0" smtClean="0">
                    <a:solidFill>
                      <a:schemeClr val="tx1"/>
                    </a:solidFill>
                  </a:rPr>
                  <a:t>stereometrii mnohosten</a:t>
                </a:r>
              </a:p>
              <a:p>
                <a:pPr marL="0" indent="0">
                  <a:buNone/>
                </a:pPr>
                <a:r>
                  <a:rPr lang="sk-SK" sz="3800" b="1" dirty="0" smtClean="0">
                    <a:solidFill>
                      <a:schemeClr val="tx1"/>
                    </a:solidFill>
                  </a:rPr>
                  <a:t>-je </a:t>
                </a:r>
                <a:r>
                  <a:rPr lang="sk-SK" sz="3800" b="1" dirty="0">
                    <a:solidFill>
                      <a:schemeClr val="tx1"/>
                    </a:solidFill>
                  </a:rPr>
                  <a:t>časť priestoru ohraničeného dvomi </a:t>
                </a:r>
                <a:r>
                  <a:rPr lang="sk-SK" sz="3800" b="1" dirty="0" smtClean="0">
                    <a:solidFill>
                      <a:schemeClr val="tx1"/>
                    </a:solidFill>
                  </a:rPr>
                  <a:t>podstavami </a:t>
                </a:r>
                <a:r>
                  <a:rPr lang="sk-SK" sz="3800" b="1" dirty="0">
                    <a:solidFill>
                      <a:schemeClr val="tx1"/>
                    </a:solidFill>
                  </a:rPr>
                  <a:t>a </a:t>
                </a:r>
                <a:r>
                  <a:rPr lang="sk-SK" sz="3800" b="1" u="sng" dirty="0">
                    <a:solidFill>
                      <a:srgbClr val="FF0000"/>
                    </a:solidFill>
                  </a:rPr>
                  <a:t>n</a:t>
                </a:r>
                <a:r>
                  <a:rPr lang="sk-SK" sz="3800" b="1" dirty="0">
                    <a:solidFill>
                      <a:schemeClr val="tx1"/>
                    </a:solidFill>
                  </a:rPr>
                  <a:t> počtom bočných stien. Ide teda o priestorový geometrický útvar – teleso.</a:t>
                </a:r>
              </a:p>
              <a:p>
                <a:pPr marL="0" indent="0">
                  <a:buNone/>
                </a:pPr>
                <a:r>
                  <a:rPr lang="sk-SK" sz="3800" b="1" dirty="0" smtClean="0">
                    <a:solidFill>
                      <a:schemeClr val="tx1"/>
                    </a:solidFill>
                  </a:rPr>
                  <a:t>-podstavy</a:t>
                </a:r>
                <a:r>
                  <a:rPr lang="sk-SK" sz="3800" b="1" dirty="0">
                    <a:solidFill>
                      <a:schemeClr val="tx1"/>
                    </a:solidFill>
                  </a:rPr>
                  <a:t> sú tvorené zhodnými </a:t>
                </a:r>
                <a:r>
                  <a:rPr lang="sk-SK" sz="3800" b="1" dirty="0">
                    <a:solidFill>
                      <a:srgbClr val="FF0000"/>
                    </a:solidFill>
                  </a:rPr>
                  <a:t>n-uholníkmi (trojuholníky, štvoruholníky, päťuholníky</a:t>
                </a:r>
                <a:r>
                  <a:rPr lang="sk-SK" sz="3800" b="1" dirty="0">
                    <a:solidFill>
                      <a:schemeClr val="tx1"/>
                    </a:solidFill>
                  </a:rPr>
                  <a:t>, </a:t>
                </a:r>
                <a:r>
                  <a:rPr lang="sk-SK" sz="3800" b="1" dirty="0" smtClean="0">
                    <a:solidFill>
                      <a:schemeClr val="tx1"/>
                    </a:solidFill>
                  </a:rPr>
                  <a:t>....) , bočné </a:t>
                </a:r>
                <a:r>
                  <a:rPr lang="sk-SK" sz="3800" b="1" dirty="0">
                    <a:solidFill>
                      <a:schemeClr val="tx1"/>
                    </a:solidFill>
                  </a:rPr>
                  <a:t>steny sú </a:t>
                </a:r>
                <a:r>
                  <a:rPr lang="sk-SK" sz="3800" b="1" dirty="0" smtClean="0">
                    <a:solidFill>
                      <a:schemeClr val="tx1"/>
                    </a:solidFill>
                  </a:rPr>
                  <a:t>rovnobežníky, podľa </a:t>
                </a:r>
                <a:r>
                  <a:rPr lang="sk-SK" sz="3800" b="1" dirty="0">
                    <a:solidFill>
                      <a:schemeClr val="tx1"/>
                    </a:solidFill>
                  </a:rPr>
                  <a:t>počtu stien rozlišujeme hranol trojboký, štvorboký, päťboký, atď</a:t>
                </a:r>
                <a:r>
                  <a:rPr lang="sk-SK" sz="3800" b="1" dirty="0" smtClean="0">
                    <a:solidFill>
                      <a:schemeClr val="tx1"/>
                    </a:solidFill>
                  </a:rPr>
                  <a:t>...</a:t>
                </a:r>
              </a:p>
              <a:p>
                <a:pPr marL="0" indent="0">
                  <a:buNone/>
                </a:pPr>
                <a:r>
                  <a:rPr lang="sk-SK" sz="3800" b="1" dirty="0" smtClean="0">
                    <a:solidFill>
                      <a:schemeClr val="tx1"/>
                    </a:solidFill>
                  </a:rPr>
                  <a:t>-Objem: </a:t>
                </a:r>
                <a14:m>
                  <m:oMath xmlns:m="http://schemas.openxmlformats.org/officeDocument/2006/math">
                    <m:r>
                      <a:rPr lang="sk-SK" sz="3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sk-SK" sz="3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sz="3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3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sk-SK" sz="3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sk-SK" sz="3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sk-SK" sz="3800" b="1" dirty="0" smtClean="0">
                    <a:solidFill>
                      <a:schemeClr val="tx1"/>
                    </a:solidFill>
                  </a:rPr>
                  <a:t>. </a:t>
                </a:r>
                <a:r>
                  <a:rPr lang="sk-SK" sz="3800" b="1" dirty="0">
                    <a:solidFill>
                      <a:schemeClr val="tx1"/>
                    </a:solidFill>
                  </a:rPr>
                  <a:t>v</a:t>
                </a:r>
                <a:endParaRPr lang="sk-SK" sz="3800" b="1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sk-SK" sz="2000" dirty="0"/>
              </a:p>
              <a:p>
                <a:pPr marL="0" indent="0">
                  <a:buNone/>
                </a:pPr>
                <a:r>
                  <a:rPr lang="sk-SK" dirty="0" smtClean="0"/>
                  <a:t> </a:t>
                </a:r>
              </a:p>
              <a:p>
                <a:pPr marL="0" indent="0">
                  <a:buNone/>
                </a:pPr>
                <a:endParaRPr lang="sk-SK" dirty="0" smtClean="0"/>
              </a:p>
              <a:p>
                <a:pPr marL="0" indent="0">
                  <a:buNone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20434" y="1332411"/>
                <a:ext cx="6472698" cy="5525589"/>
              </a:xfrm>
              <a:blipFill>
                <a:blip r:embed="rId2"/>
                <a:stretch>
                  <a:fillRect l="-1789" t="-2539" r="-207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Rovná spojnica 4"/>
          <p:cNvCxnSpPr/>
          <p:nvPr/>
        </p:nvCxnSpPr>
        <p:spPr>
          <a:xfrm flipH="1">
            <a:off x="7727623" y="5969724"/>
            <a:ext cx="235132" cy="3135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Rovná spojnica 6"/>
          <p:cNvCxnSpPr/>
          <p:nvPr/>
        </p:nvCxnSpPr>
        <p:spPr>
          <a:xfrm>
            <a:off x="8604617" y="5921043"/>
            <a:ext cx="1497054" cy="3135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BlokTextu 7"/>
          <p:cNvSpPr txBox="1"/>
          <p:nvPr/>
        </p:nvSpPr>
        <p:spPr>
          <a:xfrm>
            <a:off x="6613156" y="6216110"/>
            <a:ext cx="226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/>
              <a:t>Obsah podstavy</a:t>
            </a:r>
            <a:endParaRPr lang="sk-SK" b="1" dirty="0"/>
          </a:p>
        </p:txBody>
      </p:sp>
      <p:sp>
        <p:nvSpPr>
          <p:cNvPr id="9" name="BlokTextu 8"/>
          <p:cNvSpPr txBox="1"/>
          <p:nvPr/>
        </p:nvSpPr>
        <p:spPr>
          <a:xfrm>
            <a:off x="9421411" y="6197667"/>
            <a:ext cx="1854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/>
              <a:t>Výška hranola</a:t>
            </a:r>
          </a:p>
        </p:txBody>
      </p:sp>
      <p:pic>
        <p:nvPicPr>
          <p:cNvPr id="11" name="Obrázo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823" y="3469341"/>
            <a:ext cx="3375212" cy="2500383"/>
          </a:xfrm>
          <a:prstGeom prst="rect">
            <a:avLst/>
          </a:prstGeom>
        </p:spPr>
      </p:pic>
      <p:pic>
        <p:nvPicPr>
          <p:cNvPr id="12" name="Obrázo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076" y="330581"/>
            <a:ext cx="2320630" cy="2681560"/>
          </a:xfrm>
          <a:prstGeom prst="rect">
            <a:avLst/>
          </a:prstGeom>
        </p:spPr>
      </p:pic>
      <p:sp>
        <p:nvSpPr>
          <p:cNvPr id="13" name="BlokTextu 12"/>
          <p:cNvSpPr txBox="1"/>
          <p:nvPr/>
        </p:nvSpPr>
        <p:spPr>
          <a:xfrm>
            <a:off x="3009835" y="512255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latin typeface="Arial Black" panose="020B0A04020102020204" pitchFamily="34" charset="0"/>
              </a:rPr>
              <a:t>Sieť hranolu </a:t>
            </a:r>
            <a:endParaRPr lang="sk-SK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45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52399" y="663299"/>
            <a:ext cx="8911687" cy="1280890"/>
          </a:xfrm>
        </p:spPr>
        <p:txBody>
          <a:bodyPr/>
          <a:lstStyle/>
          <a:p>
            <a:r>
              <a:rPr lang="sk-SK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ZREZANÝ IHLAN</a:t>
            </a:r>
            <a:endParaRPr lang="sk-SK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652399" y="1303744"/>
            <a:ext cx="643351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-je</a:t>
            </a:r>
            <a:r>
              <a:rPr lang="sk-SK" sz="2000" b="1" dirty="0">
                <a:solidFill>
                  <a:schemeClr val="tx1"/>
                </a:solidFill>
                <a:latin typeface="Arial Black" panose="020B0A04020102020204" pitchFamily="34" charset="0"/>
              </a:rPr>
              <a:t> </a:t>
            </a:r>
            <a:r>
              <a:rPr lang="sk-SK" sz="2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priestorové teleso</a:t>
            </a:r>
            <a:r>
              <a:rPr lang="sk-SK" sz="2000" b="1" dirty="0">
                <a:solidFill>
                  <a:schemeClr val="tx1"/>
                </a:solidFill>
                <a:latin typeface="Arial Black" panose="020B0A04020102020204" pitchFamily="34" charset="0"/>
              </a:rPr>
              <a:t> – časť </a:t>
            </a:r>
            <a:r>
              <a:rPr lang="sk-SK" sz="2000" b="1" u="sng" dirty="0">
                <a:solidFill>
                  <a:srgbClr val="FF0000"/>
                </a:solidFill>
                <a:latin typeface="Arial Black" panose="020B0A04020102020204" pitchFamily="34" charset="0"/>
              </a:rPr>
              <a:t>ihlanu</a:t>
            </a:r>
            <a:r>
              <a:rPr lang="sk-SK" sz="2000" b="1" dirty="0">
                <a:solidFill>
                  <a:schemeClr val="tx1"/>
                </a:solidFill>
                <a:latin typeface="Arial Black" panose="020B0A04020102020204" pitchFamily="34" charset="0"/>
              </a:rPr>
              <a:t>, ktorá leží medzi dvoma rovnobežnými rovinami prechádzajúcimi týmto ihlanom. </a:t>
            </a:r>
            <a:endParaRPr lang="sk-SK" sz="2000" b="1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sk-SK" sz="2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-</a:t>
            </a:r>
            <a:r>
              <a:rPr lang="sk-SK" sz="2000" b="1" dirty="0">
                <a:solidFill>
                  <a:schemeClr val="tx1"/>
                </a:solidFill>
                <a:latin typeface="Arial Black" panose="020B0A04020102020204" pitchFamily="34" charset="0"/>
              </a:rPr>
              <a:t>i</a:t>
            </a:r>
            <a:r>
              <a:rPr lang="sk-SK" sz="2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nak </a:t>
            </a:r>
            <a:r>
              <a:rPr lang="sk-SK" sz="2000" b="1" dirty="0">
                <a:solidFill>
                  <a:schemeClr val="tx1"/>
                </a:solidFill>
                <a:latin typeface="Arial Black" panose="020B0A04020102020204" pitchFamily="34" charset="0"/>
              </a:rPr>
              <a:t>povedané, je to „</a:t>
            </a:r>
            <a:r>
              <a:rPr lang="sk-SK" sz="2000" b="1" u="sng" dirty="0">
                <a:solidFill>
                  <a:srgbClr val="FF0000"/>
                </a:solidFill>
                <a:latin typeface="Arial Black" panose="020B0A04020102020204" pitchFamily="34" charset="0"/>
              </a:rPr>
              <a:t>ihlan s odrezaným vrchom</a:t>
            </a:r>
            <a:r>
              <a:rPr lang="sk-SK" sz="2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“.</a:t>
            </a:r>
          </a:p>
          <a:p>
            <a:pPr marL="0" indent="0">
              <a:buNone/>
            </a:pPr>
            <a:r>
              <a:rPr lang="sk-SK" sz="2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-Objem :</a:t>
            </a:r>
            <a:endParaRPr lang="sk-SK" sz="2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697" y="2782388"/>
            <a:ext cx="3722914" cy="1201783"/>
          </a:xfrm>
          <a:prstGeom prst="rect">
            <a:avLst/>
          </a:prstGeom>
        </p:spPr>
      </p:pic>
      <p:cxnSp>
        <p:nvCxnSpPr>
          <p:cNvPr id="6" name="Rovná spojnica 5"/>
          <p:cNvCxnSpPr/>
          <p:nvPr/>
        </p:nvCxnSpPr>
        <p:spPr>
          <a:xfrm flipH="1">
            <a:off x="3187337" y="3503020"/>
            <a:ext cx="744583" cy="1186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Rovná spojnica 7"/>
          <p:cNvCxnSpPr/>
          <p:nvPr/>
        </p:nvCxnSpPr>
        <p:spPr>
          <a:xfrm>
            <a:off x="4219303" y="3503020"/>
            <a:ext cx="485781" cy="22989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>
            <a:off x="6315944" y="3503020"/>
            <a:ext cx="64584" cy="1186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BlokTextu 12"/>
          <p:cNvSpPr txBox="1"/>
          <p:nvPr/>
        </p:nvSpPr>
        <p:spPr>
          <a:xfrm>
            <a:off x="2201407" y="4704803"/>
            <a:ext cx="1933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/>
              <a:t>Vzdialenosť oboch podstáv</a:t>
            </a:r>
            <a:endParaRPr lang="sk-SK" b="1" dirty="0"/>
          </a:p>
        </p:txBody>
      </p:sp>
      <p:sp>
        <p:nvSpPr>
          <p:cNvPr id="15" name="BlokTextu 14"/>
          <p:cNvSpPr txBox="1"/>
          <p:nvPr/>
        </p:nvSpPr>
        <p:spPr>
          <a:xfrm>
            <a:off x="3933619" y="5801998"/>
            <a:ext cx="1885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/>
              <a:t>Obsah spodnej podstavy</a:t>
            </a:r>
            <a:endParaRPr lang="sk-SK" b="1" dirty="0"/>
          </a:p>
        </p:txBody>
      </p:sp>
      <p:sp>
        <p:nvSpPr>
          <p:cNvPr id="16" name="BlokTextu 15"/>
          <p:cNvSpPr txBox="1"/>
          <p:nvPr/>
        </p:nvSpPr>
        <p:spPr>
          <a:xfrm>
            <a:off x="5620268" y="4704802"/>
            <a:ext cx="1877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/>
              <a:t>Obsah vrchnej podstavy </a:t>
            </a:r>
            <a:endParaRPr lang="sk-SK" b="1" dirty="0"/>
          </a:p>
        </p:txBody>
      </p:sp>
      <p:pic>
        <p:nvPicPr>
          <p:cNvPr id="2050" name="Picture 2" descr="Zrezaný ihlan – Wikipé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490" y="3927401"/>
            <a:ext cx="2610899" cy="284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Obrázok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59" y="271946"/>
            <a:ext cx="3722915" cy="356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34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13211" y="676362"/>
            <a:ext cx="8911687" cy="1280890"/>
          </a:xfrm>
        </p:spPr>
        <p:txBody>
          <a:bodyPr/>
          <a:lstStyle/>
          <a:p>
            <a:r>
              <a:rPr lang="sk-SK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IHLAN</a:t>
            </a:r>
            <a:endParaRPr lang="sk-SK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1613210" y="1316806"/>
                <a:ext cx="8911688" cy="48357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sk-SK" b="1" dirty="0" smtClean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-je</a:t>
                </a:r>
                <a:r>
                  <a:rPr lang="sk-SK" b="1" dirty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 teleso, v ktorom sú rohy </a:t>
                </a:r>
                <a:r>
                  <a:rPr lang="sk-SK" b="1" dirty="0" smtClean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rovinného mnohouholníka</a:t>
                </a:r>
                <a:r>
                  <a:rPr lang="sk-SK" b="1" dirty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 </a:t>
                </a:r>
                <a:r>
                  <a:rPr lang="sk-SK" b="1" dirty="0" smtClean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priamočiaro </a:t>
                </a:r>
                <a:r>
                  <a:rPr lang="sk-SK" b="1" dirty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spojené s nejakým bodom </a:t>
                </a:r>
                <a:r>
                  <a:rPr lang="sk-SK" b="1" dirty="0" smtClean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, nachádzajúcim </a:t>
                </a:r>
                <a:r>
                  <a:rPr lang="sk-SK" b="1" dirty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sa mimo roviny tohto mnohouholníka.</a:t>
                </a:r>
              </a:p>
              <a:p>
                <a:pPr marL="0" indent="0">
                  <a:buNone/>
                </a:pPr>
                <a:r>
                  <a:rPr lang="sk-SK" b="1" dirty="0" smtClean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-ak </a:t>
                </a:r>
                <a:r>
                  <a:rPr lang="sk-SK" b="1" dirty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je podstava pravidelný mnohouholník a vrchol sa nachádza nad jeho stredom, hovoríme o pravidelnom </a:t>
                </a:r>
                <a:r>
                  <a:rPr lang="sk-SK" b="1" dirty="0" smtClean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ihlane (inak </a:t>
                </a:r>
                <a:r>
                  <a:rPr lang="sk-SK" b="1" dirty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o šikmom </a:t>
                </a:r>
                <a:r>
                  <a:rPr lang="sk-SK" b="1" dirty="0" smtClean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ihlane)</a:t>
                </a:r>
              </a:p>
              <a:p>
                <a:pPr marL="0" indent="0">
                  <a:buNone/>
                </a:pPr>
                <a:r>
                  <a:rPr lang="sk-SK" b="1" dirty="0" smtClean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-ihlan je špicaté teleso , a podľa toho keď do vzťahu:  </a:t>
                </a:r>
                <a14:m>
                  <m:oMath xmlns:m="http://schemas.openxmlformats.org/officeDocument/2006/math">
                    <m:r>
                      <a:rPr lang="sk-SK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sk-SK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sk-SK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sk-SK" sz="2400" b="1" dirty="0" smtClean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 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sk-SK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sk-SK" sz="2400" b="1" dirty="0" smtClean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.v</a:t>
                </a:r>
              </a:p>
              <a:p>
                <a:pPr marL="0" indent="0">
                  <a:buNone/>
                </a:pPr>
                <a:r>
                  <a:rPr lang="sk-SK" b="1" dirty="0" smtClean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-dosadíme(pre obdĺžnikovú podstavu):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sk-SK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sk-SK" sz="24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= </a:t>
                </a:r>
                <a:r>
                  <a:rPr lang="sk-SK" sz="2400" b="1" dirty="0" smtClean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A.B</a:t>
                </a:r>
              </a:p>
              <a:p>
                <a:pPr marL="0" indent="0">
                  <a:buNone/>
                </a:pPr>
                <a:r>
                  <a:rPr lang="sk-SK" b="1" dirty="0" smtClean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-dostaneme:  </a:t>
                </a:r>
                <a14:m>
                  <m:oMath xmlns:m="http://schemas.openxmlformats.org/officeDocument/2006/math">
                    <m:r>
                      <a:rPr lang="sk-SK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sk-SK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sk-SK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sk-SK" sz="2800" b="1" dirty="0" smtClean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 . A.B.v</a:t>
                </a:r>
                <a:endParaRPr lang="sk-SK" sz="2800" b="1" dirty="0">
                  <a:solidFill>
                    <a:schemeClr val="tx1"/>
                  </a:solidFill>
                  <a:latin typeface="Arial Black" panose="020B0A04020102020204" pitchFamily="34" charset="0"/>
                </a:endParaRPr>
              </a:p>
              <a:p>
                <a:pPr marL="0" indent="0">
                  <a:buNone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13210" y="1316806"/>
                <a:ext cx="8911688" cy="4835799"/>
              </a:xfrm>
              <a:blipFill>
                <a:blip r:embed="rId2"/>
                <a:stretch>
                  <a:fillRect l="-616" t="-63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7462" y="3617139"/>
            <a:ext cx="3226525" cy="2676675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369" y="4331664"/>
            <a:ext cx="2333625" cy="1962150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6212746" y="6293814"/>
            <a:ext cx="1820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latin typeface="Arial Black" panose="020B0A04020102020204" pitchFamily="34" charset="0"/>
              </a:rPr>
              <a:t>Sieť ihlanu</a:t>
            </a:r>
            <a:endParaRPr lang="sk-SK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09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39336" y="676362"/>
            <a:ext cx="8911687" cy="1280890"/>
          </a:xfrm>
        </p:spPr>
        <p:txBody>
          <a:bodyPr/>
          <a:lstStyle/>
          <a:p>
            <a:r>
              <a:rPr lang="sk-SK" b="1" dirty="0" smtClean="0">
                <a:latin typeface="Arial Black" panose="020B0A04020102020204" pitchFamily="34" charset="0"/>
              </a:rPr>
              <a:t>Hranaté telesá v praxi:</a:t>
            </a:r>
            <a:endParaRPr lang="sk-SK" b="1" dirty="0">
              <a:latin typeface="Arial Black" panose="020B0A04020102020204" pitchFamily="34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32" y="1316807"/>
            <a:ext cx="2889490" cy="30192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737" y="1193084"/>
            <a:ext cx="2890936" cy="39118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9357" y="4257947"/>
            <a:ext cx="2978985" cy="26000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6235" y="111524"/>
            <a:ext cx="2561205" cy="31612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067" y="3534701"/>
            <a:ext cx="4448766" cy="31404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5739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39336" y="650235"/>
            <a:ext cx="8911687" cy="1280890"/>
          </a:xfrm>
        </p:spPr>
        <p:txBody>
          <a:bodyPr/>
          <a:lstStyle/>
          <a:p>
            <a:r>
              <a:rPr lang="sk-SK" b="1" dirty="0" smtClean="0">
                <a:latin typeface="Arial Black" panose="020B0A04020102020204" pitchFamily="34" charset="0"/>
              </a:rPr>
              <a:t>Príklad:</a:t>
            </a: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2155371" y="1503457"/>
            <a:ext cx="87483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3600" b="1" dirty="0" smtClean="0"/>
          </a:p>
          <a:p>
            <a:r>
              <a:rPr lang="pl-PL" sz="3600" dirty="0" smtClean="0"/>
              <a:t>Povrch </a:t>
            </a:r>
            <a:r>
              <a:rPr lang="pl-PL" sz="3600" dirty="0"/>
              <a:t>kvádra je S = 376 cm</a:t>
            </a:r>
            <a:r>
              <a:rPr lang="pl-PL" sz="3600" baseline="30000" dirty="0"/>
              <a:t>2</a:t>
            </a:r>
            <a:r>
              <a:rPr lang="pl-PL" sz="3600" dirty="0"/>
              <a:t>. </a:t>
            </a:r>
            <a:endParaRPr lang="pl-PL" sz="3600" dirty="0" smtClean="0"/>
          </a:p>
          <a:p>
            <a:r>
              <a:rPr lang="pl-PL" sz="3600" dirty="0" smtClean="0"/>
              <a:t>Pre jeho </a:t>
            </a:r>
            <a:r>
              <a:rPr lang="pl-PL" sz="3600" dirty="0"/>
              <a:t>hrany platí a:b:c = 3:4:5</a:t>
            </a:r>
            <a:r>
              <a:rPr lang="pl-PL" sz="3600" dirty="0" smtClean="0"/>
              <a:t>.</a:t>
            </a:r>
          </a:p>
          <a:p>
            <a:r>
              <a:rPr lang="pl-PL" sz="3600" dirty="0" smtClean="0"/>
              <a:t>Vypočítajte objem tohto kvádra... </a:t>
            </a:r>
          </a:p>
          <a:p>
            <a:r>
              <a:rPr lang="pl-PL" sz="3600" dirty="0" smtClean="0"/>
              <a:t>(S= 2.(a.b+a.c+b.c</a:t>
            </a:r>
            <a:r>
              <a:rPr lang="pl-PL" sz="3600" dirty="0"/>
              <a:t>)</a:t>
            </a:r>
            <a:endParaRPr lang="pl-PL" sz="3600" dirty="0" smtClean="0"/>
          </a:p>
        </p:txBody>
      </p:sp>
    </p:spTree>
    <p:extLst>
      <p:ext uri="{BB962C8B-B14F-4D97-AF65-F5344CB8AC3E}">
        <p14:creationId xmlns:p14="http://schemas.microsoft.com/office/powerpoint/2010/main" val="148086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ym">
  <a:themeElements>
    <a:clrScheme name="Dym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y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ym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137</TotalTime>
  <Words>96</Words>
  <Application>Microsoft Office PowerPoint</Application>
  <PresentationFormat>Širokouhlá</PresentationFormat>
  <Paragraphs>62</Paragraphs>
  <Slides>11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Cambria Math</vt:lpstr>
      <vt:lpstr>Century Gothic</vt:lpstr>
      <vt:lpstr>Wingdings 3</vt:lpstr>
      <vt:lpstr>Dym</vt:lpstr>
      <vt:lpstr>Hranaté telesá</vt:lpstr>
      <vt:lpstr>Medzi hranaté telesá patria:</vt:lpstr>
      <vt:lpstr>Prezentácia programu PowerPoint</vt:lpstr>
      <vt:lpstr>KVÁDER</vt:lpstr>
      <vt:lpstr>HRANOL</vt:lpstr>
      <vt:lpstr>ZREZANÝ IHLAN</vt:lpstr>
      <vt:lpstr>IHLAN</vt:lpstr>
      <vt:lpstr>Hranaté telesá v praxi:</vt:lpstr>
      <vt:lpstr>Príklad: </vt:lpstr>
      <vt:lpstr>RIEŠENIE: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Hranaté telesá</dc:title>
  <dc:creator>Kleky</dc:creator>
  <cp:lastModifiedBy>Kleky</cp:lastModifiedBy>
  <cp:revision>17</cp:revision>
  <dcterms:created xsi:type="dcterms:W3CDTF">2022-04-04T14:22:26Z</dcterms:created>
  <dcterms:modified xsi:type="dcterms:W3CDTF">2022-04-04T16:47:56Z</dcterms:modified>
</cp:coreProperties>
</file>