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57" r:id="rId4"/>
    <p:sldId id="259" r:id="rId5"/>
    <p:sldId id="265" r:id="rId6"/>
    <p:sldId id="263" r:id="rId7"/>
    <p:sldId id="260" r:id="rId8"/>
    <p:sldId id="262" r:id="rId9"/>
    <p:sldId id="264" r:id="rId10"/>
    <p:sldId id="267" r:id="rId11"/>
    <p:sldId id="266" r:id="rId1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17068" autoAdjust="0"/>
    <p:restoredTop sz="94693" autoAdjust="0"/>
  </p:normalViewPr>
  <p:slideViewPr>
    <p:cSldViewPr>
      <p:cViewPr varScale="1">
        <p:scale>
          <a:sx n="110" d="100"/>
          <a:sy n="110" d="100"/>
        </p:scale>
        <p:origin x="-98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Nadpis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5" name="Podnadpis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31" name="Zástupný symbol dátumu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9541D9C-4A42-4E9A-A41D-AFEDB384C505}" type="datetimeFigureOut">
              <a:rPr lang="sk-SK" smtClean="0"/>
              <a:pPr/>
              <a:t>5.4.2022</a:t>
            </a:fld>
            <a:endParaRPr lang="sk-SK"/>
          </a:p>
        </p:txBody>
      </p:sp>
      <p:sp>
        <p:nvSpPr>
          <p:cNvPr id="18" name="Zástupný symbol päty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F4BB1BE5-85BA-41A0-BA29-32B009CB550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541D9C-4A42-4E9A-A41D-AFEDB384C505}" type="datetimeFigureOut">
              <a:rPr lang="sk-SK" smtClean="0"/>
              <a:pPr/>
              <a:t>5.4.2022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BB1BE5-85BA-41A0-BA29-32B009CB550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79541D9C-4A42-4E9A-A41D-AFEDB384C505}" type="datetimeFigureOut">
              <a:rPr lang="sk-SK" smtClean="0"/>
              <a:pPr/>
              <a:t>5.4.2022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F4BB1BE5-85BA-41A0-BA29-32B009CB550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541D9C-4A42-4E9A-A41D-AFEDB384C505}" type="datetimeFigureOut">
              <a:rPr lang="sk-SK" smtClean="0"/>
              <a:pPr/>
              <a:t>5.4.2022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BB1BE5-85BA-41A0-BA29-32B009CB550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9541D9C-4A42-4E9A-A41D-AFEDB384C505}" type="datetimeFigureOut">
              <a:rPr lang="sk-SK" smtClean="0"/>
              <a:pPr/>
              <a:t>5.4.2022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F4BB1BE5-85BA-41A0-BA29-32B009CB550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541D9C-4A42-4E9A-A41D-AFEDB384C505}" type="datetimeFigureOut">
              <a:rPr lang="sk-SK" smtClean="0"/>
              <a:pPr/>
              <a:t>5.4.2022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BB1BE5-85BA-41A0-BA29-32B009CB550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541D9C-4A42-4E9A-A41D-AFEDB384C505}" type="datetimeFigureOut">
              <a:rPr lang="sk-SK" smtClean="0"/>
              <a:pPr/>
              <a:t>5.4.2022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BB1BE5-85BA-41A0-BA29-32B009CB550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541D9C-4A42-4E9A-A41D-AFEDB384C505}" type="datetimeFigureOut">
              <a:rPr lang="sk-SK" smtClean="0"/>
              <a:pPr/>
              <a:t>5.4.2022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BB1BE5-85BA-41A0-BA29-32B009CB550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9541D9C-4A42-4E9A-A41D-AFEDB384C505}" type="datetimeFigureOut">
              <a:rPr lang="sk-SK" smtClean="0"/>
              <a:pPr/>
              <a:t>5.4.2022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BB1BE5-85BA-41A0-BA29-32B009CB550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541D9C-4A42-4E9A-A41D-AFEDB384C505}" type="datetimeFigureOut">
              <a:rPr lang="sk-SK" smtClean="0"/>
              <a:pPr/>
              <a:t>5.4.2022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BB1BE5-85BA-41A0-BA29-32B009CB550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541D9C-4A42-4E9A-A41D-AFEDB384C505}" type="datetimeFigureOut">
              <a:rPr lang="sk-SK" smtClean="0"/>
              <a:pPr/>
              <a:t>5.4.2022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BB1BE5-85BA-41A0-BA29-32B009CB5508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obrázka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Zástupný symbol nadpisu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1" name="Zástupný symbol textu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27" name="Zástupný symbol dátumu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79541D9C-4A42-4E9A-A41D-AFEDB384C505}" type="datetimeFigureOut">
              <a:rPr lang="sk-SK" smtClean="0"/>
              <a:pPr/>
              <a:t>5.4.2022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F4BB1BE5-85BA-41A0-BA29-32B009CB5508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Logaritmická funkcia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Peter Klimo 3.A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Použité zdroje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https://</a:t>
            </a:r>
            <a:r>
              <a:rPr lang="sk-SK" dirty="0" smtClean="0"/>
              <a:t>sk.wikipedia.org/wiki/Logaritmus</a:t>
            </a:r>
          </a:p>
          <a:p>
            <a:r>
              <a:rPr lang="sk-SK" dirty="0" smtClean="0"/>
              <a:t>https://</a:t>
            </a:r>
            <a:r>
              <a:rPr lang="sk-SK" dirty="0" smtClean="0"/>
              <a:t>www.galeje.sk/web_object/9462.pdf</a:t>
            </a:r>
          </a:p>
          <a:p>
            <a:r>
              <a:rPr lang="sk-SK" dirty="0" smtClean="0"/>
              <a:t>https://www.priklady.eu/sk/riesene-priklady-matematika/logaritmicke-rovnice.alej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Ďakujem za pozornosť</a:t>
            </a:r>
            <a:endParaRPr lang="sk-SK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Obsah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Definícia</a:t>
            </a:r>
            <a:endParaRPr lang="sk-SK" dirty="0" smtClean="0"/>
          </a:p>
          <a:p>
            <a:r>
              <a:rPr lang="sk-SK" dirty="0" smtClean="0"/>
              <a:t>Vlastnosti logaritmickej funkcie</a:t>
            </a:r>
          </a:p>
          <a:p>
            <a:r>
              <a:rPr lang="sk-SK" dirty="0" smtClean="0"/>
              <a:t>Vzťahy </a:t>
            </a:r>
            <a:r>
              <a:rPr lang="sk-SK" dirty="0" smtClean="0"/>
              <a:t>medzi logaritmami</a:t>
            </a:r>
          </a:p>
          <a:p>
            <a:r>
              <a:rPr lang="sk-SK" dirty="0" smtClean="0"/>
              <a:t>Príklad č.1</a:t>
            </a:r>
          </a:p>
          <a:p>
            <a:r>
              <a:rPr lang="sk-SK" dirty="0" smtClean="0"/>
              <a:t>Príklad č.2</a:t>
            </a:r>
          </a:p>
          <a:p>
            <a:r>
              <a:rPr lang="sk-SK" dirty="0" smtClean="0"/>
              <a:t>Príklad č.3</a:t>
            </a:r>
          </a:p>
          <a:p>
            <a:endParaRPr lang="sk-SK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Definícia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9416"/>
            <a:ext cx="7239000" cy="1176642"/>
          </a:xfrm>
        </p:spPr>
        <p:txBody>
          <a:bodyPr/>
          <a:lstStyle/>
          <a:p>
            <a:r>
              <a:rPr lang="sk-SK" dirty="0" smtClean="0"/>
              <a:t>Logaritmická funkcia je každá funkcia napísaná v tvare:</a:t>
            </a:r>
          </a:p>
          <a:p>
            <a:endParaRPr lang="sk-SK" dirty="0" smtClean="0"/>
          </a:p>
        </p:txBody>
      </p:sp>
      <p:sp>
        <p:nvSpPr>
          <p:cNvPr id="7" name="BlokTextu 6"/>
          <p:cNvSpPr txBox="1"/>
          <p:nvPr/>
        </p:nvSpPr>
        <p:spPr>
          <a:xfrm>
            <a:off x="1785918" y="2571744"/>
            <a:ext cx="2214578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sk-SK" sz="3600" dirty="0" smtClean="0"/>
              <a:t>f:y=log</a:t>
            </a:r>
            <a:r>
              <a:rPr lang="sk-SK" sz="3600" baseline="-25000" dirty="0" smtClean="0"/>
              <a:t>z</a:t>
            </a:r>
            <a:r>
              <a:rPr lang="sk-SK" sz="3600" dirty="0" smtClean="0"/>
              <a:t> X</a:t>
            </a:r>
            <a:endParaRPr lang="sk-SK" sz="3600" dirty="0"/>
          </a:p>
        </p:txBody>
      </p:sp>
      <p:sp>
        <p:nvSpPr>
          <p:cNvPr id="8" name="BlokTextu 7"/>
          <p:cNvSpPr txBox="1"/>
          <p:nvPr/>
        </p:nvSpPr>
        <p:spPr>
          <a:xfrm>
            <a:off x="928662" y="3714752"/>
            <a:ext cx="6643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 smtClean="0"/>
              <a:t>z-základ</a:t>
            </a:r>
            <a:r>
              <a:rPr lang="sk-SK" dirty="0" smtClean="0"/>
              <a:t>; z&gt;0 ∧ z ≠ 1</a:t>
            </a:r>
          </a:p>
          <a:p>
            <a:r>
              <a:rPr lang="sk-SK" dirty="0" smtClean="0"/>
              <a:t>(logaritmus o základe 10-&gt;dekadický/desiatkový-&gt;y=log x)</a:t>
            </a:r>
            <a:endParaRPr lang="sk-SK" dirty="0"/>
          </a:p>
        </p:txBody>
      </p:sp>
      <p:sp>
        <p:nvSpPr>
          <p:cNvPr id="10" name="BlokTextu 9"/>
          <p:cNvSpPr txBox="1"/>
          <p:nvPr/>
        </p:nvSpPr>
        <p:spPr>
          <a:xfrm>
            <a:off x="500034" y="5072074"/>
            <a:ext cx="735811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tx2"/>
              </a:buClr>
              <a:buSzPct val="73000"/>
              <a:buFont typeface="Wingdings 2"/>
              <a:buChar char=""/>
            </a:pPr>
            <a:r>
              <a:rPr lang="sk-SK" sz="2600" dirty="0"/>
              <a:t>Grafom logaritmickej funkcie je logaritmická </a:t>
            </a:r>
            <a:r>
              <a:rPr lang="sk-SK" sz="2600" dirty="0" smtClean="0"/>
              <a:t>krivka; prechádza bodmi [ 1 ; 0 ] a [ z ; 1 ]. </a:t>
            </a:r>
            <a:endParaRPr lang="sk-SK" sz="2600" dirty="0"/>
          </a:p>
          <a:p>
            <a:endParaRPr lang="sk-SK" dirty="0"/>
          </a:p>
        </p:txBody>
      </p:sp>
      <p:cxnSp>
        <p:nvCxnSpPr>
          <p:cNvPr id="13" name="Rovná spojovacia šípka 12"/>
          <p:cNvCxnSpPr/>
          <p:nvPr/>
        </p:nvCxnSpPr>
        <p:spPr>
          <a:xfrm flipV="1">
            <a:off x="1714480" y="3286124"/>
            <a:ext cx="1571636" cy="42862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BlokTextu 13"/>
          <p:cNvSpPr txBox="1"/>
          <p:nvPr/>
        </p:nvSpPr>
        <p:spPr>
          <a:xfrm>
            <a:off x="4643438" y="2571744"/>
            <a:ext cx="2214578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sk-SK" sz="3600" dirty="0" err="1" smtClean="0"/>
              <a:t>X=z</a:t>
            </a:r>
            <a:r>
              <a:rPr lang="sk-SK" sz="3600" baseline="30000" dirty="0" err="1" smtClean="0"/>
              <a:t>y</a:t>
            </a:r>
            <a:endParaRPr lang="sk-SK" sz="3600" baseline="30000" dirty="0"/>
          </a:p>
        </p:txBody>
      </p:sp>
      <p:sp>
        <p:nvSpPr>
          <p:cNvPr id="15" name="Obojsmerná vodorovná šípka 14"/>
          <p:cNvSpPr/>
          <p:nvPr/>
        </p:nvSpPr>
        <p:spPr>
          <a:xfrm>
            <a:off x="4071934" y="2786058"/>
            <a:ext cx="500066" cy="28575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8" grpId="0"/>
      <p:bldP spid="10" grpId="0"/>
      <p:bldP spid="14" grpId="0" build="p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k-SK" dirty="0" smtClean="0"/>
              <a:t>Vlastnosti logaritmickej funkcie</a:t>
            </a:r>
            <a:endParaRPr lang="sk-SK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42844" y="5867400"/>
            <a:ext cx="3834796" cy="457200"/>
          </a:xfrm>
        </p:spPr>
        <p:txBody>
          <a:bodyPr/>
          <a:lstStyle/>
          <a:p>
            <a:r>
              <a:rPr lang="sk-SK" dirty="0" smtClean="0"/>
              <a:t>Ak z&gt;1 tak funkcia je </a:t>
            </a:r>
            <a:r>
              <a:rPr lang="sk-SK" dirty="0" smtClean="0">
                <a:solidFill>
                  <a:srgbClr val="FF0000"/>
                </a:solidFill>
              </a:rPr>
              <a:t>rastúca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893654" cy="457200"/>
          </a:xfrm>
        </p:spPr>
        <p:txBody>
          <a:bodyPr>
            <a:normAutofit/>
          </a:bodyPr>
          <a:lstStyle/>
          <a:p>
            <a:r>
              <a:rPr lang="sk-SK" dirty="0" smtClean="0"/>
              <a:t>Ak 0&lt;z&lt;1 tak funkcia je </a:t>
            </a:r>
            <a:r>
              <a:rPr lang="sk-SK" dirty="0" smtClean="0">
                <a:solidFill>
                  <a:srgbClr val="00B050"/>
                </a:solidFill>
              </a:rPr>
              <a:t>klesajúca</a:t>
            </a:r>
            <a:endParaRPr lang="sk-SK" dirty="0">
              <a:solidFill>
                <a:srgbClr val="00B050"/>
              </a:solidFill>
            </a:endParaRP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500174"/>
            <a:ext cx="3857652" cy="3881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3372" y="1500174"/>
            <a:ext cx="3995046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BlokTextu 11"/>
          <p:cNvSpPr txBox="1"/>
          <p:nvPr/>
        </p:nvSpPr>
        <p:spPr>
          <a:xfrm>
            <a:off x="2500298" y="3571876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[ 1 ; 0 ]</a:t>
            </a:r>
            <a:endParaRPr lang="sk-SK" dirty="0"/>
          </a:p>
        </p:txBody>
      </p:sp>
      <p:sp>
        <p:nvSpPr>
          <p:cNvPr id="13" name="Ovál 12"/>
          <p:cNvSpPr/>
          <p:nvPr/>
        </p:nvSpPr>
        <p:spPr>
          <a:xfrm>
            <a:off x="2500298" y="3357562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BlokTextu 13"/>
          <p:cNvSpPr txBox="1"/>
          <p:nvPr/>
        </p:nvSpPr>
        <p:spPr>
          <a:xfrm>
            <a:off x="7000892" y="3571876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[ 1 ; 0 ]</a:t>
            </a:r>
            <a:endParaRPr lang="sk-SK" dirty="0"/>
          </a:p>
        </p:txBody>
      </p:sp>
      <p:sp>
        <p:nvSpPr>
          <p:cNvPr id="15" name="Ovál 14"/>
          <p:cNvSpPr/>
          <p:nvPr/>
        </p:nvSpPr>
        <p:spPr>
          <a:xfrm>
            <a:off x="6500826" y="3429000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6" name="BlokTextu 15"/>
          <p:cNvSpPr txBox="1"/>
          <p:nvPr/>
        </p:nvSpPr>
        <p:spPr>
          <a:xfrm>
            <a:off x="1428728" y="5357826"/>
            <a:ext cx="2857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y=log</a:t>
            </a:r>
            <a:r>
              <a:rPr lang="sk-SK" sz="2400" baseline="-25000" dirty="0" smtClean="0"/>
              <a:t>2</a:t>
            </a:r>
            <a:r>
              <a:rPr lang="sk-SK" sz="2400" dirty="0" smtClean="0"/>
              <a:t> x</a:t>
            </a:r>
            <a:endParaRPr lang="sk-SK" sz="2400" dirty="0"/>
          </a:p>
        </p:txBody>
      </p:sp>
      <p:sp>
        <p:nvSpPr>
          <p:cNvPr id="17" name="BlokTextu 16"/>
          <p:cNvSpPr txBox="1"/>
          <p:nvPr/>
        </p:nvSpPr>
        <p:spPr>
          <a:xfrm>
            <a:off x="5429256" y="5357826"/>
            <a:ext cx="2857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y=log</a:t>
            </a:r>
            <a:r>
              <a:rPr lang="sk-SK" sz="2400" baseline="-25000" dirty="0" smtClean="0"/>
              <a:t>1/2</a:t>
            </a:r>
            <a:r>
              <a:rPr lang="sk-SK" sz="2400" dirty="0" smtClean="0"/>
              <a:t> x</a:t>
            </a:r>
            <a:endParaRPr lang="sk-SK" sz="2400" dirty="0"/>
          </a:p>
        </p:txBody>
      </p:sp>
      <p:sp>
        <p:nvSpPr>
          <p:cNvPr id="18" name="Ovál 17"/>
          <p:cNvSpPr/>
          <p:nvPr/>
        </p:nvSpPr>
        <p:spPr>
          <a:xfrm>
            <a:off x="6286512" y="2928934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9" name="Obdĺžnik 18"/>
          <p:cNvSpPr/>
          <p:nvPr/>
        </p:nvSpPr>
        <p:spPr>
          <a:xfrm>
            <a:off x="6500826" y="2857496"/>
            <a:ext cx="12025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 smtClean="0"/>
              <a:t>[ </a:t>
            </a:r>
            <a:r>
              <a:rPr lang="sk-SK" dirty="0" smtClean="0"/>
              <a:t>1/2 </a:t>
            </a:r>
            <a:r>
              <a:rPr lang="sk-SK" dirty="0" smtClean="0"/>
              <a:t>; </a:t>
            </a:r>
            <a:r>
              <a:rPr lang="sk-SK" dirty="0" smtClean="0"/>
              <a:t>1 </a:t>
            </a:r>
            <a:r>
              <a:rPr lang="sk-SK" dirty="0" smtClean="0"/>
              <a:t>]</a:t>
            </a:r>
            <a:endParaRPr lang="sk-SK" dirty="0"/>
          </a:p>
        </p:txBody>
      </p:sp>
      <p:sp>
        <p:nvSpPr>
          <p:cNvPr id="20" name="Ovál 19"/>
          <p:cNvSpPr/>
          <p:nvPr/>
        </p:nvSpPr>
        <p:spPr>
          <a:xfrm>
            <a:off x="2928926" y="2928934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2" name="Obdĺžnik 21"/>
          <p:cNvSpPr/>
          <p:nvPr/>
        </p:nvSpPr>
        <p:spPr>
          <a:xfrm>
            <a:off x="3071802" y="3071810"/>
            <a:ext cx="889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 smtClean="0"/>
              <a:t>[2 </a:t>
            </a:r>
            <a:r>
              <a:rPr lang="sk-SK" dirty="0" smtClean="0"/>
              <a:t>; </a:t>
            </a:r>
            <a:r>
              <a:rPr lang="sk-SK" dirty="0" smtClean="0"/>
              <a:t>1 </a:t>
            </a:r>
            <a:r>
              <a:rPr lang="sk-SK" dirty="0" smtClean="0"/>
              <a:t>]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4" grpId="0"/>
      <p:bldP spid="15" grpId="0" animBg="1"/>
      <p:bldP spid="18" grpId="0" animBg="1"/>
      <p:bldP spid="19" grpId="0"/>
      <p:bldP spid="20" grpId="0" animBg="1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k-SK" dirty="0" smtClean="0"/>
              <a:t>Vlastnosti logaritmickej funkcie</a:t>
            </a:r>
            <a:endParaRPr lang="sk-SK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42844" y="5867400"/>
            <a:ext cx="3834796" cy="457200"/>
          </a:xfrm>
        </p:spPr>
        <p:txBody>
          <a:bodyPr/>
          <a:lstStyle/>
          <a:p>
            <a:r>
              <a:rPr lang="sk-SK" dirty="0" smtClean="0"/>
              <a:t>Ak z&gt;1 tak funkcia je </a:t>
            </a:r>
            <a:r>
              <a:rPr lang="sk-SK" dirty="0" smtClean="0">
                <a:solidFill>
                  <a:srgbClr val="FF0000"/>
                </a:solidFill>
              </a:rPr>
              <a:t>rastúca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893654" cy="457200"/>
          </a:xfrm>
        </p:spPr>
        <p:txBody>
          <a:bodyPr>
            <a:normAutofit/>
          </a:bodyPr>
          <a:lstStyle/>
          <a:p>
            <a:r>
              <a:rPr lang="sk-SK" dirty="0" smtClean="0"/>
              <a:t>Ak 0&lt;z&lt;1 tak funkcia je </a:t>
            </a:r>
            <a:r>
              <a:rPr lang="sk-SK" dirty="0" smtClean="0">
                <a:solidFill>
                  <a:srgbClr val="00B050"/>
                </a:solidFill>
              </a:rPr>
              <a:t>klesajúca</a:t>
            </a:r>
            <a:endParaRPr lang="sk-SK" dirty="0">
              <a:solidFill>
                <a:srgbClr val="00B050"/>
              </a:solidFill>
            </a:endParaRP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500174"/>
            <a:ext cx="3857652" cy="3881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3372" y="1500174"/>
            <a:ext cx="3995046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Zástupný symbol obsahu 3"/>
          <p:cNvSpPr txBox="1">
            <a:spLocks/>
          </p:cNvSpPr>
          <p:nvPr/>
        </p:nvSpPr>
        <p:spPr>
          <a:xfrm>
            <a:off x="3286116" y="1500174"/>
            <a:ext cx="352044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Char char=""/>
              <a:tabLst/>
              <a:defRPr/>
            </a:pP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D(f)=(0,   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Char char=""/>
              <a:tabLst/>
              <a:defRPr/>
            </a:pP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H(f)=R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Char char=""/>
              <a:tabLst/>
              <a:defRPr/>
            </a:pP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Nie je ohraničená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Char char=""/>
              <a:tabLst/>
              <a:defRPr/>
            </a:pP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Nemá extrémy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Char char=""/>
              <a:tabLst/>
              <a:defRPr/>
            </a:pP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Nie je párna, ani nepárna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Char char=""/>
              <a:tabLst/>
              <a:defRPr/>
            </a:pP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Prostá</a:t>
            </a:r>
            <a:endParaRPr kumimoji="0" lang="sk-SK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Char char=""/>
              <a:tabLst/>
              <a:defRPr/>
            </a:pPr>
            <a:endParaRPr kumimoji="0" lang="sk-SK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" name="Picture 5" descr="C:\Users\Peter\Desktop\image.psd(1)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3438" y="1571612"/>
            <a:ext cx="500066" cy="40914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Vzťahy medzi </a:t>
            </a:r>
            <a:r>
              <a:rPr lang="sk-SK" dirty="0" err="1" smtClean="0"/>
              <a:t>logaritmaMi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sk-SK" sz="3600" dirty="0" smtClean="0"/>
              <a:t>Pre z,x,y&gt;0,z≠1,r    R platí:</a:t>
            </a:r>
          </a:p>
          <a:p>
            <a:pPr>
              <a:buNone/>
            </a:pPr>
            <a:r>
              <a:rPr lang="sk-SK" sz="3600" dirty="0" err="1" smtClean="0"/>
              <a:t>log</a:t>
            </a:r>
            <a:r>
              <a:rPr lang="sk-SK" sz="3600" baseline="-25000" dirty="0" err="1" smtClean="0"/>
              <a:t>z</a:t>
            </a:r>
            <a:r>
              <a:rPr lang="sk-SK" sz="3600" dirty="0" smtClean="0"/>
              <a:t> </a:t>
            </a:r>
            <a:r>
              <a:rPr lang="sk-SK" sz="3600" dirty="0" err="1" smtClean="0"/>
              <a:t>x+log</a:t>
            </a:r>
            <a:r>
              <a:rPr lang="sk-SK" sz="3600" baseline="-25000" dirty="0" err="1" smtClean="0"/>
              <a:t>z</a:t>
            </a:r>
            <a:r>
              <a:rPr lang="sk-SK" sz="3600" dirty="0" smtClean="0"/>
              <a:t> </a:t>
            </a:r>
            <a:r>
              <a:rPr lang="sk-SK" sz="3600" dirty="0" err="1" smtClean="0"/>
              <a:t>y=log</a:t>
            </a:r>
            <a:r>
              <a:rPr lang="sk-SK" sz="3600" baseline="-25000" dirty="0" err="1" smtClean="0"/>
              <a:t>z</a:t>
            </a:r>
            <a:r>
              <a:rPr lang="sk-SK" sz="3600" dirty="0" smtClean="0"/>
              <a:t> </a:t>
            </a:r>
            <a:r>
              <a:rPr lang="sk-SK" sz="3600" dirty="0" err="1" smtClean="0"/>
              <a:t>x*y</a:t>
            </a:r>
            <a:endParaRPr lang="sk-SK" sz="3600" dirty="0" smtClean="0"/>
          </a:p>
          <a:p>
            <a:pPr>
              <a:buNone/>
            </a:pPr>
            <a:r>
              <a:rPr lang="sk-SK" sz="3600" dirty="0" err="1" smtClean="0"/>
              <a:t>log</a:t>
            </a:r>
            <a:r>
              <a:rPr lang="sk-SK" sz="3600" baseline="-25000" dirty="0" err="1" smtClean="0"/>
              <a:t>z</a:t>
            </a:r>
            <a:r>
              <a:rPr lang="sk-SK" sz="3600" dirty="0" smtClean="0"/>
              <a:t> </a:t>
            </a:r>
            <a:r>
              <a:rPr lang="sk-SK" sz="3600" dirty="0" err="1" smtClean="0"/>
              <a:t>x-log</a:t>
            </a:r>
            <a:r>
              <a:rPr lang="sk-SK" sz="3600" baseline="-25000" dirty="0" err="1" smtClean="0"/>
              <a:t>z</a:t>
            </a:r>
            <a:r>
              <a:rPr lang="sk-SK" sz="3600" dirty="0" smtClean="0"/>
              <a:t> </a:t>
            </a:r>
            <a:r>
              <a:rPr lang="sk-SK" sz="3600" dirty="0" err="1" smtClean="0"/>
              <a:t>y=log</a:t>
            </a:r>
            <a:r>
              <a:rPr lang="sk-SK" sz="3600" baseline="-25000" dirty="0" err="1" smtClean="0"/>
              <a:t>z</a:t>
            </a:r>
            <a:r>
              <a:rPr lang="sk-SK" sz="3600" dirty="0" smtClean="0"/>
              <a:t> x/y</a:t>
            </a:r>
          </a:p>
          <a:p>
            <a:pPr>
              <a:buNone/>
            </a:pPr>
            <a:r>
              <a:rPr lang="sk-SK" sz="3600" dirty="0" err="1" smtClean="0"/>
              <a:t>log</a:t>
            </a:r>
            <a:r>
              <a:rPr lang="sk-SK" sz="3600" baseline="-25000" dirty="0" err="1" smtClean="0"/>
              <a:t>z</a:t>
            </a:r>
            <a:r>
              <a:rPr lang="sk-SK" sz="3600" dirty="0" smtClean="0"/>
              <a:t> </a:t>
            </a:r>
            <a:r>
              <a:rPr lang="sk-SK" sz="3600" dirty="0" err="1" smtClean="0"/>
              <a:t>x</a:t>
            </a:r>
            <a:r>
              <a:rPr lang="sk-SK" sz="3600" baseline="30000" dirty="0" err="1" smtClean="0"/>
              <a:t>r</a:t>
            </a:r>
            <a:r>
              <a:rPr lang="sk-SK" sz="3600" dirty="0" smtClean="0"/>
              <a:t>= </a:t>
            </a:r>
            <a:r>
              <a:rPr lang="sk-SK" sz="3600" dirty="0" err="1" smtClean="0"/>
              <a:t>r*log</a:t>
            </a:r>
            <a:r>
              <a:rPr lang="sk-SK" sz="3600" baseline="-25000" dirty="0" err="1" smtClean="0"/>
              <a:t>z</a:t>
            </a:r>
            <a:r>
              <a:rPr lang="sk-SK" sz="3600" dirty="0" smtClean="0"/>
              <a:t> x</a:t>
            </a:r>
          </a:p>
          <a:p>
            <a:pPr>
              <a:buNone/>
            </a:pPr>
            <a:r>
              <a:rPr lang="sk-SK" sz="3600" dirty="0" err="1" smtClean="0"/>
              <a:t>log</a:t>
            </a:r>
            <a:r>
              <a:rPr lang="sk-SK" sz="3600" baseline="-25000" dirty="0" err="1" smtClean="0"/>
              <a:t>z</a:t>
            </a:r>
            <a:r>
              <a:rPr lang="sk-SK" sz="3600" dirty="0" smtClean="0"/>
              <a:t> </a:t>
            </a:r>
            <a:r>
              <a:rPr lang="sk-SK" sz="3600" dirty="0" err="1" smtClean="0"/>
              <a:t>z</a:t>
            </a:r>
            <a:r>
              <a:rPr lang="sk-SK" sz="3600" baseline="30000" dirty="0" err="1" smtClean="0"/>
              <a:t>x</a:t>
            </a:r>
            <a:r>
              <a:rPr lang="sk-SK" sz="3600" dirty="0" err="1" smtClean="0"/>
              <a:t>=z</a:t>
            </a:r>
            <a:r>
              <a:rPr lang="sk-SK" sz="3600" baseline="30000" dirty="0" err="1" smtClean="0"/>
              <a:t>log</a:t>
            </a:r>
            <a:r>
              <a:rPr lang="sk-SK" sz="3600" baseline="10000" dirty="0" err="1" smtClean="0"/>
              <a:t>z</a:t>
            </a:r>
            <a:r>
              <a:rPr lang="sk-SK" sz="3600" baseline="30000" dirty="0" smtClean="0"/>
              <a:t> </a:t>
            </a:r>
            <a:r>
              <a:rPr lang="sk-SK" sz="3600" baseline="30000" dirty="0" err="1" smtClean="0"/>
              <a:t>x</a:t>
            </a:r>
            <a:r>
              <a:rPr lang="sk-SK" sz="3600" dirty="0" err="1" smtClean="0"/>
              <a:t>=x</a:t>
            </a:r>
            <a:endParaRPr lang="sk-SK" sz="3600" dirty="0" smtClean="0"/>
          </a:p>
          <a:p>
            <a:pPr>
              <a:buNone/>
            </a:pPr>
            <a:endParaRPr lang="sk-SK" sz="3600" dirty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71934" y="1571612"/>
            <a:ext cx="500066" cy="809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Príklad č.1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9416"/>
            <a:ext cx="7239000" cy="2962592"/>
          </a:xfrm>
        </p:spPr>
        <p:txBody>
          <a:bodyPr/>
          <a:lstStyle/>
          <a:p>
            <a:r>
              <a:rPr lang="sk-SK" dirty="0" smtClean="0"/>
              <a:t>Určte definičný obor funkcie: </a:t>
            </a:r>
          </a:p>
          <a:p>
            <a:pPr>
              <a:buNone/>
            </a:pPr>
            <a:r>
              <a:rPr lang="sk-SK" dirty="0" smtClean="0"/>
              <a:t>                        f:y=log(x</a:t>
            </a:r>
            <a:r>
              <a:rPr lang="sk-SK" baseline="30000" dirty="0" smtClean="0"/>
              <a:t>2</a:t>
            </a:r>
            <a:r>
              <a:rPr lang="sk-SK" dirty="0" smtClean="0"/>
              <a:t>-x-6)</a:t>
            </a:r>
          </a:p>
          <a:p>
            <a:pPr>
              <a:buNone/>
            </a:pPr>
            <a:r>
              <a:rPr lang="sk-SK" dirty="0" smtClean="0"/>
              <a:t>x</a:t>
            </a:r>
            <a:r>
              <a:rPr lang="sk-SK" baseline="30000" dirty="0" smtClean="0"/>
              <a:t>2</a:t>
            </a:r>
            <a:r>
              <a:rPr lang="sk-SK" dirty="0" smtClean="0"/>
              <a:t>-x-6&gt;0</a:t>
            </a:r>
          </a:p>
          <a:p>
            <a:pPr>
              <a:buNone/>
            </a:pPr>
            <a:r>
              <a:rPr lang="sk-SK" dirty="0" smtClean="0"/>
              <a:t>(x+2)*(x-3)&gt;0</a:t>
            </a:r>
          </a:p>
          <a:p>
            <a:pPr>
              <a:buNone/>
            </a:pPr>
            <a:r>
              <a:rPr lang="sk-SK" dirty="0" smtClean="0"/>
              <a:t>				    x=-2           x=3</a:t>
            </a:r>
          </a:p>
          <a:p>
            <a:pPr>
              <a:buNone/>
            </a:pPr>
            <a:endParaRPr lang="sk-SK" dirty="0" smtClean="0"/>
          </a:p>
        </p:txBody>
      </p:sp>
      <p:cxnSp>
        <p:nvCxnSpPr>
          <p:cNvPr id="5" name="Rovná spojnica 4"/>
          <p:cNvCxnSpPr/>
          <p:nvPr/>
        </p:nvCxnSpPr>
        <p:spPr>
          <a:xfrm>
            <a:off x="642910" y="5214950"/>
            <a:ext cx="3929090" cy="1588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Rovná spojnica 6"/>
          <p:cNvCxnSpPr/>
          <p:nvPr/>
        </p:nvCxnSpPr>
        <p:spPr>
          <a:xfrm rot="5400000">
            <a:off x="1322365" y="5249875"/>
            <a:ext cx="500066" cy="158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nica 8"/>
          <p:cNvCxnSpPr/>
          <p:nvPr/>
        </p:nvCxnSpPr>
        <p:spPr>
          <a:xfrm rot="5400000">
            <a:off x="3251191" y="5249875"/>
            <a:ext cx="500066" cy="158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BlokTextu 9"/>
          <p:cNvSpPr txBox="1"/>
          <p:nvPr/>
        </p:nvSpPr>
        <p:spPr>
          <a:xfrm>
            <a:off x="1357290" y="4643446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-2</a:t>
            </a:r>
            <a:endParaRPr lang="sk-SK" dirty="0"/>
          </a:p>
        </p:txBody>
      </p:sp>
      <p:sp>
        <p:nvSpPr>
          <p:cNvPr id="11" name="BlokTextu 10"/>
          <p:cNvSpPr txBox="1"/>
          <p:nvPr/>
        </p:nvSpPr>
        <p:spPr>
          <a:xfrm>
            <a:off x="3357554" y="464344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3</a:t>
            </a:r>
            <a:endParaRPr lang="sk-SK" dirty="0"/>
          </a:p>
        </p:txBody>
      </p:sp>
      <p:sp>
        <p:nvSpPr>
          <p:cNvPr id="14" name="BlokTextu 13"/>
          <p:cNvSpPr txBox="1"/>
          <p:nvPr/>
        </p:nvSpPr>
        <p:spPr>
          <a:xfrm>
            <a:off x="142844" y="4143380"/>
            <a:ext cx="16430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(-4+2)*(-4-3)</a:t>
            </a:r>
          </a:p>
          <a:p>
            <a:r>
              <a:rPr lang="sk-SK" dirty="0" smtClean="0"/>
              <a:t>(-2)*(-7)</a:t>
            </a:r>
          </a:p>
          <a:p>
            <a:endParaRPr lang="sk-SK" dirty="0"/>
          </a:p>
        </p:txBody>
      </p:sp>
      <p:sp>
        <p:nvSpPr>
          <p:cNvPr id="15" name="BlokTextu 14"/>
          <p:cNvSpPr txBox="1"/>
          <p:nvPr/>
        </p:nvSpPr>
        <p:spPr>
          <a:xfrm>
            <a:off x="1785918" y="4143380"/>
            <a:ext cx="16430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(2+2)*(2-3)</a:t>
            </a:r>
          </a:p>
          <a:p>
            <a:r>
              <a:rPr lang="sk-SK" dirty="0" smtClean="0"/>
              <a:t>(4)*(-1)</a:t>
            </a:r>
          </a:p>
          <a:p>
            <a:endParaRPr lang="sk-SK" dirty="0"/>
          </a:p>
        </p:txBody>
      </p:sp>
      <p:sp>
        <p:nvSpPr>
          <p:cNvPr id="16" name="BlokTextu 15"/>
          <p:cNvSpPr txBox="1"/>
          <p:nvPr/>
        </p:nvSpPr>
        <p:spPr>
          <a:xfrm>
            <a:off x="3643306" y="4143380"/>
            <a:ext cx="16430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(4+2)*(4-3)</a:t>
            </a:r>
          </a:p>
          <a:p>
            <a:r>
              <a:rPr lang="sk-SK" dirty="0" smtClean="0"/>
              <a:t>(6)*(1)</a:t>
            </a:r>
          </a:p>
          <a:p>
            <a:endParaRPr lang="sk-SK" dirty="0"/>
          </a:p>
        </p:txBody>
      </p:sp>
      <p:sp>
        <p:nvSpPr>
          <p:cNvPr id="17" name="BlokTextu 16"/>
          <p:cNvSpPr txBox="1"/>
          <p:nvPr/>
        </p:nvSpPr>
        <p:spPr>
          <a:xfrm>
            <a:off x="642910" y="5357826"/>
            <a:ext cx="42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/>
              <a:t>+</a:t>
            </a:r>
            <a:endParaRPr lang="sk-SK" sz="2800" dirty="0"/>
          </a:p>
        </p:txBody>
      </p:sp>
      <p:sp>
        <p:nvSpPr>
          <p:cNvPr id="18" name="BlokTextu 17"/>
          <p:cNvSpPr txBox="1"/>
          <p:nvPr/>
        </p:nvSpPr>
        <p:spPr>
          <a:xfrm>
            <a:off x="2285984" y="5286388"/>
            <a:ext cx="42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/>
              <a:t>-</a:t>
            </a:r>
            <a:endParaRPr lang="sk-SK" sz="2800" dirty="0"/>
          </a:p>
        </p:txBody>
      </p:sp>
      <p:sp>
        <p:nvSpPr>
          <p:cNvPr id="19" name="BlokTextu 18"/>
          <p:cNvSpPr txBox="1"/>
          <p:nvPr/>
        </p:nvSpPr>
        <p:spPr>
          <a:xfrm>
            <a:off x="3857620" y="5286388"/>
            <a:ext cx="42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/>
              <a:t>+</a:t>
            </a:r>
            <a:endParaRPr lang="sk-SK" sz="2800" dirty="0"/>
          </a:p>
        </p:txBody>
      </p:sp>
      <p:sp>
        <p:nvSpPr>
          <p:cNvPr id="20" name="BlokTextu 19"/>
          <p:cNvSpPr txBox="1"/>
          <p:nvPr/>
        </p:nvSpPr>
        <p:spPr>
          <a:xfrm>
            <a:off x="6143636" y="2071678"/>
            <a:ext cx="171451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600" dirty="0" smtClean="0"/>
              <a:t>P: x&gt;0</a:t>
            </a:r>
            <a:endParaRPr lang="sk-SK" sz="2600" dirty="0"/>
          </a:p>
        </p:txBody>
      </p:sp>
      <p:sp>
        <p:nvSpPr>
          <p:cNvPr id="21" name="BlokTextu 20"/>
          <p:cNvSpPr txBox="1"/>
          <p:nvPr/>
        </p:nvSpPr>
        <p:spPr>
          <a:xfrm>
            <a:off x="2571736" y="3000372"/>
            <a:ext cx="42862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600" dirty="0" smtClean="0">
                <a:sym typeface="Wingdings" pitchFamily="2" charset="2"/>
              </a:rPr>
              <a:t> </a:t>
            </a:r>
            <a:r>
              <a:rPr lang="sk-SK" sz="2600" dirty="0" smtClean="0"/>
              <a:t>NB: x+2=0 	x-3=0</a:t>
            </a:r>
            <a:endParaRPr lang="sk-SK" sz="2600" dirty="0"/>
          </a:p>
        </p:txBody>
      </p:sp>
      <p:sp>
        <p:nvSpPr>
          <p:cNvPr id="22" name="BlokTextu 21"/>
          <p:cNvSpPr txBox="1"/>
          <p:nvPr/>
        </p:nvSpPr>
        <p:spPr>
          <a:xfrm>
            <a:off x="4786314" y="4714884"/>
            <a:ext cx="4143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D(f)=(-    ,-2) ∪ (3,    ) </a:t>
            </a:r>
            <a:endParaRPr lang="sk-SK" sz="2400" dirty="0"/>
          </a:p>
        </p:txBody>
      </p:sp>
      <p:pic>
        <p:nvPicPr>
          <p:cNvPr id="23" name="Picture 5" descr="C:\Users\Peter\Desktop\image.psd(1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86446" y="4786322"/>
            <a:ext cx="500066" cy="409145"/>
          </a:xfrm>
          <a:prstGeom prst="rect">
            <a:avLst/>
          </a:prstGeom>
          <a:noFill/>
        </p:spPr>
      </p:pic>
      <p:pic>
        <p:nvPicPr>
          <p:cNvPr id="24" name="Picture 5" descr="C:\Users\Peter\Desktop\image.psd(1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29520" y="4786322"/>
            <a:ext cx="500066" cy="40914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  <p:bldP spid="11" grpId="0" build="p"/>
      <p:bldP spid="14" grpId="0" uiExpand="1" build="p"/>
      <p:bldP spid="15" grpId="0" build="p"/>
      <p:bldP spid="16" grpId="0" build="p"/>
      <p:bldP spid="17" grpId="0" build="p"/>
      <p:bldP spid="18" grpId="0" build="p"/>
      <p:bldP spid="19" grpId="0" build="p"/>
      <p:bldP spid="20" grpId="0" build="p"/>
      <p:bldP spid="21" grpId="0" build="p"/>
      <p:bldP spid="2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Príklad č.2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Riešte rovnicu:</a:t>
            </a:r>
          </a:p>
          <a:p>
            <a:pPr>
              <a:buNone/>
            </a:pPr>
            <a:r>
              <a:rPr lang="sk-SK" dirty="0" smtClean="0"/>
              <a:t> 			   / *(2-log</a:t>
            </a:r>
            <a:r>
              <a:rPr lang="sk-SK" baseline="-25000" dirty="0" smtClean="0"/>
              <a:t>7</a:t>
            </a:r>
            <a:r>
              <a:rPr lang="sk-SK" dirty="0" smtClean="0"/>
              <a:t> x)</a:t>
            </a:r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sk-SK" dirty="0" smtClean="0"/>
              <a:t>3 + log</a:t>
            </a:r>
            <a:r>
              <a:rPr lang="sk-SK" baseline="-25000" dirty="0" smtClean="0"/>
              <a:t>7</a:t>
            </a:r>
            <a:r>
              <a:rPr lang="sk-SK" dirty="0" smtClean="0"/>
              <a:t>x = 8 - 4log</a:t>
            </a:r>
            <a:r>
              <a:rPr lang="sk-SK" baseline="-25000" dirty="0" smtClean="0"/>
              <a:t>7</a:t>
            </a:r>
            <a:r>
              <a:rPr lang="sk-SK" dirty="0" smtClean="0"/>
              <a:t> x</a:t>
            </a:r>
          </a:p>
          <a:p>
            <a:pPr>
              <a:buNone/>
            </a:pPr>
            <a:r>
              <a:rPr lang="sk-SK" dirty="0" smtClean="0"/>
              <a:t>3 + 5 log</a:t>
            </a:r>
            <a:r>
              <a:rPr lang="sk-SK" baseline="-25000" dirty="0" smtClean="0"/>
              <a:t>7</a:t>
            </a:r>
            <a:r>
              <a:rPr lang="sk-SK" dirty="0" smtClean="0"/>
              <a:t>x = 8</a:t>
            </a:r>
          </a:p>
          <a:p>
            <a:pPr>
              <a:buNone/>
            </a:pPr>
            <a:r>
              <a:rPr lang="sk-SK" dirty="0" smtClean="0"/>
              <a:t>5 log</a:t>
            </a:r>
            <a:r>
              <a:rPr lang="sk-SK" baseline="-25000" dirty="0" smtClean="0"/>
              <a:t>7</a:t>
            </a:r>
            <a:r>
              <a:rPr lang="sk-SK" dirty="0" smtClean="0"/>
              <a:t>x = 5</a:t>
            </a:r>
          </a:p>
          <a:p>
            <a:pPr>
              <a:buNone/>
            </a:pPr>
            <a:r>
              <a:rPr lang="sk-SK" dirty="0" smtClean="0"/>
              <a:t>log</a:t>
            </a:r>
            <a:r>
              <a:rPr lang="sk-SK" baseline="-25000" dirty="0" smtClean="0"/>
              <a:t>7</a:t>
            </a:r>
            <a:r>
              <a:rPr lang="sk-SK" dirty="0" smtClean="0"/>
              <a:t>x = 1</a:t>
            </a:r>
          </a:p>
          <a:p>
            <a:pPr>
              <a:buNone/>
            </a:pPr>
            <a:r>
              <a:rPr lang="sk-SK" dirty="0" smtClean="0"/>
              <a:t>x=7</a:t>
            </a:r>
            <a:r>
              <a:rPr lang="sk-SK" baseline="30000" dirty="0" smtClean="0"/>
              <a:t>1</a:t>
            </a:r>
          </a:p>
          <a:p>
            <a:pPr>
              <a:buNone/>
            </a:pPr>
            <a:r>
              <a:rPr lang="sk-SK" sz="3600" baseline="30000" dirty="0" smtClean="0"/>
              <a:t>x=7</a:t>
            </a: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3080" name="Picture 8" descr="logrovnice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071678"/>
            <a:ext cx="1807927" cy="1000132"/>
          </a:xfrm>
          <a:prstGeom prst="rect">
            <a:avLst/>
          </a:prstGeom>
          <a:noFill/>
        </p:spPr>
      </p:pic>
      <p:sp>
        <p:nvSpPr>
          <p:cNvPr id="9" name="BlokTextu 8"/>
          <p:cNvSpPr txBox="1"/>
          <p:nvPr/>
        </p:nvSpPr>
        <p:spPr>
          <a:xfrm>
            <a:off x="3643306" y="3000372"/>
            <a:ext cx="47118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600" dirty="0" smtClean="0"/>
              <a:t>/+4log</a:t>
            </a:r>
            <a:r>
              <a:rPr lang="sk-SK" sz="2600" baseline="-25000" dirty="0" smtClean="0"/>
              <a:t>7</a:t>
            </a:r>
            <a:r>
              <a:rPr lang="sk-SK" sz="2600" dirty="0" smtClean="0"/>
              <a:t> x</a:t>
            </a:r>
            <a:endParaRPr lang="sk-SK" sz="2600" dirty="0"/>
          </a:p>
        </p:txBody>
      </p:sp>
      <p:sp>
        <p:nvSpPr>
          <p:cNvPr id="10" name="BlokTextu 9"/>
          <p:cNvSpPr txBox="1"/>
          <p:nvPr/>
        </p:nvSpPr>
        <p:spPr>
          <a:xfrm>
            <a:off x="3643306" y="3500438"/>
            <a:ext cx="150019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600" dirty="0" smtClean="0"/>
              <a:t>/-3</a:t>
            </a:r>
            <a:endParaRPr lang="sk-SK" sz="2600" dirty="0"/>
          </a:p>
        </p:txBody>
      </p:sp>
      <p:sp>
        <p:nvSpPr>
          <p:cNvPr id="11" name="BlokTextu 10"/>
          <p:cNvSpPr txBox="1"/>
          <p:nvPr/>
        </p:nvSpPr>
        <p:spPr>
          <a:xfrm>
            <a:off x="3643306" y="4000504"/>
            <a:ext cx="200026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600" dirty="0" smtClean="0"/>
              <a:t>/:5</a:t>
            </a:r>
            <a:endParaRPr lang="sk-SK" sz="2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Príklad č.3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Riešte rovnicu:</a:t>
            </a:r>
          </a:p>
          <a:p>
            <a:pPr>
              <a:buNone/>
            </a:pPr>
            <a:r>
              <a:rPr lang="sk-SK" dirty="0" smtClean="0"/>
              <a:t>log(x+2) + log(x-7) = 2.log(x-4)              P: x &gt; 7 </a:t>
            </a:r>
          </a:p>
          <a:p>
            <a:pPr>
              <a:buNone/>
            </a:pPr>
            <a:r>
              <a:rPr lang="sk-SK" dirty="0" smtClean="0"/>
              <a:t>log(x+2) + log(x-7) = log(x-4)</a:t>
            </a:r>
            <a:r>
              <a:rPr lang="sk-SK" baseline="30000" dirty="0" smtClean="0">
                <a:solidFill>
                  <a:srgbClr val="FF0000"/>
                </a:solidFill>
              </a:rPr>
              <a:t>2</a:t>
            </a:r>
          </a:p>
          <a:p>
            <a:pPr>
              <a:buNone/>
            </a:pPr>
            <a:r>
              <a:rPr lang="sk-SK" dirty="0" smtClean="0"/>
              <a:t>(x+2)*(x-7) = (x-4)</a:t>
            </a:r>
            <a:r>
              <a:rPr lang="sk-SK" baseline="30000" dirty="0" smtClean="0"/>
              <a:t>2</a:t>
            </a:r>
          </a:p>
          <a:p>
            <a:pPr>
              <a:buNone/>
            </a:pPr>
            <a:r>
              <a:rPr lang="sk-SK" dirty="0" smtClean="0"/>
              <a:t>x</a:t>
            </a:r>
            <a:r>
              <a:rPr lang="sk-SK" baseline="30000" dirty="0" smtClean="0"/>
              <a:t>2</a:t>
            </a:r>
            <a:r>
              <a:rPr lang="sk-SK" dirty="0" smtClean="0"/>
              <a:t>-5x-14 = x</a:t>
            </a:r>
            <a:r>
              <a:rPr lang="sk-SK" baseline="30000" dirty="0" smtClean="0"/>
              <a:t>2</a:t>
            </a:r>
            <a:r>
              <a:rPr lang="sk-SK" dirty="0" smtClean="0"/>
              <a:t>-8x +16</a:t>
            </a:r>
          </a:p>
          <a:p>
            <a:pPr>
              <a:buNone/>
            </a:pPr>
            <a:r>
              <a:rPr lang="sk-SK" dirty="0" smtClean="0"/>
              <a:t>3x-14=16</a:t>
            </a:r>
          </a:p>
          <a:p>
            <a:pPr>
              <a:buNone/>
            </a:pPr>
            <a:r>
              <a:rPr lang="sk-SK" dirty="0" smtClean="0"/>
              <a:t>3x = 30 </a:t>
            </a:r>
          </a:p>
          <a:p>
            <a:pPr>
              <a:buNone/>
            </a:pPr>
            <a:r>
              <a:rPr lang="sk-SK" dirty="0" smtClean="0"/>
              <a:t>x = 10 </a:t>
            </a:r>
            <a:endParaRPr lang="sk-SK" baseline="30000" dirty="0">
              <a:solidFill>
                <a:srgbClr val="FF0000"/>
              </a:solidFill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4000496" y="3500438"/>
            <a:ext cx="278608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600" dirty="0" smtClean="0"/>
              <a:t>/+8x </a:t>
            </a:r>
            <a:endParaRPr lang="sk-SK" sz="2600" dirty="0"/>
          </a:p>
        </p:txBody>
      </p:sp>
      <p:sp>
        <p:nvSpPr>
          <p:cNvPr id="5" name="BlokTextu 4"/>
          <p:cNvSpPr txBox="1"/>
          <p:nvPr/>
        </p:nvSpPr>
        <p:spPr>
          <a:xfrm>
            <a:off x="3929058" y="3929066"/>
            <a:ext cx="150019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600" dirty="0" smtClean="0"/>
              <a:t>/+14</a:t>
            </a:r>
            <a:endParaRPr lang="sk-SK" sz="2600" dirty="0"/>
          </a:p>
        </p:txBody>
      </p:sp>
      <p:cxnSp>
        <p:nvCxnSpPr>
          <p:cNvPr id="7" name="Rovná spojnica 6"/>
          <p:cNvCxnSpPr/>
          <p:nvPr/>
        </p:nvCxnSpPr>
        <p:spPr>
          <a:xfrm rot="5400000" flipH="1" flipV="1">
            <a:off x="2071670" y="3643314"/>
            <a:ext cx="285752" cy="285752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nica 9"/>
          <p:cNvCxnSpPr/>
          <p:nvPr/>
        </p:nvCxnSpPr>
        <p:spPr>
          <a:xfrm rot="5400000" flipH="1" flipV="1">
            <a:off x="500034" y="3643314"/>
            <a:ext cx="285752" cy="285752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uxusný">
  <a:themeElements>
    <a:clrScheme name="Luxusný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Luxusný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uxusný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164</TotalTime>
  <Words>284</Words>
  <Application>Microsoft Office PowerPoint</Application>
  <PresentationFormat>Prezentácia na obrazovke (4:3)</PresentationFormat>
  <Paragraphs>89</Paragraphs>
  <Slides>11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2" baseType="lpstr">
      <vt:lpstr>Luxusný</vt:lpstr>
      <vt:lpstr>Logaritmická funkcia</vt:lpstr>
      <vt:lpstr>Obsah</vt:lpstr>
      <vt:lpstr>Definícia</vt:lpstr>
      <vt:lpstr>Vlastnosti logaritmickej funkcie</vt:lpstr>
      <vt:lpstr>Vlastnosti logaritmickej funkcie</vt:lpstr>
      <vt:lpstr>Vzťahy medzi logaritmaMi</vt:lpstr>
      <vt:lpstr>Príklad č.1</vt:lpstr>
      <vt:lpstr>Príklad č.2</vt:lpstr>
      <vt:lpstr>Príklad č.3</vt:lpstr>
      <vt:lpstr>Použité zdroje</vt:lpstr>
      <vt:lpstr>Ďakujem za pozornosť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Logaritmická funkcia</dc:title>
  <dc:creator>Peter</dc:creator>
  <cp:lastModifiedBy>Peter</cp:lastModifiedBy>
  <cp:revision>6</cp:revision>
  <dcterms:created xsi:type="dcterms:W3CDTF">2022-04-04T18:27:00Z</dcterms:created>
  <dcterms:modified xsi:type="dcterms:W3CDTF">2022-04-05T04:59:16Z</dcterms:modified>
</cp:coreProperties>
</file>