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4" r:id="rId4"/>
    <p:sldId id="275" r:id="rId5"/>
    <p:sldId id="265" r:id="rId6"/>
    <p:sldId id="276" r:id="rId7"/>
    <p:sldId id="266" r:id="rId8"/>
    <p:sldId id="277" r:id="rId9"/>
    <p:sldId id="267" r:id="rId10"/>
    <p:sldId id="278" r:id="rId11"/>
    <p:sldId id="269" r:id="rId12"/>
    <p:sldId id="268" r:id="rId13"/>
    <p:sldId id="279" r:id="rId14"/>
    <p:sldId id="280" r:id="rId15"/>
    <p:sldId id="281" r:id="rId16"/>
    <p:sldId id="282" r:id="rId17"/>
    <p:sldId id="270" r:id="rId18"/>
    <p:sldId id="271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3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233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71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721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01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4223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139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365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97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86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0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032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495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723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312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35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93FC-DB34-48A8-BD9C-C5FDCCDAD7A1}" type="datetimeFigureOut">
              <a:rPr lang="sk-SK" smtClean="0"/>
              <a:t>3.4.2022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535FC8-CC16-4977-BAA5-7525E32860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72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accent3">
                    <a:lumMod val="75000"/>
                  </a:schemeClr>
                </a:solidFill>
              </a:rPr>
              <a:t>Rovinné útvary štvoruholníky</a:t>
            </a:r>
            <a:endParaRPr lang="sk-SK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Melisa</a:t>
            </a:r>
            <a:r>
              <a:rPr lang="sk-SK" dirty="0" smtClean="0"/>
              <a:t> </a:t>
            </a:r>
            <a:r>
              <a:rPr lang="sk-SK" dirty="0" err="1" smtClean="0"/>
              <a:t>Slatkovská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30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/>
              <a:t>VZORCE: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>
                <a:solidFill>
                  <a:schemeClr val="accent3">
                    <a:lumMod val="75000"/>
                  </a:schemeClr>
                </a:solidFill>
              </a:rPr>
              <a:t>Obvod: </a:t>
            </a:r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sk-SK" sz="2000" dirty="0"/>
              <a:t>= 4 </a:t>
            </a:r>
            <a:r>
              <a:rPr lang="sk-SK" sz="2000" dirty="0" smtClean="0"/>
              <a:t>.a</a:t>
            </a:r>
          </a:p>
          <a:p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Obsah  :  </a:t>
            </a:r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S </a:t>
            </a:r>
            <a:r>
              <a:rPr lang="sk-SK" sz="2000" dirty="0" smtClean="0"/>
              <a:t>= </a:t>
            </a:r>
            <a:r>
              <a:rPr lang="sk-SK" sz="2000" dirty="0"/>
              <a:t>a . </a:t>
            </a:r>
            <a:r>
              <a:rPr lang="sk-SK" sz="2000" dirty="0" err="1"/>
              <a:t>va</a:t>
            </a:r>
            <a:r>
              <a:rPr lang="sk-SK" sz="2000" dirty="0"/>
              <a:t> = b . </a:t>
            </a:r>
            <a:r>
              <a:rPr lang="sk-SK" sz="2000" dirty="0" err="1"/>
              <a:t>vb</a:t>
            </a:r>
            <a:r>
              <a:rPr lang="sk-SK" sz="2000" dirty="0"/>
              <a:t> = u1 . u2 / 2 = a2 . sin </a:t>
            </a:r>
            <a:r>
              <a:rPr lang="el-GR" sz="2000" dirty="0"/>
              <a:t>α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61881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/>
              <a:t>Kosodĺžnik: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60561" y="2133600"/>
            <a:ext cx="9744051" cy="4724400"/>
          </a:xfrm>
        </p:spPr>
        <p:txBody>
          <a:bodyPr>
            <a:normAutofit fontScale="92500" lnSpcReduction="20000"/>
          </a:bodyPr>
          <a:lstStyle/>
          <a:p>
            <a:r>
              <a:rPr lang="sk-SK" sz="2000" dirty="0"/>
              <a:t>protiľahlé strany sú rovnako veľké</a:t>
            </a:r>
          </a:p>
          <a:p>
            <a:r>
              <a:rPr lang="sk-SK" sz="2000" dirty="0" smtClean="0"/>
              <a:t>protiľahlé </a:t>
            </a:r>
            <a:r>
              <a:rPr lang="sk-SK" sz="2000" dirty="0"/>
              <a:t>uhly sú zhodné</a:t>
            </a:r>
          </a:p>
          <a:p>
            <a:r>
              <a:rPr lang="sk-SK" sz="2000" dirty="0" smtClean="0"/>
              <a:t>súčet </a:t>
            </a:r>
            <a:r>
              <a:rPr lang="sk-SK" sz="2000" dirty="0"/>
              <a:t>uhlov pri ramene je </a:t>
            </a:r>
            <a:r>
              <a:rPr lang="sk-SK" sz="2000" dirty="0" smtClean="0"/>
              <a:t>180 stupňov</a:t>
            </a:r>
            <a:endParaRPr lang="sk-SK" sz="2000" dirty="0"/>
          </a:p>
          <a:p>
            <a:r>
              <a:rPr lang="sk-SK" sz="2000" dirty="0" smtClean="0"/>
              <a:t>uhlopriečky </a:t>
            </a:r>
            <a:r>
              <a:rPr lang="sk-SK" sz="2000" dirty="0"/>
              <a:t>nie sú zhodné, ale navzájom sa rozpoľujú a sú na seba kolmé</a:t>
            </a:r>
          </a:p>
          <a:p>
            <a:r>
              <a:rPr lang="sk-SK" sz="2000" dirty="0" smtClean="0"/>
              <a:t>výška </a:t>
            </a:r>
            <a:r>
              <a:rPr lang="sk-SK" sz="2000" dirty="0"/>
              <a:t>je vzdialenosť dvoch rovnobežných </a:t>
            </a:r>
            <a:r>
              <a:rPr lang="sk-SK" sz="2000" dirty="0" smtClean="0"/>
              <a:t>strán</a:t>
            </a:r>
          </a:p>
          <a:p>
            <a:r>
              <a:rPr lang="sk-SK" sz="2000" dirty="0"/>
              <a:t>jedna uhlopriečka rozdelí kosodĺžnik na dva zhodné </a:t>
            </a:r>
            <a:r>
              <a:rPr lang="sk-SK" sz="2000" dirty="0" smtClean="0"/>
              <a:t>trojuholníky</a:t>
            </a:r>
          </a:p>
          <a:p>
            <a:r>
              <a:rPr lang="sk-SK" sz="2000" dirty="0" smtClean="0"/>
              <a:t>dve </a:t>
            </a:r>
            <a:r>
              <a:rPr lang="sk-SK" sz="2000" dirty="0"/>
              <a:t>uhlopriečky rozdelia kosodĺžnik na 4 trojuholníky, z ktorých každé dva protiľahlé sú </a:t>
            </a:r>
            <a:r>
              <a:rPr lang="sk-SK" sz="2000" dirty="0" smtClean="0"/>
              <a:t>zhodné</a:t>
            </a:r>
          </a:p>
          <a:p>
            <a:r>
              <a:rPr lang="sk-SK" sz="2000" dirty="0" smtClean="0"/>
              <a:t>výška </a:t>
            </a:r>
            <a:r>
              <a:rPr lang="sk-SK" sz="2000" dirty="0"/>
              <a:t>kosodĺžnika predstavuje vzdialenosť protiľahlých strán - kosodĺžnik má dve výšky</a:t>
            </a:r>
          </a:p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O = 2.(a+b)</a:t>
            </a:r>
          </a:p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S = a.v = a.b. sinα</a:t>
            </a:r>
          </a:p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α + β =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24" y="578755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8000" dirty="0" smtClean="0"/>
              <a:t>Lichobežník: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65027" y="2133600"/>
            <a:ext cx="9839585" cy="4724400"/>
          </a:xfrm>
        </p:spPr>
        <p:txBody>
          <a:bodyPr>
            <a:normAutofit fontScale="92500" lnSpcReduction="10000"/>
          </a:bodyPr>
          <a:lstStyle/>
          <a:p>
            <a:r>
              <a:rPr lang="sk-SK" sz="2000" dirty="0"/>
              <a:t>lichobežník je štvoruholník, ktorý má práve jednu dvojicu rovnobežných strán (a, c).</a:t>
            </a:r>
          </a:p>
          <a:p>
            <a:r>
              <a:rPr lang="sk-SK" sz="2000" dirty="0" smtClean="0"/>
              <a:t>tieto </a:t>
            </a:r>
            <a:r>
              <a:rPr lang="sk-SK" sz="2000" dirty="0"/>
              <a:t>strany nazývame </a:t>
            </a:r>
            <a:r>
              <a:rPr lang="sk-SK" sz="2000" b="1" dirty="0">
                <a:solidFill>
                  <a:schemeClr val="accent2">
                    <a:lumMod val="75000"/>
                  </a:schemeClr>
                </a:solidFill>
              </a:rPr>
              <a:t>základne</a:t>
            </a:r>
            <a:r>
              <a:rPr lang="sk-SK" sz="2000" dirty="0">
                <a:solidFill>
                  <a:schemeClr val="accent2">
                    <a:lumMod val="75000"/>
                  </a:schemeClr>
                </a:solidFill>
              </a:rPr>
              <a:t>. Ďalšie dve strany sú rôznobežné a nazývajú sa </a:t>
            </a:r>
            <a:r>
              <a:rPr lang="sk-SK" sz="2000" b="1" dirty="0">
                <a:solidFill>
                  <a:schemeClr val="accent2">
                    <a:lumMod val="75000"/>
                  </a:schemeClr>
                </a:solidFill>
              </a:rPr>
              <a:t>ramená</a:t>
            </a:r>
            <a:r>
              <a:rPr lang="sk-SK" sz="2000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sk-SK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sk-SK" sz="2000" dirty="0" smtClean="0"/>
              <a:t>vnútorné </a:t>
            </a:r>
            <a:r>
              <a:rPr lang="sk-SK" sz="2000" dirty="0"/>
              <a:t>uhly nie sú zhodné, pri ramene majú spolu </a:t>
            </a:r>
            <a:r>
              <a:rPr lang="sk-SK" sz="2000" dirty="0" smtClean="0"/>
              <a:t>180 stupňov </a:t>
            </a:r>
            <a:r>
              <a:rPr lang="sk-SK" sz="2000" dirty="0"/>
              <a:t>a súčet všetkých vnútorných uhlov je </a:t>
            </a:r>
            <a:r>
              <a:rPr lang="sk-SK" sz="2000" dirty="0" smtClean="0"/>
              <a:t>360 stupňov</a:t>
            </a:r>
            <a:endParaRPr lang="sk-SK" sz="2000" dirty="0"/>
          </a:p>
          <a:p>
            <a:r>
              <a:rPr lang="sk-SK" sz="2000" dirty="0" smtClean="0"/>
              <a:t>uhlopriečky </a:t>
            </a:r>
            <a:r>
              <a:rPr lang="sk-SK" sz="2000" dirty="0"/>
              <a:t>sa nezhodujú, nerozpoľujú, nie sú na seba kolmé</a:t>
            </a:r>
          </a:p>
          <a:p>
            <a:r>
              <a:rPr lang="sk-SK" sz="2000" b="1" dirty="0">
                <a:solidFill>
                  <a:schemeClr val="accent2">
                    <a:lumMod val="75000"/>
                  </a:schemeClr>
                </a:solidFill>
              </a:rPr>
              <a:t>pravouhlý</a:t>
            </a:r>
            <a:r>
              <a:rPr lang="sk-SK" sz="2000" dirty="0">
                <a:solidFill>
                  <a:schemeClr val="accent2">
                    <a:lumMod val="75000"/>
                  </a:schemeClr>
                </a:solidFill>
              </a:rPr>
              <a:t> – jeden uhol má </a:t>
            </a:r>
            <a:r>
              <a:rPr lang="sk-SK" sz="2000" dirty="0" smtClean="0">
                <a:solidFill>
                  <a:schemeClr val="accent2">
                    <a:lumMod val="75000"/>
                  </a:schemeClr>
                </a:solidFill>
              </a:rPr>
              <a:t>90 stupňov</a:t>
            </a:r>
            <a:endParaRPr lang="sk-SK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sk-SK" sz="20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sk-SK" sz="2000" b="1" dirty="0">
                <a:solidFill>
                  <a:schemeClr val="accent2">
                    <a:lumMod val="75000"/>
                  </a:schemeClr>
                </a:solidFill>
              </a:rPr>
              <a:t>ovnoramenný</a:t>
            </a:r>
            <a:r>
              <a:rPr lang="sk-SK" sz="2000" dirty="0">
                <a:solidFill>
                  <a:schemeClr val="accent2">
                    <a:lumMod val="75000"/>
                  </a:schemeClr>
                </a:solidFill>
              </a:rPr>
              <a:t> – ramená sú </a:t>
            </a:r>
            <a:r>
              <a:rPr lang="sk-SK" sz="2000" dirty="0" smtClean="0">
                <a:solidFill>
                  <a:schemeClr val="accent2">
                    <a:lumMod val="75000"/>
                  </a:schemeClr>
                </a:solidFill>
              </a:rPr>
              <a:t>zhodné</a:t>
            </a:r>
          </a:p>
          <a:p>
            <a:r>
              <a:rPr lang="sk-SK" sz="2000" dirty="0" smtClean="0"/>
              <a:t>uhlopriečky </a:t>
            </a:r>
            <a:r>
              <a:rPr lang="sk-SK" sz="2000" dirty="0"/>
              <a:t>nie sú zhodné </a:t>
            </a:r>
            <a:endParaRPr lang="sk-SK" sz="2000" dirty="0" smtClean="0"/>
          </a:p>
          <a:p>
            <a:r>
              <a:rPr lang="sk-SK" sz="2000" dirty="0" smtClean="0"/>
              <a:t>uhlopriečky </a:t>
            </a:r>
            <a:r>
              <a:rPr lang="sk-SK" sz="2000" dirty="0"/>
              <a:t>sa navzájom </a:t>
            </a:r>
            <a:r>
              <a:rPr lang="sk-SK" sz="2000" dirty="0" smtClean="0"/>
              <a:t>nerozpoľujú</a:t>
            </a:r>
          </a:p>
          <a:p>
            <a:r>
              <a:rPr lang="sk-SK" sz="2000" dirty="0" smtClean="0"/>
              <a:t>uhlopriečky </a:t>
            </a:r>
            <a:r>
              <a:rPr lang="sk-SK" sz="2000" dirty="0"/>
              <a:t>nie sú na seba </a:t>
            </a:r>
            <a:r>
              <a:rPr lang="sk-SK" sz="2000" dirty="0" smtClean="0"/>
              <a:t>kolmé</a:t>
            </a:r>
          </a:p>
          <a:p>
            <a:r>
              <a:rPr lang="sk-SK" sz="2000" dirty="0" smtClean="0"/>
              <a:t>bod </a:t>
            </a:r>
            <a:r>
              <a:rPr lang="sk-SK" sz="2000" dirty="0"/>
              <a:t>M nie je stred uhlopriečok</a:t>
            </a:r>
            <a:endParaRPr lang="sk-SK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97" y="409575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/>
              <a:t>Typy lichobežníka: </a:t>
            </a:r>
            <a:endParaRPr lang="sk-SK" sz="6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>
                <a:solidFill>
                  <a:schemeClr val="accent3">
                    <a:lumMod val="75000"/>
                  </a:schemeClr>
                </a:solidFill>
              </a:rPr>
              <a:t>všeobecný lichobežník </a:t>
            </a:r>
            <a:r>
              <a:rPr lang="sk-SK" sz="2000" dirty="0"/>
              <a:t>– každá strana má inú </a:t>
            </a:r>
            <a:r>
              <a:rPr lang="sk-SK" sz="2000" dirty="0" smtClean="0"/>
              <a:t>veľkosť</a:t>
            </a:r>
          </a:p>
          <a:p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rovnoramenný </a:t>
            </a:r>
            <a:r>
              <a:rPr lang="sk-SK" sz="2000" dirty="0">
                <a:solidFill>
                  <a:schemeClr val="accent3">
                    <a:lumMod val="75000"/>
                  </a:schemeClr>
                </a:solidFill>
              </a:rPr>
              <a:t>lichobežník </a:t>
            </a:r>
            <a:r>
              <a:rPr lang="sk-SK" sz="2000" dirty="0"/>
              <a:t>– dve strany = ramená majú rovnakú veľkosť, uhly pri základni majú rovnakú veľkosť </a:t>
            </a:r>
            <a:endParaRPr lang="sk-SK" sz="2000" dirty="0" smtClean="0"/>
          </a:p>
          <a:p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pravouhlý </a:t>
            </a:r>
            <a:r>
              <a:rPr lang="sk-SK" sz="2000" dirty="0">
                <a:solidFill>
                  <a:schemeClr val="accent3">
                    <a:lumMod val="75000"/>
                  </a:schemeClr>
                </a:solidFill>
              </a:rPr>
              <a:t>lichobežník</a:t>
            </a:r>
            <a:r>
              <a:rPr lang="sk-SK" sz="2000" dirty="0"/>
              <a:t> – uhly pri jednom ramene majú 90° </a:t>
            </a:r>
            <a:endParaRPr lang="sk-SK" sz="2000" dirty="0" smtClean="0"/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Obvod: o = a + b + c + d </a:t>
            </a:r>
            <a:endParaRPr lang="sk-SK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</a:rPr>
              <a:t>Obsah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: S = (a + c) . v / 2 = m . v </a:t>
            </a:r>
            <a:endParaRPr lang="sk-SK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</a:rPr>
              <a:t>stredná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priečka: m = (a + c) / 2</a:t>
            </a:r>
            <a:endParaRPr lang="sk-SK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0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/>
              <a:t>DELTOIT: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dve dvojice priliehajúcich strán majú rovnakú </a:t>
            </a:r>
            <a:r>
              <a:rPr lang="sk-SK" sz="2000" dirty="0" smtClean="0"/>
              <a:t>veľkosť</a:t>
            </a:r>
          </a:p>
          <a:p>
            <a:r>
              <a:rPr lang="sk-SK" sz="2000" dirty="0" smtClean="0"/>
              <a:t>žiadne </a:t>
            </a:r>
            <a:r>
              <a:rPr lang="sk-SK" sz="2000" dirty="0"/>
              <a:t>dve strany nie sú rovnobežné ak AC je kolmé na BD štvoruholník ABCD je osovo súmerný podľa jednej z </a:t>
            </a:r>
            <a:r>
              <a:rPr lang="sk-SK" sz="2000" dirty="0" smtClean="0"/>
              <a:t>uhlopriečok</a:t>
            </a:r>
          </a:p>
          <a:p>
            <a:r>
              <a:rPr lang="sk-SK" sz="2000" dirty="0" smtClean="0"/>
              <a:t>jedna </a:t>
            </a:r>
            <a:r>
              <a:rPr lang="sk-SK" sz="2000" dirty="0"/>
              <a:t>z uhlopriečok je druhou rozpolená má dve uhlopriečky rôznej veľkosti </a:t>
            </a:r>
            <a:endParaRPr lang="sk-SK" sz="2000" dirty="0" smtClean="0"/>
          </a:p>
          <a:p>
            <a:r>
              <a:rPr lang="pl-PL" sz="2000" dirty="0">
                <a:solidFill>
                  <a:schemeClr val="accent3">
                    <a:lumMod val="75000"/>
                  </a:schemeClr>
                </a:solidFill>
              </a:rPr>
              <a:t>Obvod: o = 2.( a + b </a:t>
            </a:r>
            <a:r>
              <a:rPr lang="pl-PL" sz="20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pl-PL" sz="2000" dirty="0" smtClean="0">
                <a:solidFill>
                  <a:schemeClr val="accent3">
                    <a:lumMod val="75000"/>
                  </a:schemeClr>
                </a:solidFill>
              </a:rPr>
              <a:t>Obsah</a:t>
            </a:r>
            <a:r>
              <a:rPr lang="pl-PL" sz="2000" dirty="0">
                <a:solidFill>
                  <a:schemeClr val="accent3">
                    <a:lumMod val="75000"/>
                  </a:schemeClr>
                </a:solidFill>
              </a:rPr>
              <a:t>: S = u1 . u2 / 2</a:t>
            </a:r>
            <a:endParaRPr lang="sk-SK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053" y="4174295"/>
            <a:ext cx="1438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/>
              <a:t>Tetivový štvoruholník :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štvoruholník, ktorého všetky štyri strany sú tetivami </a:t>
            </a:r>
            <a:r>
              <a:rPr lang="sk-SK" sz="2000" dirty="0" smtClean="0"/>
              <a:t>kružnice, </a:t>
            </a:r>
            <a:r>
              <a:rPr lang="sk-SK" sz="2000" dirty="0"/>
              <a:t>možno mu opísať </a:t>
            </a:r>
            <a:r>
              <a:rPr lang="sk-SK" sz="2000" dirty="0" smtClean="0"/>
              <a:t>kružnicu, </a:t>
            </a:r>
            <a:r>
              <a:rPr lang="sk-SK" sz="2000" dirty="0"/>
              <a:t>súčet veľkostí protiľahlých uhlov je 180</a:t>
            </a:r>
            <a:r>
              <a:rPr lang="sk-SK" sz="2000" dirty="0" smtClean="0"/>
              <a:t>°</a:t>
            </a:r>
          </a:p>
          <a:p>
            <a:r>
              <a:rPr lang="el-GR" sz="2000" dirty="0">
                <a:solidFill>
                  <a:schemeClr val="accent3">
                    <a:lumMod val="75000"/>
                  </a:schemeClr>
                </a:solidFill>
              </a:rPr>
              <a:t>α + γ = β+ </a:t>
            </a:r>
            <a:r>
              <a:rPr lang="el-GR" sz="2000" dirty="0" smtClean="0">
                <a:solidFill>
                  <a:schemeClr val="accent3">
                    <a:lumMod val="75000"/>
                  </a:schemeClr>
                </a:solidFill>
              </a:rPr>
              <a:t>δ</a:t>
            </a:r>
            <a:endParaRPr lang="sk-SK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36" y="3327068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4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Dotyčnicový </a:t>
            </a:r>
            <a:r>
              <a:rPr lang="sk-SK" dirty="0"/>
              <a:t>š</a:t>
            </a:r>
            <a:r>
              <a:rPr lang="sk-SK" dirty="0" smtClean="0"/>
              <a:t>tvoruholník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štvoruholník, ktorému možno vpísať </a:t>
            </a:r>
            <a:r>
              <a:rPr lang="sk-SK" sz="2000" dirty="0" smtClean="0"/>
              <a:t>kružnicu, </a:t>
            </a:r>
            <a:r>
              <a:rPr lang="sk-SK" sz="2000" dirty="0"/>
              <a:t>súčet veľkostí protiľahlých strán je </a:t>
            </a:r>
            <a:r>
              <a:rPr lang="sk-SK" sz="2000" dirty="0" smtClean="0"/>
              <a:t>rovnaký</a:t>
            </a:r>
          </a:p>
          <a:p>
            <a:r>
              <a:rPr lang="sk-SK" sz="2000" dirty="0"/>
              <a:t>a + c = b + d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67" y="3166423"/>
            <a:ext cx="1924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5400" dirty="0" smtClean="0"/>
              <a:t>Príklady </a:t>
            </a:r>
            <a:r>
              <a:rPr lang="sk-SK" sz="5400" dirty="0" smtClean="0"/>
              <a:t>č.1</a:t>
            </a:r>
            <a:r>
              <a:rPr lang="sk-SK" sz="5400" dirty="0" smtClean="0"/>
              <a:t>:</a:t>
            </a:r>
            <a:br>
              <a:rPr lang="sk-SK" sz="5400" dirty="0" smtClean="0"/>
            </a:br>
            <a:r>
              <a:rPr lang="sk-SK" sz="5400" dirty="0"/>
              <a:t/>
            </a:r>
            <a:br>
              <a:rPr lang="sk-SK" sz="5400" dirty="0"/>
            </a:b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16112" y="15367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7" y="1536700"/>
            <a:ext cx="86799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573310"/>
            <a:ext cx="8911687" cy="1280890"/>
          </a:xfrm>
        </p:spPr>
        <p:txBody>
          <a:bodyPr>
            <a:normAutofit/>
          </a:bodyPr>
          <a:lstStyle/>
          <a:p>
            <a:r>
              <a:rPr lang="sk-SK" sz="5400" dirty="0" smtClean="0"/>
              <a:t>Príklad č.2</a:t>
            </a:r>
            <a:endParaRPr lang="sk-SK" sz="5400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70038"/>
            <a:ext cx="8625535" cy="51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83325" y="573310"/>
            <a:ext cx="8911687" cy="1280890"/>
          </a:xfrm>
        </p:spPr>
        <p:txBody>
          <a:bodyPr>
            <a:noAutofit/>
          </a:bodyPr>
          <a:lstStyle/>
          <a:p>
            <a:r>
              <a:rPr lang="sk-SK" sz="8000" dirty="0" smtClean="0"/>
              <a:t>OBSAH: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Definícia,</a:t>
            </a:r>
          </a:p>
          <a:p>
            <a:r>
              <a:rPr lang="sk-SK" sz="2000" dirty="0" smtClean="0"/>
              <a:t>Delenie </a:t>
            </a:r>
            <a:r>
              <a:rPr lang="sk-SK" sz="2000" dirty="0" smtClean="0"/>
              <a:t>štvoruholníkov</a:t>
            </a:r>
          </a:p>
          <a:p>
            <a:r>
              <a:rPr lang="sk-SK" sz="2000" dirty="0" smtClean="0"/>
              <a:t>Rovnobežník </a:t>
            </a:r>
            <a:r>
              <a:rPr lang="sk-SK" sz="2000" dirty="0" smtClean="0"/>
              <a:t>vlastnosti</a:t>
            </a:r>
          </a:p>
          <a:p>
            <a:r>
              <a:rPr lang="sk-SK" sz="2000" dirty="0" smtClean="0"/>
              <a:t>Tetivový štvoruholník, deltoid</a:t>
            </a:r>
            <a:r>
              <a:rPr lang="sk-SK" sz="2000" dirty="0" smtClean="0"/>
              <a:t>, </a:t>
            </a:r>
            <a:r>
              <a:rPr lang="sk-SK" sz="2000" dirty="0" smtClean="0"/>
              <a:t>dotyčnicový </a:t>
            </a:r>
            <a:r>
              <a:rPr lang="sk-SK" sz="2000" dirty="0" smtClean="0"/>
              <a:t>štvoruholník</a:t>
            </a:r>
          </a:p>
          <a:p>
            <a:r>
              <a:rPr lang="sk-SK" sz="2000" dirty="0" smtClean="0"/>
              <a:t>Vzorce (obsahy, obvody,, uhlopriečky).</a:t>
            </a:r>
          </a:p>
          <a:p>
            <a:r>
              <a:rPr lang="sk-SK" sz="2000" dirty="0" smtClean="0"/>
              <a:t>Trojuholník, štvorec, </a:t>
            </a:r>
            <a:r>
              <a:rPr lang="sk-SK" sz="2000" dirty="0" smtClean="0"/>
              <a:t>obdĺžnik, </a:t>
            </a:r>
            <a:r>
              <a:rPr lang="sk-SK" sz="2000" dirty="0" smtClean="0"/>
              <a:t>kosoštvorec, kosodĺžnik , lichobežník</a:t>
            </a:r>
          </a:p>
          <a:p>
            <a:endParaRPr lang="sk-SK" sz="20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98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/>
              <a:t>DEFINICIA: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accent3">
                    <a:lumMod val="75000"/>
                  </a:schemeClr>
                </a:solidFill>
              </a:rPr>
              <a:t>definícia :</a:t>
            </a:r>
            <a:r>
              <a:rPr lang="sk-SK" sz="2000" dirty="0"/>
              <a:t>Štvoruholník je rovinný útvar, pozostávajúci </a:t>
            </a:r>
            <a:r>
              <a:rPr lang="sk-SK" sz="2000" dirty="0" smtClean="0"/>
              <a:t>zo </a:t>
            </a:r>
            <a:r>
              <a:rPr lang="sk-SK" sz="2000" dirty="0"/>
              <a:t>štyroch strán, z ktorých dve </a:t>
            </a:r>
            <a:r>
              <a:rPr lang="sk-SK" sz="2000" dirty="0" smtClean="0"/>
              <a:t>susedné </a:t>
            </a:r>
            <a:r>
              <a:rPr lang="sk-SK" sz="2000" dirty="0"/>
              <a:t>sú vždy </a:t>
            </a:r>
            <a:r>
              <a:rPr lang="sk-SK" sz="2000" dirty="0" smtClean="0"/>
              <a:t>rôznobežné</a:t>
            </a:r>
            <a:r>
              <a:rPr lang="sk-SK" sz="2800" dirty="0" smtClean="0"/>
              <a:t>.</a:t>
            </a:r>
          </a:p>
          <a:p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konvexný </a:t>
            </a:r>
            <a:r>
              <a:rPr lang="sk-SK" sz="2000" dirty="0">
                <a:solidFill>
                  <a:schemeClr val="accent3">
                    <a:lumMod val="75000"/>
                  </a:schemeClr>
                </a:solidFill>
              </a:rPr>
              <a:t>štvoruholník </a:t>
            </a:r>
            <a:r>
              <a:rPr lang="sk-SK" sz="2000" dirty="0"/>
              <a:t>– všetky vnútorné uhly sú konvexné – tzn. menšie ako </a:t>
            </a:r>
            <a:r>
              <a:rPr lang="sk-SK" sz="2000" dirty="0" smtClean="0"/>
              <a:t>180 stupňov</a:t>
            </a:r>
          </a:p>
          <a:p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nekonvexný </a:t>
            </a:r>
            <a:r>
              <a:rPr lang="sk-SK" sz="2000" dirty="0">
                <a:solidFill>
                  <a:schemeClr val="accent3">
                    <a:lumMod val="75000"/>
                  </a:schemeClr>
                </a:solidFill>
              </a:rPr>
              <a:t>štvoruholník </a:t>
            </a:r>
            <a:r>
              <a:rPr lang="sk-SK" sz="2000" dirty="0"/>
              <a:t>– má nekonvexný vnútorný uhol – väčší ako </a:t>
            </a:r>
            <a:r>
              <a:rPr lang="sk-SK" sz="2000" dirty="0" smtClean="0"/>
              <a:t>180 stupňov a </a:t>
            </a:r>
            <a:r>
              <a:rPr lang="sk-SK" sz="2000" dirty="0"/>
              <a:t>menší ako </a:t>
            </a:r>
            <a:r>
              <a:rPr lang="sk-SK" sz="2000" dirty="0" smtClean="0"/>
              <a:t>360 stupňov.</a:t>
            </a:r>
            <a:endParaRPr lang="sk-SK" sz="2000" dirty="0" smtClean="0"/>
          </a:p>
          <a:p>
            <a:endParaRPr lang="sk-SK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0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/>
              <a:t>Rovnobežník vlastnosti: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Protiľahlé strany sú rovnako dlhé a rovnobežné</a:t>
            </a:r>
          </a:p>
          <a:p>
            <a:r>
              <a:rPr lang="sk-SK" sz="2000" dirty="0" smtClean="0"/>
              <a:t>Sú </a:t>
            </a:r>
            <a:r>
              <a:rPr lang="sk-SK" sz="2000" dirty="0" smtClean="0"/>
              <a:t>stredovo súmerné</a:t>
            </a:r>
            <a:endParaRPr lang="sk-SK" sz="2000" dirty="0" smtClean="0"/>
          </a:p>
          <a:p>
            <a:r>
              <a:rPr lang="sk-SK" sz="2000" dirty="0" smtClean="0"/>
              <a:t>Uhlopriečky rovnobežníka sa navzájom rozpoľujú</a:t>
            </a:r>
          </a:p>
          <a:p>
            <a:r>
              <a:rPr lang="sk-SK" sz="2000" dirty="0" smtClean="0"/>
              <a:t>Súčet vnútorných uhlov </a:t>
            </a:r>
            <a:r>
              <a:rPr lang="sk-SK" sz="2000" dirty="0"/>
              <a:t>je  </a:t>
            </a:r>
            <a:r>
              <a:rPr lang="sk-SK" sz="2000" dirty="0" smtClean="0"/>
              <a:t>360°</a:t>
            </a:r>
          </a:p>
          <a:p>
            <a:r>
              <a:rPr lang="sk-SK" sz="2000" dirty="0"/>
              <a:t>delíme ich na </a:t>
            </a:r>
            <a:r>
              <a:rPr lang="sk-SK" sz="2000" dirty="0" smtClean="0"/>
              <a:t>: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  </a:t>
            </a:r>
            <a:r>
              <a:rPr lang="sk-SK" sz="2000" dirty="0" smtClean="0"/>
              <a:t>- </a:t>
            </a:r>
            <a:r>
              <a:rPr lang="sk-SK" sz="2000" dirty="0"/>
              <a:t>pravouholníky – všetky vnútorné uhly sú pravé – štvorec, </a:t>
            </a:r>
            <a:r>
              <a:rPr lang="sk-SK" sz="2000" dirty="0" smtClean="0"/>
              <a:t>obdĺžnik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 </a:t>
            </a:r>
            <a:r>
              <a:rPr lang="sk-SK" sz="2000" dirty="0" smtClean="0"/>
              <a:t> </a:t>
            </a:r>
            <a:r>
              <a:rPr lang="sk-SK" sz="2000" dirty="0"/>
              <a:t>- kosouholníky – dva vnútorné uhly sú kosé – kosoštvorec, kosodĺžnik </a:t>
            </a:r>
          </a:p>
        </p:txBody>
      </p:sp>
    </p:spTree>
    <p:extLst>
      <p:ext uri="{BB962C8B-B14F-4D97-AF65-F5344CB8AC3E}">
        <p14:creationId xmlns:p14="http://schemas.microsoft.com/office/powerpoint/2010/main" val="312280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4590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sk-SK" sz="8000" dirty="0" smtClean="0"/>
              <a:t>Štvorec</a:t>
            </a:r>
            <a:r>
              <a:rPr lang="sk-SK" sz="7200" dirty="0" smtClean="0"/>
              <a:t> :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000" dirty="0" smtClean="0"/>
              <a:t>všetky </a:t>
            </a:r>
            <a:r>
              <a:rPr lang="sk-SK" sz="2000" dirty="0"/>
              <a:t>strany sú zhodné a = b = c = d</a:t>
            </a:r>
          </a:p>
          <a:p>
            <a:r>
              <a:rPr lang="sk-SK" sz="2000" dirty="0" smtClean="0"/>
              <a:t>všetky </a:t>
            </a:r>
            <a:r>
              <a:rPr lang="sk-SK" sz="2000" dirty="0"/>
              <a:t>vnútorné uhly sú zhodné </a:t>
            </a:r>
            <a:r>
              <a:rPr lang="el-GR" sz="2000" dirty="0"/>
              <a:t>α= β= γ= </a:t>
            </a:r>
            <a:r>
              <a:rPr lang="el-GR" sz="2000" dirty="0" smtClean="0"/>
              <a:t>δ=9</a:t>
            </a:r>
            <a:endParaRPr lang="el-GR" sz="2000" dirty="0"/>
          </a:p>
          <a:p>
            <a:r>
              <a:rPr lang="sk-SK" sz="2000" dirty="0" smtClean="0"/>
              <a:t>uhlopriečky </a:t>
            </a:r>
            <a:r>
              <a:rPr lang="sk-SK" sz="2000" dirty="0"/>
              <a:t>sú zhodné, na seba kolmé a navzájom sa rozpoľujú</a:t>
            </a:r>
          </a:p>
          <a:p>
            <a:r>
              <a:rPr lang="sk-SK" sz="2000" dirty="0" smtClean="0"/>
              <a:t>jedna </a:t>
            </a:r>
            <a:r>
              <a:rPr lang="sk-SK" sz="2000" dirty="0"/>
              <a:t>uhlopriečka rozdelí štvorec na dva zhodné pravouhlé rovnoramenný </a:t>
            </a:r>
            <a:r>
              <a:rPr lang="sk-SK" sz="2000" dirty="0" smtClean="0"/>
              <a:t>trojuholníky</a:t>
            </a:r>
            <a:endParaRPr lang="sk-SK" sz="2000" dirty="0"/>
          </a:p>
          <a:p>
            <a:r>
              <a:rPr lang="pl-PL" sz="2000" dirty="0"/>
              <a:t>O = 4a</a:t>
            </a:r>
          </a:p>
          <a:p>
            <a:r>
              <a:rPr lang="pl-PL" sz="2000" dirty="0"/>
              <a:t>S = a</a:t>
            </a:r>
            <a:r>
              <a:rPr lang="pl-PL" sz="2000" baseline="30000" dirty="0"/>
              <a:t>2</a:t>
            </a:r>
            <a:r>
              <a:rPr lang="pl-PL" sz="2000" dirty="0"/>
              <a:t> = ½ u</a:t>
            </a:r>
            <a:r>
              <a:rPr lang="pl-PL" sz="2000" baseline="30000" dirty="0"/>
              <a:t>2</a:t>
            </a:r>
            <a:endParaRPr lang="pl-PL" sz="2000" dirty="0"/>
          </a:p>
          <a:p>
            <a:r>
              <a:rPr lang="pl-PL" sz="2000" dirty="0"/>
              <a:t>u = a√2</a:t>
            </a:r>
          </a:p>
          <a:p>
            <a:r>
              <a:rPr lang="pl-PL" sz="2000" dirty="0"/>
              <a:t>r = u/2 = a/2 . √2 - polomer opísanej kružnice</a:t>
            </a:r>
          </a:p>
          <a:p>
            <a:r>
              <a:rPr lang="pl-PL" sz="2000" dirty="0"/>
              <a:t>ρ = a/2 - polomer vpísanej kružnice</a:t>
            </a:r>
          </a:p>
          <a:p>
            <a:endParaRPr lang="sk-SK" dirty="0"/>
          </a:p>
        </p:txBody>
      </p:sp>
      <p:pic>
        <p:nvPicPr>
          <p:cNvPr id="5122" name="Picture 2" descr="Zdroj: PaedDr. Elena Šimov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75" y="511174"/>
            <a:ext cx="13144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72929"/>
          </a:xfrm>
        </p:spPr>
        <p:txBody>
          <a:bodyPr>
            <a:normAutofit/>
          </a:bodyPr>
          <a:lstStyle/>
          <a:p>
            <a:r>
              <a:rPr lang="sk-SK" dirty="0" smtClean="0"/>
              <a:t>EŠTE K ŠTVORCU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</a:t>
            </a:r>
            <a:r>
              <a:rPr lang="sk-SK" dirty="0" smtClean="0"/>
              <a:t>od </a:t>
            </a:r>
            <a:r>
              <a:rPr lang="sk-SK" dirty="0"/>
              <a:t>S je stredom </a:t>
            </a:r>
            <a:r>
              <a:rPr lang="sk-SK" dirty="0" smtClean="0"/>
              <a:t>uhlopriečok</a:t>
            </a:r>
          </a:p>
          <a:p>
            <a:r>
              <a:rPr lang="sk-SK" dirty="0"/>
              <a:t>B</a:t>
            </a:r>
            <a:r>
              <a:rPr lang="sk-SK" dirty="0" smtClean="0"/>
              <a:t>od </a:t>
            </a:r>
            <a:r>
              <a:rPr lang="sk-SK" dirty="0"/>
              <a:t>S je stredom kružnice </a:t>
            </a:r>
            <a:r>
              <a:rPr lang="sk-SK" dirty="0" smtClean="0"/>
              <a:t>štvorca </a:t>
            </a:r>
            <a:r>
              <a:rPr lang="sk-SK" dirty="0"/>
              <a:t>opísanej aj </a:t>
            </a:r>
            <a:r>
              <a:rPr lang="sk-SK" dirty="0" smtClean="0"/>
              <a:t>vpísanej kružnice</a:t>
            </a:r>
            <a:endParaRPr lang="sk-SK" dirty="0" smtClean="0"/>
          </a:p>
          <a:p>
            <a:r>
              <a:rPr lang="pl-PL" dirty="0">
                <a:solidFill>
                  <a:schemeClr val="accent3">
                    <a:lumMod val="75000"/>
                  </a:schemeClr>
                </a:solidFill>
              </a:rPr>
              <a:t>Polomer opísanej kružnice: r = u/2 = a/2 . √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  <a:p>
            <a:r>
              <a:rPr lang="pl-PL" sz="2000" dirty="0">
                <a:solidFill>
                  <a:schemeClr val="accent3">
                    <a:lumMod val="75000"/>
                  </a:schemeClr>
                </a:solidFill>
              </a:rPr>
              <a:t>Polomer vpísanej kružnice: ρ = a/2</a:t>
            </a:r>
            <a:endParaRPr lang="sk-SK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1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5308600" cy="1217390"/>
          </a:xfrm>
        </p:spPr>
        <p:txBody>
          <a:bodyPr>
            <a:normAutofit/>
          </a:bodyPr>
          <a:lstStyle/>
          <a:p>
            <a:r>
              <a:rPr lang="sk-SK" sz="6600" dirty="0" smtClean="0"/>
              <a:t>Obdĺžnik:</a:t>
            </a:r>
            <a:endParaRPr lang="sk-SK" sz="6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/>
              <a:t>každé dve susedné strany sú na seba kolmé </a:t>
            </a:r>
            <a:endParaRPr lang="sk-SK" sz="2000" dirty="0" smtClean="0"/>
          </a:p>
          <a:p>
            <a:r>
              <a:rPr lang="sk-SK" sz="2000" dirty="0" smtClean="0"/>
              <a:t>súčet </a:t>
            </a:r>
            <a:r>
              <a:rPr lang="sk-SK" sz="2000" dirty="0"/>
              <a:t>vnútorných uhlov je </a:t>
            </a:r>
            <a:r>
              <a:rPr lang="sk-SK" sz="2000" dirty="0" smtClean="0"/>
              <a:t>360 </a:t>
            </a:r>
            <a:r>
              <a:rPr lang="sk-SK" sz="2000" dirty="0" smtClean="0"/>
              <a:t>stupňov</a:t>
            </a:r>
            <a:endParaRPr lang="sk-SK" sz="2000" dirty="0" smtClean="0"/>
          </a:p>
          <a:p>
            <a:r>
              <a:rPr lang="sk-SK" sz="2000" dirty="0" smtClean="0"/>
              <a:t>všetky </a:t>
            </a:r>
            <a:r>
              <a:rPr lang="sk-SK" sz="2000" dirty="0"/>
              <a:t>vnútorné uhly sú zhodné a majú veľkosť </a:t>
            </a:r>
            <a:r>
              <a:rPr lang="sk-SK" sz="2000" dirty="0" smtClean="0"/>
              <a:t>90 stupňov</a:t>
            </a:r>
            <a:endParaRPr lang="sk-SK" sz="2000" dirty="0" smtClean="0"/>
          </a:p>
          <a:p>
            <a:r>
              <a:rPr lang="sk-SK" sz="2000" dirty="0" smtClean="0"/>
              <a:t>uhlopriečky </a:t>
            </a:r>
            <a:r>
              <a:rPr lang="sk-SK" sz="2000" dirty="0"/>
              <a:t>sú zhodné - uhlopriečky nie sú na seba kolmé - uhlopriečky sa navzájom rozpoľujú </a:t>
            </a:r>
            <a:endParaRPr lang="sk-SK" sz="2000" dirty="0" smtClean="0"/>
          </a:p>
          <a:p>
            <a:r>
              <a:rPr lang="sk-SK" sz="2000" dirty="0" smtClean="0"/>
              <a:t>pretínajú </a:t>
            </a:r>
            <a:r>
              <a:rPr lang="sk-SK" sz="2000" dirty="0"/>
              <a:t>sa v bode S, ktorý je aj stredom kružnice obdĺžniku opísanej </a:t>
            </a:r>
            <a:endParaRPr lang="sk-SK" sz="2000" dirty="0" smtClean="0"/>
          </a:p>
          <a:p>
            <a:r>
              <a:rPr lang="sk-SK" sz="2000" dirty="0" smtClean="0"/>
              <a:t>jedna </a:t>
            </a:r>
            <a:r>
              <a:rPr lang="sk-SK" sz="2000" dirty="0"/>
              <a:t>uhlopriečka rozdelí obdĺžnik na dva zhodné pravouhlé trojuholníky </a:t>
            </a:r>
            <a:endParaRPr lang="sk-SK" sz="2000" dirty="0" smtClean="0"/>
          </a:p>
          <a:p>
            <a:r>
              <a:rPr lang="sk-SK" sz="2000" dirty="0" smtClean="0"/>
              <a:t>dve </a:t>
            </a:r>
            <a:r>
              <a:rPr lang="sk-SK" sz="2000" dirty="0"/>
              <a:t>uhlopriečky rozdelia obdĺžnik a 4 trojuholníky, z ktorých každé dva protiľahlé sú zhodné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70" y="183244"/>
            <a:ext cx="2426418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/>
              <a:t>Vzorce: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Obvod: o = 2( a + b</a:t>
            </a:r>
            <a:r>
              <a:rPr lang="sk-SK" sz="2800" dirty="0" smtClean="0"/>
              <a:t>)</a:t>
            </a:r>
          </a:p>
          <a:p>
            <a:r>
              <a:rPr lang="sk-SK" sz="2800" dirty="0" smtClean="0"/>
              <a:t>Obsah</a:t>
            </a:r>
            <a:r>
              <a:rPr lang="sk-SK" sz="2800" dirty="0"/>
              <a:t>: S = a . b </a:t>
            </a:r>
            <a:endParaRPr lang="sk-SK" sz="2800" dirty="0" smtClean="0"/>
          </a:p>
          <a:p>
            <a:r>
              <a:rPr lang="sk-SK" sz="2800" dirty="0" smtClean="0"/>
              <a:t>Uhlopriečka</a:t>
            </a:r>
            <a:r>
              <a:rPr lang="sk-SK" sz="2800" dirty="0"/>
              <a:t>: u = √(a2 + b2 ) </a:t>
            </a:r>
            <a:endParaRPr lang="sk-SK" sz="2800" dirty="0" smtClean="0"/>
          </a:p>
          <a:p>
            <a:r>
              <a:rPr lang="sk-SK" sz="2800" dirty="0" smtClean="0"/>
              <a:t>Polomer </a:t>
            </a:r>
            <a:r>
              <a:rPr lang="sk-SK" sz="2800" dirty="0"/>
              <a:t>opísanej kružnice: r = u/2 = √(a2 + </a:t>
            </a:r>
            <a:r>
              <a:rPr lang="sk-SK" sz="2800" dirty="0" smtClean="0"/>
              <a:t>b2)/ </a:t>
            </a:r>
            <a:r>
              <a:rPr lang="sk-SK" sz="2800" dirty="0" smtClean="0"/>
              <a:t>2</a:t>
            </a:r>
          </a:p>
          <a:p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sk-SK" sz="2800" dirty="0" smtClean="0">
                <a:solidFill>
                  <a:schemeClr val="accent3">
                    <a:lumMod val="75000"/>
                  </a:schemeClr>
                </a:solidFill>
              </a:rPr>
              <a:t>písaná </a:t>
            </a:r>
            <a:r>
              <a:rPr lang="sk-SK" sz="2800" dirty="0">
                <a:solidFill>
                  <a:schemeClr val="accent3">
                    <a:lumMod val="75000"/>
                  </a:schemeClr>
                </a:solidFill>
              </a:rPr>
              <a:t>kružnica neexistuje</a:t>
            </a:r>
          </a:p>
        </p:txBody>
      </p:sp>
    </p:spTree>
    <p:extLst>
      <p:ext uri="{BB962C8B-B14F-4D97-AF65-F5344CB8AC3E}">
        <p14:creationId xmlns:p14="http://schemas.microsoft.com/office/powerpoint/2010/main" val="429219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/>
              <a:t>Kosoštvorec: </a:t>
            </a:r>
            <a:endParaRPr lang="sk-SK" sz="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24334" y="2133600"/>
            <a:ext cx="9580278" cy="4724400"/>
          </a:xfrm>
        </p:spPr>
        <p:txBody>
          <a:bodyPr>
            <a:normAutofit/>
          </a:bodyPr>
          <a:lstStyle/>
          <a:p>
            <a:r>
              <a:rPr lang="sk-SK" dirty="0" smtClean="0"/>
              <a:t>všetky </a:t>
            </a:r>
            <a:r>
              <a:rPr lang="sk-SK" dirty="0"/>
              <a:t>strany kosoštvorca sú </a:t>
            </a:r>
            <a:r>
              <a:rPr lang="sk-SK" dirty="0" smtClean="0"/>
              <a:t>zhodné</a:t>
            </a:r>
          </a:p>
          <a:p>
            <a:r>
              <a:rPr lang="sk-SK" dirty="0" smtClean="0"/>
              <a:t>každé </a:t>
            </a:r>
            <a:r>
              <a:rPr lang="sk-SK" dirty="0"/>
              <a:t>dve protiľahlé strany kosoštvorca sú rovnobežné a </a:t>
            </a:r>
            <a:r>
              <a:rPr lang="sk-SK" dirty="0" smtClean="0"/>
              <a:t>zhodné</a:t>
            </a:r>
          </a:p>
          <a:p>
            <a:r>
              <a:rPr lang="sk-SK" dirty="0" smtClean="0"/>
              <a:t>súčet </a:t>
            </a:r>
            <a:r>
              <a:rPr lang="sk-SK" dirty="0"/>
              <a:t>vnútorných uhlov je </a:t>
            </a:r>
            <a:r>
              <a:rPr lang="sk-SK" dirty="0" smtClean="0"/>
              <a:t>360 stupňov</a:t>
            </a:r>
            <a:endParaRPr lang="sk-SK" dirty="0" smtClean="0"/>
          </a:p>
          <a:p>
            <a:r>
              <a:rPr lang="sk-SK" dirty="0" smtClean="0"/>
              <a:t>každé </a:t>
            </a:r>
            <a:r>
              <a:rPr lang="sk-SK" dirty="0"/>
              <a:t>dva protiľahlé uhly sú zhodné </a:t>
            </a:r>
            <a:endParaRPr lang="sk-SK" dirty="0" smtClean="0"/>
          </a:p>
          <a:p>
            <a:r>
              <a:rPr lang="sk-SK" dirty="0" smtClean="0"/>
              <a:t>súčet </a:t>
            </a:r>
            <a:r>
              <a:rPr lang="sk-SK" dirty="0"/>
              <a:t>uhlov pri jednom ramene je </a:t>
            </a:r>
            <a:r>
              <a:rPr lang="sk-SK" dirty="0" smtClean="0"/>
              <a:t>180 stupňov</a:t>
            </a:r>
            <a:endParaRPr lang="sk-SK" dirty="0" smtClean="0"/>
          </a:p>
          <a:p>
            <a:r>
              <a:rPr lang="sk-SK" dirty="0" smtClean="0"/>
              <a:t>uhlopriečky </a:t>
            </a:r>
            <a:r>
              <a:rPr lang="sk-SK" dirty="0"/>
              <a:t>nie sú </a:t>
            </a:r>
            <a:r>
              <a:rPr lang="sk-SK" dirty="0" smtClean="0"/>
              <a:t>zhodné</a:t>
            </a:r>
          </a:p>
          <a:p>
            <a:r>
              <a:rPr lang="sk-SK" dirty="0" smtClean="0"/>
              <a:t>uhlopriečky </a:t>
            </a:r>
            <a:r>
              <a:rPr lang="sk-SK" dirty="0"/>
              <a:t>sú na seba </a:t>
            </a:r>
            <a:r>
              <a:rPr lang="sk-SK" dirty="0" smtClean="0"/>
              <a:t>kolmé</a:t>
            </a:r>
          </a:p>
          <a:p>
            <a:r>
              <a:rPr lang="sk-SK" dirty="0" smtClean="0"/>
              <a:t>uhlopriečky </a:t>
            </a:r>
            <a:r>
              <a:rPr lang="sk-SK" dirty="0"/>
              <a:t>sa navzájom rozpoľujú </a:t>
            </a:r>
            <a:endParaRPr lang="sk-SK" dirty="0" smtClean="0"/>
          </a:p>
          <a:p>
            <a:r>
              <a:rPr lang="sk-SK" dirty="0" smtClean="0"/>
              <a:t>bod </a:t>
            </a:r>
            <a:r>
              <a:rPr lang="sk-SK" dirty="0"/>
              <a:t>S je stred </a:t>
            </a:r>
            <a:r>
              <a:rPr lang="sk-SK" dirty="0" smtClean="0"/>
              <a:t>uhlopriečok</a:t>
            </a:r>
          </a:p>
          <a:p>
            <a:r>
              <a:rPr lang="sk-SK" dirty="0" smtClean="0"/>
              <a:t>jedna </a:t>
            </a:r>
            <a:r>
              <a:rPr lang="sk-SK" dirty="0"/>
              <a:t>uhlopriečka rozdelí kosoštvorec na dva zhodné, rovnoramenné </a:t>
            </a:r>
            <a:r>
              <a:rPr lang="sk-SK" dirty="0" smtClean="0"/>
              <a:t>trojuholníky</a:t>
            </a:r>
          </a:p>
          <a:p>
            <a:r>
              <a:rPr lang="sk-SK" dirty="0" smtClean="0"/>
              <a:t>dve </a:t>
            </a:r>
            <a:r>
              <a:rPr lang="sk-SK" dirty="0"/>
              <a:t>uhlopriečky rozdelia kosoštvorec na 4 zhodné, pravouhlé trojuholníky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82" y="375029"/>
            <a:ext cx="2381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1530</TotalTime>
  <Words>695</Words>
  <Application>Microsoft Office PowerPoint</Application>
  <PresentationFormat>Širokouhlá</PresentationFormat>
  <Paragraphs>120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Dym</vt:lpstr>
      <vt:lpstr>Rovinné útvary štvoruholníky</vt:lpstr>
      <vt:lpstr>OBSAH:</vt:lpstr>
      <vt:lpstr>DEFINICIA:</vt:lpstr>
      <vt:lpstr>Rovnobežník vlastnosti:</vt:lpstr>
      <vt:lpstr>Štvorec :</vt:lpstr>
      <vt:lpstr>EŠTE K ŠTVORCU</vt:lpstr>
      <vt:lpstr>Obdĺžnik:</vt:lpstr>
      <vt:lpstr>Vzorce:</vt:lpstr>
      <vt:lpstr>Kosoštvorec: </vt:lpstr>
      <vt:lpstr>VZORCE:</vt:lpstr>
      <vt:lpstr>Kosodĺžnik:</vt:lpstr>
      <vt:lpstr>Lichobežník:</vt:lpstr>
      <vt:lpstr>Typy lichobežníka: </vt:lpstr>
      <vt:lpstr>DELTOIT:</vt:lpstr>
      <vt:lpstr>Tetivový štvoruholník :</vt:lpstr>
      <vt:lpstr>Dotyčnicový štvoruholník :</vt:lpstr>
      <vt:lpstr>Príklady č.1:  </vt:lpstr>
      <vt:lpstr>Príklad č.2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Rovinné útvary štvoruholníky</dc:title>
  <dc:creator>PP Gelnica</dc:creator>
  <cp:lastModifiedBy>PP Gelnica</cp:lastModifiedBy>
  <cp:revision>31</cp:revision>
  <dcterms:created xsi:type="dcterms:W3CDTF">2022-03-18T13:04:09Z</dcterms:created>
  <dcterms:modified xsi:type="dcterms:W3CDTF">2022-04-03T07:20:40Z</dcterms:modified>
</cp:coreProperties>
</file>