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2" r:id="rId2"/>
  </p:sldMasterIdLst>
  <p:notesMasterIdLst>
    <p:notesMasterId r:id="rId11"/>
  </p:notesMasterIdLst>
  <p:handoutMasterIdLst>
    <p:handoutMasterId r:id="rId12"/>
  </p:handoutMasterIdLst>
  <p:sldIdLst>
    <p:sldId id="360" r:id="rId3"/>
    <p:sldId id="362" r:id="rId4"/>
    <p:sldId id="363" r:id="rId5"/>
    <p:sldId id="361" r:id="rId6"/>
    <p:sldId id="365" r:id="rId7"/>
    <p:sldId id="366" r:id="rId8"/>
    <p:sldId id="367" r:id="rId9"/>
    <p:sldId id="368" r:id="rId10"/>
  </p:sldIdLst>
  <p:sldSz cx="9144000" cy="6858000" type="screen4x3"/>
  <p:notesSz cx="10002838" cy="687705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 userDrawn="1">
          <p15:clr>
            <a:srgbClr val="A4A3A4"/>
          </p15:clr>
        </p15:guide>
        <p15:guide id="2" pos="315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1A0A"/>
    <a:srgbClr val="9F1B11"/>
    <a:srgbClr val="FFFF99"/>
    <a:srgbClr val="FF6600"/>
    <a:srgbClr val="FFFFCC"/>
    <a:srgbClr val="FDE5B9"/>
    <a:srgbClr val="DB002E"/>
    <a:srgbClr val="62FA74"/>
    <a:srgbClr val="E90D4C"/>
    <a:srgbClr val="C236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Štýl s motívom 1 - zvýrazneni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Štýl s motívom 1 - zvýrazneni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Štýl s motívom 1 - zvýrazneni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Štýl s motívom 1 - zvýrazneni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Štýl s motívom 1 - zvýrazneni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Štýl s motívom 1 - zvýrazneni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38B1855-1B75-4FBE-930C-398BA8C253C6}" styleName="Štýl s motívom 2 - zvýrazneni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45" autoAdjust="0"/>
    <p:restoredTop sz="94588" autoAdjust="0"/>
  </p:normalViewPr>
  <p:slideViewPr>
    <p:cSldViewPr>
      <p:cViewPr varScale="1">
        <p:scale>
          <a:sx n="62" d="100"/>
          <a:sy n="62" d="100"/>
        </p:scale>
        <p:origin x="10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681" y="41"/>
      </p:cViewPr>
      <p:guideLst>
        <p:guide orient="horz" pos="2167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34563" cy="343852"/>
          </a:xfrm>
          <a:prstGeom prst="rect">
            <a:avLst/>
          </a:prstGeom>
        </p:spPr>
        <p:txBody>
          <a:bodyPr vert="horz" lIns="92556" tIns="46278" rIns="92556" bIns="46278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5665960" y="1"/>
            <a:ext cx="4334563" cy="343852"/>
          </a:xfrm>
          <a:prstGeom prst="rect">
            <a:avLst/>
          </a:prstGeom>
        </p:spPr>
        <p:txBody>
          <a:bodyPr vert="horz" lIns="92556" tIns="46278" rIns="92556" bIns="46278" rtlCol="0"/>
          <a:lstStyle>
            <a:lvl1pPr algn="r">
              <a:defRPr sz="1200"/>
            </a:lvl1pPr>
          </a:lstStyle>
          <a:p>
            <a:fld id="{5564609B-B6B1-4B18-80D0-59DBA35E93A7}" type="datetimeFigureOut">
              <a:rPr lang="sk-SK" smtClean="0"/>
              <a:pPr/>
              <a:t>3. 2. 2022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6532005"/>
            <a:ext cx="4334563" cy="343852"/>
          </a:xfrm>
          <a:prstGeom prst="rect">
            <a:avLst/>
          </a:prstGeom>
        </p:spPr>
        <p:txBody>
          <a:bodyPr vert="horz" lIns="92556" tIns="46278" rIns="92556" bIns="46278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5665960" y="6532005"/>
            <a:ext cx="4334563" cy="343852"/>
          </a:xfrm>
          <a:prstGeom prst="rect">
            <a:avLst/>
          </a:prstGeom>
        </p:spPr>
        <p:txBody>
          <a:bodyPr vert="horz" lIns="92556" tIns="46278" rIns="92556" bIns="46278" rtlCol="0" anchor="b"/>
          <a:lstStyle>
            <a:lvl1pPr algn="r">
              <a:defRPr sz="1200"/>
            </a:lvl1pPr>
          </a:lstStyle>
          <a:p>
            <a:fld id="{C34572F8-DD08-4B8F-A513-A061154BC94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6421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34563" cy="343852"/>
          </a:xfrm>
          <a:prstGeom prst="rect">
            <a:avLst/>
          </a:prstGeom>
        </p:spPr>
        <p:txBody>
          <a:bodyPr vert="horz" lIns="92556" tIns="46278" rIns="92556" bIns="4627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5665960" y="1"/>
            <a:ext cx="4334563" cy="343852"/>
          </a:xfrm>
          <a:prstGeom prst="rect">
            <a:avLst/>
          </a:prstGeom>
        </p:spPr>
        <p:txBody>
          <a:bodyPr vert="horz" lIns="92556" tIns="46278" rIns="92556" bIns="4627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A2C8EF8-EAC3-4341-877A-FC764B4C1A3C}" type="datetimeFigureOut">
              <a:rPr lang="sk-SK"/>
              <a:pPr>
                <a:defRPr/>
              </a:pPr>
              <a:t>3. 2. 2022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3282950" y="515938"/>
            <a:ext cx="3436938" cy="2578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56" tIns="46278" rIns="92556" bIns="46278" rtlCol="0" anchor="ctr"/>
          <a:lstStyle/>
          <a:p>
            <a:pPr lvl="0"/>
            <a:endParaRPr lang="sk-SK" noProof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1000284" y="3266599"/>
            <a:ext cx="8002270" cy="3094672"/>
          </a:xfrm>
          <a:prstGeom prst="rect">
            <a:avLst/>
          </a:prstGeom>
        </p:spPr>
        <p:txBody>
          <a:bodyPr vert="horz" lIns="92556" tIns="46278" rIns="92556" bIns="46278" rtlCol="0">
            <a:normAutofit/>
          </a:bodyPr>
          <a:lstStyle/>
          <a:p>
            <a:pPr lvl="0"/>
            <a:r>
              <a:rPr lang="sk-SK" noProof="0"/>
              <a:t>Kliknite sem a upravte štýly predlohy textu.</a:t>
            </a:r>
          </a:p>
          <a:p>
            <a:pPr lvl="1"/>
            <a:r>
              <a:rPr lang="sk-SK" noProof="0"/>
              <a:t>Druhá úroveň</a:t>
            </a:r>
          </a:p>
          <a:p>
            <a:pPr lvl="2"/>
            <a:r>
              <a:rPr lang="sk-SK" noProof="0"/>
              <a:t>Tretia úroveň</a:t>
            </a:r>
          </a:p>
          <a:p>
            <a:pPr lvl="3"/>
            <a:r>
              <a:rPr lang="sk-SK" noProof="0"/>
              <a:t>Štvrtá úroveň</a:t>
            </a:r>
          </a:p>
          <a:p>
            <a:pPr lvl="4"/>
            <a:r>
              <a:rPr lang="sk-SK" noProof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6532005"/>
            <a:ext cx="4334563" cy="343852"/>
          </a:xfrm>
          <a:prstGeom prst="rect">
            <a:avLst/>
          </a:prstGeom>
        </p:spPr>
        <p:txBody>
          <a:bodyPr vert="horz" lIns="92556" tIns="46278" rIns="92556" bIns="4627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5665960" y="6532005"/>
            <a:ext cx="4334563" cy="343852"/>
          </a:xfrm>
          <a:prstGeom prst="rect">
            <a:avLst/>
          </a:prstGeom>
        </p:spPr>
        <p:txBody>
          <a:bodyPr vert="horz" lIns="92556" tIns="46278" rIns="92556" bIns="4627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D9E88D59-A996-4220-B486-598056B3A8D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1005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28B62-2DD9-4134-BF16-1491E19714C1}" type="datetimeFigureOut">
              <a:rPr lang="sk-SK"/>
              <a:pPr>
                <a:defRPr/>
              </a:pPr>
              <a:t>3. 2. 2022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7DD5D-CBBD-48C3-89E7-D76FC6E5A3A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B416A-E3E9-4EC0-987F-3EDE4371D86C}" type="datetimeFigureOut">
              <a:rPr lang="sk-SK"/>
              <a:pPr>
                <a:defRPr/>
              </a:pPr>
              <a:t>3. 2. 2022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F0E29-3E16-4F2B-B6ED-C07DF1F76DF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4E449-5FD5-4751-AE90-B06F099FCA34}" type="datetimeFigureOut">
              <a:rPr lang="sk-SK"/>
              <a:pPr>
                <a:defRPr/>
              </a:pPr>
              <a:t>3. 2. 2022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2B07F-A710-4E0C-9B27-C84262B8FF3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4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4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pPr>
              <a:defRPr/>
            </a:pPr>
            <a:fld id="{C5C28B62-2DD9-4134-BF16-1491E19714C1}" type="datetimeFigureOut">
              <a:rPr lang="sk-SK" smtClean="0"/>
              <a:pPr>
                <a:defRPr/>
              </a:pPr>
              <a:t>3. 2. 2022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pPr>
              <a:defRPr/>
            </a:pPr>
            <a:fld id="{3167DD5D-CBBD-48C3-89E7-D76FC6E5A3A8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644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4D7256-4BF6-4427-A24C-7FD9CAEF0F60}" type="datetimeFigureOut">
              <a:rPr lang="sk-SK" smtClean="0"/>
              <a:pPr>
                <a:defRPr/>
              </a:pPr>
              <a:t>3. 2. 2022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780E46-0856-401F-93D8-40EDC05BECF3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2598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FB0C09-80C3-4596-AD07-C6E84E18D51E}" type="datetimeFigureOut">
              <a:rPr lang="sk-SK" smtClean="0"/>
              <a:pPr>
                <a:defRPr/>
              </a:pPr>
              <a:t>3. 2. 2022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0C300E-477C-4136-8A0E-D5954B056D24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466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F71EBD-079C-4046-BACB-51250A92F66B}" type="datetimeFigureOut">
              <a:rPr lang="sk-SK" smtClean="0"/>
              <a:pPr>
                <a:defRPr/>
              </a:pPr>
              <a:t>3. 2. 2022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00644D-1AE5-4E90-AAF1-4805DF111501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5036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B8B16F-2039-4E61-AFDD-4E7C00663E86}" type="datetimeFigureOut">
              <a:rPr lang="sk-SK" smtClean="0"/>
              <a:pPr>
                <a:defRPr/>
              </a:pPr>
              <a:t>3. 2. 2022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9C557C-DD4D-424D-B76F-4F3993C0E895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470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FF1D67-989C-4596-ABFC-AE3C0D38C4A3}" type="datetimeFigureOut">
              <a:rPr lang="sk-SK" smtClean="0"/>
              <a:pPr>
                <a:defRPr/>
              </a:pPr>
              <a:t>3. 2. 2022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9AE907-B5D1-4127-9C2C-319EB92874EF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472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872932-1F99-4F1B-868D-F5B670BEB050}" type="datetimeFigureOut">
              <a:rPr lang="sk-SK" smtClean="0"/>
              <a:pPr>
                <a:defRPr/>
              </a:pPr>
              <a:t>3. 2. 2022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339F2-3309-4BBB-AD59-52CAC533B728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11427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60CD5C-ABEA-4726-87B2-17911359B2EE}" type="datetimeFigureOut">
              <a:rPr lang="sk-SK" smtClean="0"/>
              <a:pPr>
                <a:defRPr/>
              </a:pPr>
              <a:t>3. 2. 2022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B0CF7-3DE9-496B-9A2E-87B35F5A0961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44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FCF8E-E193-4A01-83F3-DCA6456551B9}" type="datetimeFigureOut">
              <a:rPr lang="sk-SK"/>
              <a:pPr>
                <a:defRPr/>
              </a:pPr>
              <a:t>3. 2. 2022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B8721-A99A-452A-AFA2-BEDCD9D344E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F4AED2-7E71-418F-AB4D-099DA55D4CBC}" type="datetimeFigureOut">
              <a:rPr lang="sk-SK" smtClean="0"/>
              <a:pPr>
                <a:defRPr/>
              </a:pPr>
              <a:t>3. 2. 2022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FAD37-F484-451B-82B1-B975FAE60902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93168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4D7256-4BF6-4427-A24C-7FD9CAEF0F60}" type="datetimeFigureOut">
              <a:rPr lang="sk-SK" smtClean="0"/>
              <a:pPr>
                <a:defRPr/>
              </a:pPr>
              <a:t>3. 2. 2022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780E46-0856-401F-93D8-40EDC05BECF3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334766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4D7256-4BF6-4427-A24C-7FD9CAEF0F60}" type="datetimeFigureOut">
              <a:rPr lang="sk-SK" smtClean="0"/>
              <a:pPr>
                <a:defRPr/>
              </a:pPr>
              <a:t>3. 2. 2022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780E46-0856-401F-93D8-40EDC05BECF3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7664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4D7256-4BF6-4427-A24C-7FD9CAEF0F60}" type="datetimeFigureOut">
              <a:rPr lang="sk-SK" smtClean="0"/>
              <a:pPr>
                <a:defRPr/>
              </a:pPr>
              <a:t>3. 2. 2022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780E46-0856-401F-93D8-40EDC05BECF3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1676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4D7256-4BF6-4427-A24C-7FD9CAEF0F60}" type="datetimeFigureOut">
              <a:rPr lang="sk-SK" smtClean="0"/>
              <a:pPr>
                <a:defRPr/>
              </a:pPr>
              <a:t>3. 2. 2022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780E46-0856-401F-93D8-40EDC05BECF3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238107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4D7256-4BF6-4427-A24C-7FD9CAEF0F60}" type="datetimeFigureOut">
              <a:rPr lang="sk-SK" smtClean="0"/>
              <a:pPr>
                <a:defRPr/>
              </a:pPr>
              <a:t>3. 2. 2022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780E46-0856-401F-93D8-40EDC05BECF3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4199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4D7256-4BF6-4427-A24C-7FD9CAEF0F60}" type="datetimeFigureOut">
              <a:rPr lang="sk-SK" smtClean="0"/>
              <a:pPr>
                <a:defRPr/>
              </a:pPr>
              <a:t>3. 2. 2022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780E46-0856-401F-93D8-40EDC05BECF3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8533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CB416A-E3E9-4EC0-987F-3EDE4371D86C}" type="datetimeFigureOut">
              <a:rPr lang="sk-SK" smtClean="0"/>
              <a:pPr>
                <a:defRPr/>
              </a:pPr>
              <a:t>3. 2. 2022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9F0E29-3E16-4F2B-B6ED-C07DF1F76DF3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494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E4E449-5FD5-4751-AE90-B06F099FCA34}" type="datetimeFigureOut">
              <a:rPr lang="sk-SK" smtClean="0"/>
              <a:pPr>
                <a:defRPr/>
              </a:pPr>
              <a:t>3. 2. 2022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2B07F-A710-4E0C-9B27-C84262B8FF33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22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B0C09-80C3-4596-AD07-C6E84E18D51E}" type="datetimeFigureOut">
              <a:rPr lang="sk-SK"/>
              <a:pPr>
                <a:defRPr/>
              </a:pPr>
              <a:t>3. 2. 2022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C300E-477C-4136-8A0E-D5954B056D2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71EBD-079C-4046-BACB-51250A92F66B}" type="datetimeFigureOut">
              <a:rPr lang="sk-SK"/>
              <a:pPr>
                <a:defRPr/>
              </a:pPr>
              <a:t>3. 2. 2022</a:t>
            </a:fld>
            <a:endParaRPr lang="sk-SK"/>
          </a:p>
        </p:txBody>
      </p:sp>
      <p:sp>
        <p:nvSpPr>
          <p:cNvPr id="6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0644D-1AE5-4E90-AAF1-4805DF11150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8B16F-2039-4E61-AFDD-4E7C00663E86}" type="datetimeFigureOut">
              <a:rPr lang="sk-SK"/>
              <a:pPr>
                <a:defRPr/>
              </a:pPr>
              <a:t>3. 2. 2022</a:t>
            </a:fld>
            <a:endParaRPr lang="sk-SK"/>
          </a:p>
        </p:txBody>
      </p:sp>
      <p:sp>
        <p:nvSpPr>
          <p:cNvPr id="8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9C557C-DD4D-424D-B76F-4F3993C0E89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F1D67-989C-4596-ABFC-AE3C0D38C4A3}" type="datetimeFigureOut">
              <a:rPr lang="sk-SK"/>
              <a:pPr>
                <a:defRPr/>
              </a:pPr>
              <a:t>3. 2. 2022</a:t>
            </a:fld>
            <a:endParaRPr lang="sk-SK"/>
          </a:p>
        </p:txBody>
      </p:sp>
      <p:sp>
        <p:nvSpPr>
          <p:cNvPr id="4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AE907-B5D1-4127-9C2C-319EB92874E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72932-1F99-4F1B-868D-F5B670BEB050}" type="datetimeFigureOut">
              <a:rPr lang="sk-SK"/>
              <a:pPr>
                <a:defRPr/>
              </a:pPr>
              <a:t>3. 2. 2022</a:t>
            </a:fld>
            <a:endParaRPr lang="sk-SK"/>
          </a:p>
        </p:txBody>
      </p:sp>
      <p:sp>
        <p:nvSpPr>
          <p:cNvPr id="3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339F2-3309-4BBB-AD59-52CAC533B72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0CD5C-ABEA-4726-87B2-17911359B2EE}" type="datetimeFigureOut">
              <a:rPr lang="sk-SK"/>
              <a:pPr>
                <a:defRPr/>
              </a:pPr>
              <a:t>3. 2. 2022</a:t>
            </a:fld>
            <a:endParaRPr lang="sk-SK"/>
          </a:p>
        </p:txBody>
      </p:sp>
      <p:sp>
        <p:nvSpPr>
          <p:cNvPr id="6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B0CF7-3DE9-496B-9A2E-87B35F5A096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4AED2-7E71-418F-AB4D-099DA55D4CBC}" type="datetimeFigureOut">
              <a:rPr lang="sk-SK"/>
              <a:pPr>
                <a:defRPr/>
              </a:pPr>
              <a:t>3. 2. 2022</a:t>
            </a:fld>
            <a:endParaRPr lang="sk-SK"/>
          </a:p>
        </p:txBody>
      </p:sp>
      <p:sp>
        <p:nvSpPr>
          <p:cNvPr id="6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FAD37-F484-451B-82B1-B975FAE6090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DE5B9"/>
            </a:gs>
            <a:gs pos="64999">
              <a:srgbClr val="F0EBD5"/>
            </a:gs>
            <a:gs pos="100000">
              <a:srgbClr val="D1C39F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Zástupný symbol nadpisu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/>
              <a:t>Kliknite sem a upravte štýl predlohy nadpisov.</a:t>
            </a:r>
          </a:p>
        </p:txBody>
      </p:sp>
      <p:sp>
        <p:nvSpPr>
          <p:cNvPr id="12291" name="Zástupný symbol textu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94D7256-4BF6-4427-A24C-7FD9CAEF0F60}" type="datetimeFigureOut">
              <a:rPr lang="sk-SK"/>
              <a:pPr>
                <a:defRPr/>
              </a:pPr>
              <a:t>3. 2. 2022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1780E46-0856-401F-93D8-40EDC05BECF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0" r:id="rId2"/>
    <p:sldLayoutId id="2147483679" r:id="rId3"/>
    <p:sldLayoutId id="2147483678" r:id="rId4"/>
    <p:sldLayoutId id="2147483677" r:id="rId5"/>
    <p:sldLayoutId id="2147483676" r:id="rId6"/>
    <p:sldLayoutId id="2147483675" r:id="rId7"/>
    <p:sldLayoutId id="2147483674" r:id="rId8"/>
    <p:sldLayoutId id="2147483673" r:id="rId9"/>
    <p:sldLayoutId id="2147483672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594D7256-4BF6-4427-A24C-7FD9CAEF0F60}" type="datetimeFigureOut">
              <a:rPr lang="sk-SK" smtClean="0"/>
              <a:pPr>
                <a:defRPr/>
              </a:pPr>
              <a:t>3. 2. 2022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11780E46-0856-401F-93D8-40EDC05BECF3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3092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Gymnázium Gelnica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921934" y="3717032"/>
            <a:ext cx="5308866" cy="1377651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572"/>
            <a:ext cx="9217024" cy="684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188640"/>
            <a:ext cx="8136904" cy="122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2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4"/>
          <p:cNvSpPr>
            <a:spLocks noGrp="1"/>
          </p:cNvSpPr>
          <p:nvPr>
            <p:ph idx="1"/>
          </p:nvPr>
        </p:nvSpPr>
        <p:spPr>
          <a:xfrm>
            <a:off x="1043608" y="2420888"/>
            <a:ext cx="6912768" cy="4342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sk-SK" i="1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Privítanie</a:t>
            </a:r>
          </a:p>
          <a:p>
            <a:pPr marL="457200" indent="-4572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sk-SK" i="1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Predstavenie školy</a:t>
            </a:r>
          </a:p>
          <a:p>
            <a:pPr marL="457200" indent="-4572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sk-SK" i="1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Vyučovanie prírodovedných predmetov</a:t>
            </a:r>
          </a:p>
          <a:p>
            <a:pPr marL="457200" indent="-4572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sk-SK" i="1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Vyučovanie jazykov, INF a TŠV</a:t>
            </a:r>
          </a:p>
          <a:p>
            <a:pPr marL="457200" indent="-4572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sk-SK" i="1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Mimoškolské aktivity</a:t>
            </a:r>
          </a:p>
          <a:p>
            <a:pPr marL="457200" indent="-4572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sk-SK" i="1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Absolventi</a:t>
            </a:r>
          </a:p>
          <a:p>
            <a:pPr marL="457200" indent="-4572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sk-SK" i="1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Výhody štúdia a prijímacie konanie</a:t>
            </a:r>
          </a:p>
          <a:p>
            <a:pPr marL="457200" indent="-4572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sk-SK" i="1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Otázky a odpovede</a:t>
            </a:r>
          </a:p>
          <a:p>
            <a:pPr marL="457200" indent="-4572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sk-SK" i="1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Záver</a:t>
            </a:r>
          </a:p>
          <a:p>
            <a:pPr>
              <a:lnSpc>
                <a:spcPct val="114000"/>
              </a:lnSpc>
            </a:pPr>
            <a:endParaRPr lang="sk-SK" i="1" dirty="0" smtClean="0">
              <a:latin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13792" y="1196752"/>
            <a:ext cx="7772400" cy="1008112"/>
          </a:xfrm>
        </p:spPr>
        <p:txBody>
          <a:bodyPr>
            <a:normAutofit/>
          </a:bodyPr>
          <a:lstStyle/>
          <a:p>
            <a:pPr algn="ctr"/>
            <a:r>
              <a:rPr lang="sk-SK" sz="5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</a:rPr>
              <a:t>PROGRAM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2" cstate="screen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54415" y="116632"/>
            <a:ext cx="2399873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Nadpis 2"/>
          <p:cNvSpPr>
            <a:spLocks noGrp="1"/>
          </p:cNvSpPr>
          <p:nvPr>
            <p:ph type="title"/>
          </p:nvPr>
        </p:nvSpPr>
        <p:spPr>
          <a:xfrm>
            <a:off x="721804" y="1124744"/>
            <a:ext cx="7772400" cy="1008112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</a:rPr>
              <a:t>Prečo študovať u nás</a:t>
            </a:r>
          </a:p>
        </p:txBody>
      </p:sp>
      <p:sp>
        <p:nvSpPr>
          <p:cNvPr id="5" name="Zástupný objekt pre obsah 4"/>
          <p:cNvSpPr>
            <a:spLocks noGrp="1"/>
          </p:cNvSpPr>
          <p:nvPr>
            <p:ph idx="1"/>
          </p:nvPr>
        </p:nvSpPr>
        <p:spPr>
          <a:xfrm>
            <a:off x="1043608" y="2564904"/>
            <a:ext cx="7128792" cy="3280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i="1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zrekonštruovaný interiér </a:t>
            </a:r>
            <a:r>
              <a:rPr lang="sk-SK" i="1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– zdravé prostredie,</a:t>
            </a:r>
          </a:p>
          <a:p>
            <a:r>
              <a:rPr lang="sk-SK" b="1" i="1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inovatívne vyučovanie </a:t>
            </a:r>
            <a:r>
              <a:rPr lang="sk-SK" i="1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– možnosť realizácie,</a:t>
            </a:r>
          </a:p>
          <a:p>
            <a:r>
              <a:rPr lang="sk-SK" b="1" i="1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individuálny </a:t>
            </a:r>
            <a:r>
              <a:rPr lang="sk-SK" b="1" i="1" dirty="0">
                <a:latin typeface="Rockwell" panose="02060603020205020403" pitchFamily="18" charset="0"/>
                <a:cs typeface="Times New Roman" panose="02020603050405020304" pitchFamily="18" charset="0"/>
              </a:rPr>
              <a:t>prístup </a:t>
            </a:r>
            <a:r>
              <a:rPr lang="sk-SK" i="1" dirty="0">
                <a:latin typeface="Rockwell" panose="02060603020205020403" pitchFamily="18" charset="0"/>
                <a:cs typeface="Times New Roman" panose="02020603050405020304" pitchFamily="18" charset="0"/>
              </a:rPr>
              <a:t>– malé počty </a:t>
            </a:r>
            <a:r>
              <a:rPr lang="sk-SK" i="1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žiakov,</a:t>
            </a:r>
          </a:p>
          <a:p>
            <a:r>
              <a:rPr lang="sk-SK" b="1" i="1" dirty="0">
                <a:latin typeface="Rockwell" panose="02060603020205020403" pitchFamily="18" charset="0"/>
                <a:cs typeface="Times New Roman" panose="02020603050405020304" pitchFamily="18" charset="0"/>
              </a:rPr>
              <a:t>kvalitné </a:t>
            </a:r>
            <a:r>
              <a:rPr lang="sk-SK" b="1" i="1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štúdium </a:t>
            </a:r>
            <a:r>
              <a:rPr lang="sk-SK" i="1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– uplatnenie na VŠ doma aj v zahraničí, </a:t>
            </a:r>
          </a:p>
          <a:p>
            <a:r>
              <a:rPr lang="sk-SK" b="1" i="1" dirty="0">
                <a:latin typeface="Rockwell" panose="02060603020205020403" pitchFamily="18" charset="0"/>
                <a:cs typeface="Times New Roman" panose="02020603050405020304" pitchFamily="18" charset="0"/>
              </a:rPr>
              <a:t>rozvoj </a:t>
            </a:r>
            <a:r>
              <a:rPr lang="sk-SK" b="1" i="1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zručností aj na voliteľných predmetoch - </a:t>
            </a:r>
            <a:r>
              <a:rPr lang="sk-SK" i="1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uplatnenie v profesijnom živote.</a:t>
            </a: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 rotWithShape="1">
          <a:blip r:embed="rId2" cstate="screen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54415" y="116632"/>
            <a:ext cx="2399873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1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Nadpis 2"/>
          <p:cNvSpPr>
            <a:spLocks noGrp="1"/>
          </p:cNvSpPr>
          <p:nvPr>
            <p:ph type="title"/>
          </p:nvPr>
        </p:nvSpPr>
        <p:spPr>
          <a:xfrm>
            <a:off x="971600" y="1196752"/>
            <a:ext cx="6984776" cy="1008112"/>
          </a:xfrm>
        </p:spPr>
        <p:txBody>
          <a:bodyPr>
            <a:normAutofit/>
          </a:bodyPr>
          <a:lstStyle/>
          <a:p>
            <a:pPr algn="l"/>
            <a:r>
              <a:rPr lang="sk-SK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</a:rPr>
              <a:t>Ďalšie výhody</a:t>
            </a:r>
          </a:p>
        </p:txBody>
      </p:sp>
      <p:sp>
        <p:nvSpPr>
          <p:cNvPr id="5" name="Zástupný objekt pre obsah 4"/>
          <p:cNvSpPr>
            <a:spLocks noGrp="1"/>
          </p:cNvSpPr>
          <p:nvPr>
            <p:ph idx="1"/>
          </p:nvPr>
        </p:nvSpPr>
        <p:spPr>
          <a:xfrm>
            <a:off x="909935" y="2488714"/>
            <a:ext cx="7488832" cy="3921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600" b="1" i="1" dirty="0" smtClean="0">
                <a:solidFill>
                  <a:schemeClr val="tx1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škola </a:t>
            </a:r>
            <a:r>
              <a:rPr lang="sk-SK" sz="2600" b="1" i="1" dirty="0" smtClean="0">
                <a:solidFill>
                  <a:schemeClr val="tx1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priateľská k žiakom</a:t>
            </a:r>
            <a:r>
              <a:rPr lang="sk-SK" sz="2600" i="1" dirty="0" smtClean="0">
                <a:solidFill>
                  <a:schemeClr val="tx1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 – </a:t>
            </a:r>
            <a:r>
              <a:rPr lang="sk-SK" sz="2600" i="1" dirty="0">
                <a:solidFill>
                  <a:schemeClr val="tx1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	</a:t>
            </a:r>
            <a:r>
              <a:rPr lang="sk-SK" sz="2600" i="1" dirty="0" smtClean="0">
                <a:solidFill>
                  <a:schemeClr val="tx1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			</a:t>
            </a:r>
            <a:r>
              <a:rPr lang="sk-SK" sz="2600" i="1" dirty="0" smtClean="0">
                <a:solidFill>
                  <a:schemeClr val="tx1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ľudský </a:t>
            </a:r>
            <a:r>
              <a:rPr lang="sk-SK" sz="2600" i="1" dirty="0" smtClean="0">
                <a:solidFill>
                  <a:schemeClr val="tx1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a chápavý prístup učiteľov k žiakom, </a:t>
            </a:r>
          </a:p>
          <a:p>
            <a:r>
              <a:rPr lang="sk-SK" sz="2600" b="1" i="1" dirty="0" smtClean="0">
                <a:solidFill>
                  <a:schemeClr val="tx1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nízke náklady na štúdium,</a:t>
            </a:r>
          </a:p>
          <a:p>
            <a:r>
              <a:rPr lang="sk-SK" sz="2600" b="1" i="1" dirty="0">
                <a:solidFill>
                  <a:schemeClr val="tx1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š</a:t>
            </a:r>
            <a:r>
              <a:rPr lang="sk-SK" sz="2600" b="1" i="1" dirty="0" smtClean="0">
                <a:solidFill>
                  <a:schemeClr val="tx1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kola blízko bydliska </a:t>
            </a:r>
            <a:r>
              <a:rPr lang="sk-SK" sz="2600" i="1" dirty="0" smtClean="0">
                <a:solidFill>
                  <a:schemeClr val="tx1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(neskoršie vstávanie, viac voľného času popoludní</a:t>
            </a:r>
            <a:r>
              <a:rPr lang="sk-SK" sz="2600" i="1" dirty="0" smtClean="0">
                <a:solidFill>
                  <a:schemeClr val="tx1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,...)</a:t>
            </a:r>
          </a:p>
          <a:p>
            <a:r>
              <a:rPr lang="sk-SK" sz="2600" b="1" i="1" dirty="0">
                <a:solidFill>
                  <a:schemeClr val="tx1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študentský benefit od KSK </a:t>
            </a:r>
            <a:r>
              <a:rPr lang="sk-SK" sz="2600" i="1" dirty="0">
                <a:solidFill>
                  <a:schemeClr val="tx1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– 			</a:t>
            </a:r>
            <a:r>
              <a:rPr lang="sk-SK" sz="2600" i="1" dirty="0" smtClean="0">
                <a:solidFill>
                  <a:schemeClr val="tx1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notebook </a:t>
            </a:r>
            <a:r>
              <a:rPr lang="sk-SK" sz="2600" i="1" dirty="0">
                <a:solidFill>
                  <a:schemeClr val="tx1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za 1€ mesačne pre každého prváka,</a:t>
            </a:r>
          </a:p>
          <a:p>
            <a:endParaRPr lang="sk-SK" sz="2600" i="1" dirty="0" smtClean="0">
              <a:solidFill>
                <a:schemeClr val="tx1"/>
              </a:solidFill>
              <a:latin typeface="Rockwell" panose="02060603020205020403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 rotWithShape="1">
          <a:blip r:embed="rId2" cstate="screen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54415" y="116632"/>
            <a:ext cx="2399873" cy="648072"/>
          </a:xfrm>
          <a:prstGeom prst="rect">
            <a:avLst/>
          </a:prstGeom>
        </p:spPr>
      </p:pic>
      <p:pic>
        <p:nvPicPr>
          <p:cNvPr id="2" name="Obrázok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6176" y="727401"/>
            <a:ext cx="2002094" cy="1946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 descr="https://cloud5n.edupage.org/cloud?z%3AWLpAuD6eWFFfDz3rX6ETqJRbWSvnstHLghR%2BMpQyaSSqTgU2BLdgkOccFk%2Foym0%2BPNOGdO6UTldfBtrovkRSvw%3D%3D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66556" y="5927833"/>
            <a:ext cx="2994634" cy="76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56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objekt pre obsah 4"/>
          <p:cNvSpPr>
            <a:spLocks noGrp="1"/>
          </p:cNvSpPr>
          <p:nvPr>
            <p:ph idx="1"/>
          </p:nvPr>
        </p:nvSpPr>
        <p:spPr>
          <a:xfrm>
            <a:off x="768152" y="2636912"/>
            <a:ext cx="8229600" cy="3362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sk-SK" sz="2000" b="1" u="sng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Počet miest:</a:t>
            </a:r>
            <a:r>
              <a:rPr lang="sk-SK" sz="2000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 18 žiakov (1 trieda)</a:t>
            </a:r>
            <a:endParaRPr lang="sk-SK" sz="2000" b="1" u="sng" dirty="0" smtClean="0">
              <a:latin typeface="Rockwell" panose="02060603020205020403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sk-SK" sz="2000" b="1" u="sng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Kritériá: </a:t>
            </a:r>
            <a:r>
              <a:rPr lang="sk-SK" sz="2000" b="1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	</a:t>
            </a:r>
          </a:p>
          <a:p>
            <a:pPr lvl="1">
              <a:spcBef>
                <a:spcPts val="300"/>
              </a:spcBef>
            </a:pPr>
            <a:r>
              <a:rPr lang="sk-SK" b="1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Prijímacie skúšky </a:t>
            </a:r>
            <a:r>
              <a:rPr lang="sk-SK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(40 b.)</a:t>
            </a:r>
          </a:p>
          <a:p>
            <a:pPr lvl="1">
              <a:spcBef>
                <a:spcPts val="300"/>
              </a:spcBef>
            </a:pPr>
            <a:r>
              <a:rPr lang="sk-SK" b="1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Profilové predmety </a:t>
            </a:r>
            <a:r>
              <a:rPr lang="sk-SK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(24 b.)</a:t>
            </a:r>
          </a:p>
          <a:p>
            <a:pPr lvl="1">
              <a:spcBef>
                <a:spcPts val="300"/>
              </a:spcBef>
            </a:pPr>
            <a:r>
              <a:rPr lang="sk-SK" b="1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Priemer </a:t>
            </a:r>
            <a:r>
              <a:rPr lang="sk-SK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(56 b.)</a:t>
            </a:r>
          </a:p>
          <a:p>
            <a:pPr lvl="1">
              <a:spcBef>
                <a:spcPts val="300"/>
              </a:spcBef>
            </a:pPr>
            <a:r>
              <a:rPr lang="sk-SK" b="1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Súťaže</a:t>
            </a:r>
            <a:r>
              <a:rPr lang="sk-SK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 (10 b.)</a:t>
            </a:r>
            <a:endParaRPr lang="sk-SK" dirty="0">
              <a:latin typeface="Rockwell" panose="02060603020205020403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sk-SK" sz="2000" b="1" u="sng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Termín prihlášok:</a:t>
            </a:r>
          </a:p>
          <a:p>
            <a:pPr lvl="1">
              <a:spcBef>
                <a:spcPts val="300"/>
              </a:spcBef>
            </a:pPr>
            <a:r>
              <a:rPr lang="sk-SK" b="1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20. marec 2022 </a:t>
            </a:r>
            <a:r>
              <a:rPr lang="sk-SK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u riaditeľa SŠ</a:t>
            </a:r>
            <a:endParaRPr lang="sk-SK" dirty="0">
              <a:latin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Nadpis 2"/>
          <p:cNvSpPr>
            <a:spLocks noGrp="1"/>
          </p:cNvSpPr>
          <p:nvPr>
            <p:ph type="title"/>
          </p:nvPr>
        </p:nvSpPr>
        <p:spPr>
          <a:xfrm>
            <a:off x="768152" y="1124744"/>
            <a:ext cx="7772400" cy="1008112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</a:rPr>
              <a:t>Prijímacie konanie</a:t>
            </a:r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 rotWithShape="1">
          <a:blip r:embed="rId2" cstate="screen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54415" y="116632"/>
            <a:ext cx="2399873" cy="648072"/>
          </a:xfrm>
          <a:prstGeom prst="rect">
            <a:avLst/>
          </a:prstGeom>
        </p:spPr>
      </p:pic>
      <p:pic>
        <p:nvPicPr>
          <p:cNvPr id="5122" name="Picture 2" descr="Obrázok 2021-12-01 16:00:0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342"/>
          <a:stretch/>
        </p:blipFill>
        <p:spPr bwMode="auto">
          <a:xfrm>
            <a:off x="5220072" y="2502469"/>
            <a:ext cx="3065658" cy="32307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66793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2120" y="2636912"/>
            <a:ext cx="2664296" cy="26642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Zástupný objekt pre obsah 4"/>
          <p:cNvSpPr>
            <a:spLocks noGrp="1"/>
          </p:cNvSpPr>
          <p:nvPr>
            <p:ph idx="1"/>
          </p:nvPr>
        </p:nvSpPr>
        <p:spPr>
          <a:xfrm>
            <a:off x="899592" y="2564904"/>
            <a:ext cx="5385792" cy="3362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sk-SK" sz="2000" b="1" u="sng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Predmety PS: </a:t>
            </a:r>
            <a:r>
              <a:rPr lang="sk-SK" sz="2000" b="1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	</a:t>
            </a:r>
          </a:p>
          <a:p>
            <a:pPr lvl="1">
              <a:spcBef>
                <a:spcPts val="300"/>
              </a:spcBef>
            </a:pPr>
            <a:r>
              <a:rPr lang="sk-SK" b="1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SJL </a:t>
            </a:r>
            <a:r>
              <a:rPr lang="sk-SK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(max. 20 b.)</a:t>
            </a:r>
            <a:r>
              <a:rPr lang="sk-SK" dirty="0">
                <a:latin typeface="Rockwell" panose="02060603020205020403" pitchFamily="18" charset="0"/>
                <a:cs typeface="Times New Roman" panose="02020603050405020304" pitchFamily="18" charset="0"/>
              </a:rPr>
              <a:t>	</a:t>
            </a:r>
            <a:endParaRPr lang="sk-SK" dirty="0" smtClean="0">
              <a:latin typeface="Rockwell" panose="02060603020205020403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300"/>
              </a:spcBef>
            </a:pPr>
            <a:r>
              <a:rPr lang="sk-SK" b="1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MAT </a:t>
            </a:r>
            <a:r>
              <a:rPr lang="sk-SK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(max</a:t>
            </a:r>
            <a:r>
              <a:rPr lang="sk-SK" dirty="0">
                <a:latin typeface="Rockwell" panose="02060603020205020403" pitchFamily="18" charset="0"/>
                <a:cs typeface="Times New Roman" panose="02020603050405020304" pitchFamily="18" charset="0"/>
              </a:rPr>
              <a:t>. </a:t>
            </a:r>
            <a:r>
              <a:rPr lang="sk-SK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20 b.)</a:t>
            </a:r>
            <a:endParaRPr lang="sk-SK" dirty="0">
              <a:latin typeface="Rockwell" panose="02060603020205020403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sk-SK" sz="2000" b="1" u="sng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Úspešná PS: </a:t>
            </a:r>
          </a:p>
          <a:p>
            <a:pPr lvl="1">
              <a:spcBef>
                <a:spcPts val="300"/>
              </a:spcBef>
            </a:pPr>
            <a:r>
              <a:rPr lang="sk-SK" dirty="0">
                <a:latin typeface="Rockwell" panose="02060603020205020403" pitchFamily="18" charset="0"/>
                <a:cs typeface="Times New Roman" panose="02020603050405020304" pitchFamily="18" charset="0"/>
              </a:rPr>
              <a:t>m</a:t>
            </a:r>
            <a:r>
              <a:rPr lang="sk-SK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in. 7 bodov z každého predmetu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sk-SK" sz="2000" b="1" u="sng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Termíny PS:</a:t>
            </a:r>
          </a:p>
          <a:p>
            <a:pPr lvl="1">
              <a:spcBef>
                <a:spcPts val="300"/>
              </a:spcBef>
            </a:pPr>
            <a:r>
              <a:rPr lang="sk-SK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1.termín: 2. máj 2022 (pondelok)</a:t>
            </a:r>
          </a:p>
          <a:p>
            <a:pPr lvl="1">
              <a:spcBef>
                <a:spcPts val="300"/>
              </a:spcBef>
            </a:pPr>
            <a:r>
              <a:rPr lang="sk-SK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2.termín: </a:t>
            </a:r>
            <a:r>
              <a:rPr lang="sk-SK" dirty="0">
                <a:latin typeface="Rockwell" panose="02060603020205020403" pitchFamily="18" charset="0"/>
                <a:cs typeface="Times New Roman" panose="02020603050405020304" pitchFamily="18" charset="0"/>
              </a:rPr>
              <a:t>9</a:t>
            </a:r>
            <a:r>
              <a:rPr lang="sk-SK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. máj 2022 (pondelok)</a:t>
            </a:r>
          </a:p>
        </p:txBody>
      </p:sp>
      <p:sp>
        <p:nvSpPr>
          <p:cNvPr id="6" name="Nadpis 2"/>
          <p:cNvSpPr>
            <a:spLocks noGrp="1"/>
          </p:cNvSpPr>
          <p:nvPr>
            <p:ph type="title"/>
          </p:nvPr>
        </p:nvSpPr>
        <p:spPr>
          <a:xfrm>
            <a:off x="759329" y="1091127"/>
            <a:ext cx="7772400" cy="1008112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</a:rPr>
              <a:t>Prijímacie skúšky</a:t>
            </a:r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 rotWithShape="1">
          <a:blip r:embed="rId3" cstate="screen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54415" y="116632"/>
            <a:ext cx="2399873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Zástupný symbol obsahu 1"/>
          <p:cNvSpPr>
            <a:spLocks noGrp="1"/>
          </p:cNvSpPr>
          <p:nvPr>
            <p:ph idx="1"/>
          </p:nvPr>
        </p:nvSpPr>
        <p:spPr>
          <a:xfrm>
            <a:off x="2003911" y="2852936"/>
            <a:ext cx="5184576" cy="2318215"/>
          </a:xfrm>
          <a:ln w="9525"/>
        </p:spPr>
        <p:txBody>
          <a:bodyPr>
            <a:normAutofit fontScale="70000" lnSpcReduction="20000"/>
          </a:bodyPr>
          <a:lstStyle/>
          <a:p>
            <a:pPr algn="ctr">
              <a:buFont typeface="Wingdings" pitchFamily="2" charset="2"/>
              <a:buNone/>
            </a:pPr>
            <a:r>
              <a:rPr lang="sk-SK" altLang="sk-SK" sz="3300" b="1" dirty="0">
                <a:latin typeface="Rockwell" panose="02060603020205020403" pitchFamily="18" charset="0"/>
              </a:rPr>
              <a:t>Adresa</a:t>
            </a:r>
            <a:r>
              <a:rPr lang="sk-SK" altLang="sk-SK" sz="3300" dirty="0">
                <a:latin typeface="Rockwell" panose="02060603020205020403" pitchFamily="18" charset="0"/>
                <a:cs typeface="Arial" pitchFamily="34" charset="0"/>
              </a:rPr>
              <a:t>: </a:t>
            </a:r>
            <a:r>
              <a:rPr lang="sk-SK" altLang="sk-SK" sz="3300" dirty="0" smtClean="0">
                <a:latin typeface="Rockwell" panose="02060603020205020403" pitchFamily="18" charset="0"/>
                <a:cs typeface="Arial" pitchFamily="34" charset="0"/>
              </a:rPr>
              <a:t>Gymnázium, SNP 1, Gelnica</a:t>
            </a:r>
          </a:p>
          <a:p>
            <a:pPr algn="ctr">
              <a:buFont typeface="Wingdings" pitchFamily="2" charset="2"/>
              <a:buNone/>
            </a:pPr>
            <a:r>
              <a:rPr lang="sk-SK" altLang="sk-SK" sz="3300" b="1" dirty="0" smtClean="0">
                <a:latin typeface="Rockwell" panose="02060603020205020403" pitchFamily="18" charset="0"/>
              </a:rPr>
              <a:t>Telefón: </a:t>
            </a:r>
            <a:r>
              <a:rPr lang="sk-SK" altLang="sk-SK" sz="3300" dirty="0">
                <a:latin typeface="Rockwell" panose="02060603020205020403" pitchFamily="18" charset="0"/>
                <a:cs typeface="Arial" pitchFamily="34" charset="0"/>
              </a:rPr>
              <a:t>053/4821 296 	</a:t>
            </a:r>
            <a:r>
              <a:rPr lang="sk-SK" altLang="sk-SK" sz="3300" b="1" dirty="0">
                <a:latin typeface="Rockwell" panose="02060603020205020403" pitchFamily="18" charset="0"/>
              </a:rPr>
              <a:t>	</a:t>
            </a:r>
          </a:p>
          <a:p>
            <a:pPr algn="ctr">
              <a:buFont typeface="Wingdings" pitchFamily="2" charset="2"/>
              <a:buNone/>
            </a:pPr>
            <a:r>
              <a:rPr lang="sk-SK" altLang="sk-SK" sz="3300" b="1" dirty="0" err="1">
                <a:latin typeface="Rockwell" panose="02060603020205020403" pitchFamily="18" charset="0"/>
              </a:rPr>
              <a:t>M</a:t>
            </a:r>
            <a:r>
              <a:rPr lang="en-US" altLang="sk-SK" sz="3300" b="1" dirty="0" err="1" smtClean="0">
                <a:latin typeface="Rockwell" panose="02060603020205020403" pitchFamily="18" charset="0"/>
              </a:rPr>
              <a:t>obil</a:t>
            </a:r>
            <a:r>
              <a:rPr lang="en-US" altLang="sk-SK" sz="3300" b="1" dirty="0">
                <a:latin typeface="Rockwell" panose="02060603020205020403" pitchFamily="18" charset="0"/>
              </a:rPr>
              <a:t>:</a:t>
            </a:r>
            <a:r>
              <a:rPr lang="en-US" sz="3300" b="1" dirty="0">
                <a:latin typeface="Rockwell" panose="02060603020205020403" pitchFamily="18" charset="0"/>
              </a:rPr>
              <a:t> </a:t>
            </a:r>
            <a:r>
              <a:rPr lang="sk-SK" altLang="sk-SK" sz="3300" dirty="0" smtClean="0">
                <a:latin typeface="Rockwell" panose="02060603020205020403" pitchFamily="18" charset="0"/>
                <a:cs typeface="Arial" pitchFamily="34" charset="0"/>
              </a:rPr>
              <a:t>0</a:t>
            </a:r>
            <a:r>
              <a:rPr lang="en-US" altLang="sk-SK" sz="3300" dirty="0" smtClean="0">
                <a:latin typeface="Rockwell" panose="02060603020205020403" pitchFamily="18" charset="0"/>
                <a:cs typeface="Arial" pitchFamily="34" charset="0"/>
              </a:rPr>
              <a:t>910</a:t>
            </a:r>
            <a:r>
              <a:rPr lang="sk-SK" altLang="sk-SK" sz="3300" dirty="0" smtClean="0">
                <a:latin typeface="Rockwell" panose="02060603020205020403" pitchFamily="18" charset="0"/>
                <a:cs typeface="Arial" pitchFamily="34" charset="0"/>
              </a:rPr>
              <a:t>/</a:t>
            </a:r>
            <a:r>
              <a:rPr lang="en-US" altLang="sk-SK" sz="3300" dirty="0" smtClean="0">
                <a:latin typeface="Rockwell" panose="02060603020205020403" pitchFamily="18" charset="0"/>
                <a:cs typeface="Arial" pitchFamily="34" charset="0"/>
              </a:rPr>
              <a:t>873 </a:t>
            </a:r>
            <a:r>
              <a:rPr lang="en-US" altLang="sk-SK" sz="3300" dirty="0">
                <a:latin typeface="Rockwell" panose="02060603020205020403" pitchFamily="18" charset="0"/>
                <a:cs typeface="Arial" pitchFamily="34" charset="0"/>
              </a:rPr>
              <a:t>025</a:t>
            </a:r>
            <a:endParaRPr lang="sk-SK" altLang="sk-SK" sz="3300" dirty="0">
              <a:latin typeface="Rockwell" panose="02060603020205020403" pitchFamily="18" charset="0"/>
              <a:cs typeface="Arial" pitchFamily="34" charset="0"/>
            </a:endParaRPr>
          </a:p>
          <a:p>
            <a:pPr algn="ctr">
              <a:buFont typeface="Wingdings" pitchFamily="2" charset="2"/>
              <a:buNone/>
            </a:pPr>
            <a:r>
              <a:rPr lang="sk-SK" altLang="sk-SK" sz="3300" b="1" dirty="0">
                <a:latin typeface="Rockwell" panose="02060603020205020403" pitchFamily="18" charset="0"/>
              </a:rPr>
              <a:t>E</a:t>
            </a:r>
            <a:r>
              <a:rPr lang="sk-SK" altLang="sk-SK" sz="3300" b="1" dirty="0" smtClean="0">
                <a:latin typeface="Rockwell" panose="02060603020205020403" pitchFamily="18" charset="0"/>
              </a:rPr>
              <a:t>-mail</a:t>
            </a:r>
            <a:r>
              <a:rPr lang="sk-SK" altLang="sk-SK" sz="3300" b="1" dirty="0">
                <a:latin typeface="Rockwell" panose="02060603020205020403" pitchFamily="18" charset="0"/>
              </a:rPr>
              <a:t>:</a:t>
            </a:r>
            <a:r>
              <a:rPr lang="sk-SK" altLang="sk-SK" sz="3300" dirty="0">
                <a:latin typeface="Rockwell" panose="02060603020205020403" pitchFamily="18" charset="0"/>
                <a:cs typeface="Arial" charset="0"/>
              </a:rPr>
              <a:t> </a:t>
            </a:r>
            <a:r>
              <a:rPr lang="sk-SK" altLang="sk-SK" sz="3300" dirty="0" err="1">
                <a:latin typeface="Rockwell" panose="02060603020205020403" pitchFamily="18" charset="0"/>
                <a:cs typeface="Arial" pitchFamily="34" charset="0"/>
              </a:rPr>
              <a:t>skola.gymgl</a:t>
            </a:r>
            <a:r>
              <a:rPr lang="en-US" altLang="sk-SK" sz="3300" dirty="0">
                <a:latin typeface="Rockwell" panose="02060603020205020403" pitchFamily="18" charset="0"/>
                <a:cs typeface="Arial" pitchFamily="34" charset="0"/>
              </a:rPr>
              <a:t>@</a:t>
            </a:r>
            <a:r>
              <a:rPr lang="sk-SK" altLang="sk-SK" sz="3300" dirty="0" err="1">
                <a:latin typeface="Rockwell" panose="02060603020205020403" pitchFamily="18" charset="0"/>
                <a:cs typeface="Arial" pitchFamily="34" charset="0"/>
              </a:rPr>
              <a:t>gmail.com</a:t>
            </a:r>
            <a:endParaRPr lang="sk-SK" altLang="sk-SK" sz="3300" dirty="0">
              <a:latin typeface="Rockwell" panose="02060603020205020403" pitchFamily="18" charset="0"/>
              <a:cs typeface="Arial" pitchFamily="34" charset="0"/>
            </a:endParaRPr>
          </a:p>
          <a:p>
            <a:pPr algn="ctr">
              <a:buFont typeface="Wingdings" pitchFamily="2" charset="2"/>
              <a:buNone/>
            </a:pPr>
            <a:r>
              <a:rPr lang="sk-SK" altLang="sk-SK" sz="3300" b="1" dirty="0">
                <a:latin typeface="Rockwell" panose="02060603020205020403" pitchFamily="18" charset="0"/>
              </a:rPr>
              <a:t>W</a:t>
            </a:r>
            <a:r>
              <a:rPr lang="sk-SK" altLang="sk-SK" sz="3300" b="1" dirty="0" smtClean="0">
                <a:latin typeface="Rockwell" panose="02060603020205020403" pitchFamily="18" charset="0"/>
              </a:rPr>
              <a:t>eb</a:t>
            </a:r>
            <a:r>
              <a:rPr lang="sk-SK" altLang="sk-SK" sz="3300" b="1" dirty="0">
                <a:latin typeface="Rockwell" panose="02060603020205020403" pitchFamily="18" charset="0"/>
              </a:rPr>
              <a:t>: </a:t>
            </a:r>
            <a:r>
              <a:rPr lang="sk-SK" altLang="sk-SK" sz="3300" dirty="0">
                <a:latin typeface="Rockwell" panose="02060603020205020403" pitchFamily="18" charset="0"/>
                <a:cs typeface="Arial" pitchFamily="34" charset="0"/>
              </a:rPr>
              <a:t>http://gymgl.edupage.org</a:t>
            </a:r>
            <a:endParaRPr lang="en-US" altLang="sk-SK" sz="3300" dirty="0">
              <a:latin typeface="Rockwell" panose="02060603020205020403" pitchFamily="18" charset="0"/>
              <a:cs typeface="Arial" pitchFamily="34" charset="0"/>
            </a:endParaRPr>
          </a:p>
          <a:p>
            <a:pPr algn="ctr">
              <a:buFont typeface="Wingdings" pitchFamily="2" charset="2"/>
              <a:buNone/>
            </a:pPr>
            <a:endParaRPr lang="sk-SK" dirty="0">
              <a:latin typeface="Rockwell" panose="02060603020205020403" pitchFamily="18" charset="0"/>
              <a:cs typeface="Arial" charset="0"/>
            </a:endParaRPr>
          </a:p>
        </p:txBody>
      </p:sp>
      <p:pic>
        <p:nvPicPr>
          <p:cNvPr id="10" name="Obrázok 9"/>
          <p:cNvPicPr>
            <a:picLocks noChangeAspect="1"/>
          </p:cNvPicPr>
          <p:nvPr/>
        </p:nvPicPr>
        <p:blipFill rotWithShape="1">
          <a:blip r:embed="rId2" cstate="screen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54415" y="116632"/>
            <a:ext cx="2399873" cy="648072"/>
          </a:xfrm>
          <a:prstGeom prst="rect">
            <a:avLst/>
          </a:prstGeom>
        </p:spPr>
      </p:pic>
      <p:sp>
        <p:nvSpPr>
          <p:cNvPr id="12" name="Nadpis 2"/>
          <p:cNvSpPr>
            <a:spLocks noGrp="1"/>
          </p:cNvSpPr>
          <p:nvPr>
            <p:ph type="title"/>
          </p:nvPr>
        </p:nvSpPr>
        <p:spPr>
          <a:xfrm>
            <a:off x="768152" y="1196752"/>
            <a:ext cx="7772400" cy="1008112"/>
          </a:xfrm>
        </p:spPr>
        <p:txBody>
          <a:bodyPr>
            <a:normAutofit/>
          </a:bodyPr>
          <a:lstStyle/>
          <a:p>
            <a:pPr algn="ctr"/>
            <a:r>
              <a:rPr lang="sk-SK" sz="5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</a:rPr>
              <a:t>Kontakty</a:t>
            </a:r>
          </a:p>
        </p:txBody>
      </p:sp>
      <p:pic>
        <p:nvPicPr>
          <p:cNvPr id="2" name="Picture 2" descr="https://cloud5n.edupage.org/cloud?z%3AWLpAuD6eWFFfDz3rX6ETqJRbWSvnstHLghR%2BMpQyaSSqTgU2BLdgkOccFk%2Foym0%2BPNOGdO6UTldfBtrovkRSvw%3D%3D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64088" y="5301208"/>
            <a:ext cx="2816879" cy="72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3648" y="5166856"/>
            <a:ext cx="2206043" cy="98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144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lastný návr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ganický motív">
  <a:themeElements>
    <a:clrScheme name="Organický motív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ký motív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ký motív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5529</TotalTime>
  <Words>111</Words>
  <Application>Microsoft Office PowerPoint</Application>
  <PresentationFormat>Prezentácia na obrazovke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2</vt:i4>
      </vt:variant>
      <vt:variant>
        <vt:lpstr>Nadpisy snímok</vt:lpstr>
      </vt:variant>
      <vt:variant>
        <vt:i4>8</vt:i4>
      </vt:variant>
    </vt:vector>
  </HeadingPairs>
  <TitlesOfParts>
    <vt:vector size="16" baseType="lpstr">
      <vt:lpstr>Arial</vt:lpstr>
      <vt:lpstr>Calibri</vt:lpstr>
      <vt:lpstr>Garamond</vt:lpstr>
      <vt:lpstr>Rockwell</vt:lpstr>
      <vt:lpstr>Times New Roman</vt:lpstr>
      <vt:lpstr>Wingdings</vt:lpstr>
      <vt:lpstr>Vlastný návrh</vt:lpstr>
      <vt:lpstr>Organický motív</vt:lpstr>
      <vt:lpstr>Gymnázium Gelnica</vt:lpstr>
      <vt:lpstr>Prezentácia programu PowerPoint</vt:lpstr>
      <vt:lpstr>PROGRAM</vt:lpstr>
      <vt:lpstr>Prečo študovať u nás</vt:lpstr>
      <vt:lpstr>Ďalšie výhody</vt:lpstr>
      <vt:lpstr>Prijímacie konanie</vt:lpstr>
      <vt:lpstr>Prijímacie skúšky</vt:lpstr>
      <vt:lpstr>Kontakty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gymgl</dc:creator>
  <cp:lastModifiedBy>Dušan Andraško</cp:lastModifiedBy>
  <cp:revision>534</cp:revision>
  <cp:lastPrinted>2022-02-03T05:39:05Z</cp:lastPrinted>
  <dcterms:created xsi:type="dcterms:W3CDTF">2013-10-29T00:33:04Z</dcterms:created>
  <dcterms:modified xsi:type="dcterms:W3CDTF">2022-02-03T07:08:44Z</dcterms:modified>
</cp:coreProperties>
</file>