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2" r:id="rId5"/>
    <p:sldId id="283" r:id="rId6"/>
    <p:sldId id="284" r:id="rId7"/>
    <p:sldId id="285" r:id="rId8"/>
    <p:sldId id="286" r:id="rId9"/>
    <p:sldId id="287" r:id="rId10"/>
    <p:sldId id="281" r:id="rId11"/>
    <p:sldId id="269" r:id="rId12"/>
    <p:sldId id="270" r:id="rId13"/>
    <p:sldId id="271" r:id="rId14"/>
    <p:sldId id="272" r:id="rId15"/>
    <p:sldId id="273" r:id="rId16"/>
    <p:sldId id="279" r:id="rId17"/>
    <p:sldId id="280" r:id="rId1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734" y="-12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avouhlý trojuholní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grpSp>
        <p:nvGrpSpPr>
          <p:cNvPr id="2" name="Skupin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Voľná forma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Voľná forma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Voľná forma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Rovná spojnica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13D4DCF-E87C-4F5A-8692-7532D1DFD0D2}" type="datetimeFigureOut">
              <a:rPr lang="sk-SK" smtClean="0"/>
              <a:pPr/>
              <a:t>31. 3. 2016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135BC9-A973-47AF-9098-2A336FCB887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3D4DCF-E87C-4F5A-8692-7532D1DFD0D2}" type="datetimeFigureOut">
              <a:rPr lang="sk-SK" smtClean="0"/>
              <a:pPr/>
              <a:t>31. 3. 2016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135BC9-A973-47AF-9098-2A336FCB887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3D4DCF-E87C-4F5A-8692-7532D1DFD0D2}" type="datetimeFigureOut">
              <a:rPr lang="sk-SK" smtClean="0"/>
              <a:pPr/>
              <a:t>31. 3. 2016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135BC9-A973-47AF-9098-2A336FCB887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3D4DCF-E87C-4F5A-8692-7532D1DFD0D2}" type="datetimeFigureOut">
              <a:rPr lang="sk-SK" smtClean="0"/>
              <a:pPr/>
              <a:t>31. 3. 2016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135BC9-A973-47AF-9098-2A336FCB887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3D4DCF-E87C-4F5A-8692-7532D1DFD0D2}" type="datetimeFigureOut">
              <a:rPr lang="sk-SK" smtClean="0"/>
              <a:pPr/>
              <a:t>31. 3. 2016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135BC9-A973-47AF-9098-2A336FCB887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Výložk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Výložk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3D4DCF-E87C-4F5A-8692-7532D1DFD0D2}" type="datetimeFigureOut">
              <a:rPr lang="sk-SK" smtClean="0"/>
              <a:pPr/>
              <a:t>31. 3. 2016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135BC9-A973-47AF-9098-2A336FCB887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3D4DCF-E87C-4F5A-8692-7532D1DFD0D2}" type="datetimeFigureOut">
              <a:rPr lang="sk-SK" smtClean="0"/>
              <a:pPr/>
              <a:t>31. 3. 2016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135BC9-A973-47AF-9098-2A336FCB887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3D4DCF-E87C-4F5A-8692-7532D1DFD0D2}" type="datetimeFigureOut">
              <a:rPr lang="sk-SK" smtClean="0"/>
              <a:pPr/>
              <a:t>31. 3. 2016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135BC9-A973-47AF-9098-2A336FCB887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3D4DCF-E87C-4F5A-8692-7532D1DFD0D2}" type="datetimeFigureOut">
              <a:rPr lang="sk-SK" smtClean="0"/>
              <a:pPr/>
              <a:t>31. 3. 2016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135BC9-A973-47AF-9098-2A336FCB887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13D4DCF-E87C-4F5A-8692-7532D1DFD0D2}" type="datetimeFigureOut">
              <a:rPr lang="sk-SK" smtClean="0"/>
              <a:pPr/>
              <a:t>31. 3. 2016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135BC9-A973-47AF-9098-2A336FCB887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13D4DCF-E87C-4F5A-8692-7532D1DFD0D2}" type="datetimeFigureOut">
              <a:rPr lang="sk-SK" smtClean="0"/>
              <a:pPr/>
              <a:t>31. 3. 2016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135BC9-A973-47AF-9098-2A336FCB887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Voľná forma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Pravouhlý trojuholní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Rovná spojnica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Výložk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Výložk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oľná forma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Voľná forma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Pravouhlý trojuholní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Rovná spojnica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13D4DCF-E87C-4F5A-8692-7532D1DFD0D2}" type="datetimeFigureOut">
              <a:rPr lang="sk-SK" smtClean="0"/>
              <a:pPr/>
              <a:t>31. 3. 2016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B135BC9-A973-47AF-9098-2A336FCB8873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radiopetrov.com/larvy-pomahaji-lekarum-odstranovat-odumrelou-tkan/text.html?id=704" TargetMode="External"/><Relationship Id="rId13" Type="http://schemas.openxmlformats.org/officeDocument/2006/relationships/hyperlink" Target="http://www.insectimages.org/browse/detail.cfm?imgnum=1356009" TargetMode="External"/><Relationship Id="rId18" Type="http://schemas.openxmlformats.org/officeDocument/2006/relationships/hyperlink" Target="http://www.kvetyazahrada.sk/clanky/choroby-burina" TargetMode="External"/><Relationship Id="rId3" Type="http://schemas.openxmlformats.org/officeDocument/2006/relationships/hyperlink" Target="http://www.asana-sk.sk/skodci/blacha_ludska.htm" TargetMode="External"/><Relationship Id="rId7" Type="http://schemas.openxmlformats.org/officeDocument/2006/relationships/hyperlink" Target="http://www.agenciadenoticias.unal.edu.co/detalle/article/larvas-comen-tejido-muerto-y-frenan-amputaciones.html" TargetMode="External"/><Relationship Id="rId12" Type="http://schemas.openxmlformats.org/officeDocument/2006/relationships/hyperlink" Target="http://www.veda.cz/article.do?articleId=23183" TargetMode="External"/><Relationship Id="rId17" Type="http://schemas.openxmlformats.org/officeDocument/2006/relationships/hyperlink" Target="http://www.oskole.sk/pages/printpage.php?clanok=15907" TargetMode="External"/><Relationship Id="rId2" Type="http://schemas.openxmlformats.org/officeDocument/2006/relationships/hyperlink" Target="http://magazin.atlas.sk/zdravie/probiotika-neverte-vsetkemu-co-sa-hovori/730643.html" TargetMode="External"/><Relationship Id="rId16" Type="http://schemas.openxmlformats.org/officeDocument/2006/relationships/hyperlink" Target="http://medical-dictionary.thefreedictionary.com/Ascari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ugguide.net/node/view/229546" TargetMode="External"/><Relationship Id="rId11" Type="http://schemas.openxmlformats.org/officeDocument/2006/relationships/hyperlink" Target="http://snaturou2000.sk/rastliny/cermel-hajny" TargetMode="External"/><Relationship Id="rId5" Type="http://schemas.openxmlformats.org/officeDocument/2006/relationships/hyperlink" Target="http://www.oskole.sk/?id_cat=1&amp;clanok=4581" TargetMode="External"/><Relationship Id="rId15" Type="http://schemas.openxmlformats.org/officeDocument/2006/relationships/hyperlink" Target="http://www.holistic-wellness-basics.com/parasite-cleanse.html" TargetMode="External"/><Relationship Id="rId10" Type="http://schemas.openxmlformats.org/officeDocument/2006/relationships/hyperlink" Target="http://www.nahuby.sk/obrazok_detail.php?obrazok_id=13378" TargetMode="External"/><Relationship Id="rId4" Type="http://schemas.openxmlformats.org/officeDocument/2006/relationships/hyperlink" Target="http://www.oskole.sk/?id_cat=7&amp;clanok=15907" TargetMode="External"/><Relationship Id="rId9" Type="http://schemas.openxmlformats.org/officeDocument/2006/relationships/hyperlink" Target="http://www.biographix.cz/cz/portfolio/schemes-models/life-cycle-of-the-mosquito-anopheles-gambiae/" TargetMode="External"/><Relationship Id="rId14" Type="http://schemas.openxmlformats.org/officeDocument/2006/relationships/hyperlink" Target="http://biologia.sengym-moodle.sk/index.html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ifik.sk/archiv-fifik2009-6-strasidelne-zvierata" TargetMode="External"/><Relationship Id="rId13" Type="http://schemas.openxmlformats.org/officeDocument/2006/relationships/hyperlink" Target="http://www.fedorex.sk/?art=hmyz.php" TargetMode="External"/><Relationship Id="rId3" Type="http://schemas.openxmlformats.org/officeDocument/2006/relationships/hyperlink" Target="http://maturitabiologia.sengym-moodle.sk/zadanie_4/koren/metamorfozy/index.html" TargetMode="External"/><Relationship Id="rId7" Type="http://schemas.openxmlformats.org/officeDocument/2006/relationships/hyperlink" Target="http://inpink.blog.cz/0802/odolajte-nastraham-v-restauracii" TargetMode="External"/><Relationship Id="rId12" Type="http://schemas.openxmlformats.org/officeDocument/2006/relationships/hyperlink" Target="http://www.fotoaparat.cz/index.php?r=25&amp;rp=727974&amp;gal=photo" TargetMode="External"/><Relationship Id="rId2" Type="http://schemas.openxmlformats.org/officeDocument/2006/relationships/hyperlink" Target="http://www.nahuby.sk/obrazok_detail.php?obrazok_id=66984&amp;poradie=2&amp;form_hash=79c1a8f8362c13a29931c3e8e089dc9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ety-chudnutie.blogspot.sk/2011/03/dieta.html" TargetMode="External"/><Relationship Id="rId11" Type="http://schemas.openxmlformats.org/officeDocument/2006/relationships/hyperlink" Target="http://primar.sme.sk/c/5374601/kliestov-pribuda-mozu-privodit-aj-smrt.html" TargetMode="External"/><Relationship Id="rId5" Type="http://schemas.openxmlformats.org/officeDocument/2006/relationships/hyperlink" Target="http://martins.blog.pravda.sk/page/5/" TargetMode="External"/><Relationship Id="rId15" Type="http://schemas.openxmlformats.org/officeDocument/2006/relationships/hyperlink" Target="http://www.oskole.sk/pages/printpage.php?clanok=15907" TargetMode="External"/><Relationship Id="rId10" Type="http://schemas.openxmlformats.org/officeDocument/2006/relationships/hyperlink" Target="http://czmedicus.blogspot.sk/2010/08/lymeska-borelioza-obecne.html" TargetMode="External"/><Relationship Id="rId4" Type="http://schemas.openxmlformats.org/officeDocument/2006/relationships/hyperlink" Target="http://slnieckova.sk/p/imelo-biele/" TargetMode="External"/><Relationship Id="rId9" Type="http://schemas.openxmlformats.org/officeDocument/2006/relationships/hyperlink" Target="http://lesk.cas.sk/clanok/96070/lymska-borelioza-rozpoznajte-vcas-jej-symptomy.html" TargetMode="External"/><Relationship Id="rId14" Type="http://schemas.openxmlformats.org/officeDocument/2006/relationships/hyperlink" Target="http://www.youtube.com/watch?feature=player_embedded&amp;v=C8CKEBwPlY8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beautyhorse.estranky.cz/clanky/krmeni-a-vyziva/krmeni-koni-na-pastve.html" TargetMode="External"/><Relationship Id="rId13" Type="http://schemas.openxmlformats.org/officeDocument/2006/relationships/hyperlink" Target="http://eol.org/pages/590853/overview" TargetMode="External"/><Relationship Id="rId3" Type="http://schemas.openxmlformats.org/officeDocument/2006/relationships/hyperlink" Target="http://florabase.dec.wa.gov.au/browse/profile/13732" TargetMode="External"/><Relationship Id="rId7" Type="http://schemas.openxmlformats.org/officeDocument/2006/relationships/hyperlink" Target="http://zivot.azet.sk/clanok/10242/necakany-utok-vyhladovana-levica-porusila-zvyklosti.html" TargetMode="External"/><Relationship Id="rId12" Type="http://schemas.openxmlformats.org/officeDocument/2006/relationships/hyperlink" Target="http://uk.merial.com/producers/dairy/fluke_facts.asp" TargetMode="External"/><Relationship Id="rId2" Type="http://schemas.openxmlformats.org/officeDocument/2006/relationships/hyperlink" Target="http://botany.cz/cs/nepenthes-pervillei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turovo.com/fotoforum/displayimage.php?album=19&amp;pid=533" TargetMode="External"/><Relationship Id="rId11" Type="http://schemas.openxmlformats.org/officeDocument/2006/relationships/hyperlink" Target="http://www.flickriver.com/photos/artsyscience/3309327373/" TargetMode="External"/><Relationship Id="rId5" Type="http://schemas.openxmlformats.org/officeDocument/2006/relationships/hyperlink" Target="http://physedu.science.upjs.sk/sis/ekologia0/rastlina.htm" TargetMode="External"/><Relationship Id="rId10" Type="http://schemas.openxmlformats.org/officeDocument/2006/relationships/hyperlink" Target="http://www.infovek.sk/predmety/biologia/metodicke/ploskavce/index.php" TargetMode="External"/><Relationship Id="rId4" Type="http://schemas.openxmlformats.org/officeDocument/2006/relationships/hyperlink" Target="http://infovekacik.infovek.sk/2004-september/priroda-zaujimavosti.php" TargetMode="External"/><Relationship Id="rId9" Type="http://schemas.openxmlformats.org/officeDocument/2006/relationships/hyperlink" Target="http://biologia.sengym-moodle.sk/index.html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twilightfan72.webs.com/victoriajameslaurent.htm" TargetMode="External"/><Relationship Id="rId13" Type="http://schemas.openxmlformats.org/officeDocument/2006/relationships/hyperlink" Target="http://blogatilia.blogspot.sk/2010/09/parazit.html" TargetMode="External"/><Relationship Id="rId3" Type="http://schemas.openxmlformats.org/officeDocument/2006/relationships/hyperlink" Target="http://www.practicalscience.com/ev.html" TargetMode="External"/><Relationship Id="rId7" Type="http://schemas.openxmlformats.org/officeDocument/2006/relationships/hyperlink" Target="http://www.masozravky.com/ostatni/originalni-clanky-ziva/mucholapka-podivna.php" TargetMode="External"/><Relationship Id="rId12" Type="http://schemas.openxmlformats.org/officeDocument/2006/relationships/hyperlink" Target="http://www.infovek.sk/predmety/biologia/testy/ploskavce.php" TargetMode="External"/><Relationship Id="rId2" Type="http://schemas.openxmlformats.org/officeDocument/2006/relationships/hyperlink" Target="http://itsmetatime.blogspot.sk/2009/05/great-new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biorizika.sk/jedovate-huby/" TargetMode="External"/><Relationship Id="rId11" Type="http://schemas.openxmlformats.org/officeDocument/2006/relationships/hyperlink" Target="http://bioweb.uwlax.edu/bio203/s2009/temanson_caro/" TargetMode="External"/><Relationship Id="rId5" Type="http://schemas.openxmlformats.org/officeDocument/2006/relationships/hyperlink" Target="http://plpnemweb.ucdavis.edu/nemaplex/taxadata/Evermicularis.htm" TargetMode="External"/><Relationship Id="rId10" Type="http://schemas.openxmlformats.org/officeDocument/2006/relationships/hyperlink" Target="http://www.zahrada-sk.com/a/sk/3081-dryopteris-filix-mas-papra%C4%8F-sam%C4%8Dia/" TargetMode="External"/><Relationship Id="rId4" Type="http://schemas.openxmlformats.org/officeDocument/2006/relationships/hyperlink" Target="http://medical-dictionary.thefreedictionary.com/Enterobius" TargetMode="External"/><Relationship Id="rId9" Type="http://schemas.openxmlformats.org/officeDocument/2006/relationships/hyperlink" Target="http://www.twilight-saga-usvit.estranky.sk/fotoalbum/-obrazky.4ever.sk--twilight-saga-new-moon--edward-cullen--bella-swan-148801.html" TargetMode="External"/><Relationship Id="rId14" Type="http://schemas.openxmlformats.org/officeDocument/2006/relationships/hyperlink" Target="http://zdravie.bazar.sk/4244583-pijavica-lekarska-na-domace-pouzitie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nahuby.sk/atlas-hub/Fomes-fomentarius/prachnovec-kopytovity/troudnatec-kopytovity/ID516" TargetMode="External"/><Relationship Id="rId3" Type="http://schemas.openxmlformats.org/officeDocument/2006/relationships/hyperlink" Target="http://nechty-dajana.webnode.sk/postrehy-z-internetu/mykozy-plesne-/" TargetMode="External"/><Relationship Id="rId7" Type="http://schemas.openxmlformats.org/officeDocument/2006/relationships/hyperlink" Target="http://comp.uark.edu/~aszalan/bed_bugs/Bed_bug_research.html" TargetMode="External"/><Relationship Id="rId12" Type="http://schemas.openxmlformats.org/officeDocument/2006/relationships/hyperlink" Target="http://www.e-cleansing.com/parasites/fasciolopsasis-fasciolopsis-buski-3.html" TargetMode="External"/><Relationship Id="rId2" Type="http://schemas.openxmlformats.org/officeDocument/2006/relationships/hyperlink" Target="http://tvnoviny.sk/sekcia/spravy/radime-vam/plesne-na-stenach-vas-mozu-zabi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arasitesinhumans.org/cimex-lectularius-bedbug.html" TargetMode="External"/><Relationship Id="rId11" Type="http://schemas.openxmlformats.org/officeDocument/2006/relationships/hyperlink" Target="http://www.savalli.us/BIO385/Diversity/13.Nematoda.html" TargetMode="External"/><Relationship Id="rId5" Type="http://schemas.openxmlformats.org/officeDocument/2006/relationships/hyperlink" Target="http://www.deratizacnyportal.sk/deratizacnyportal/3-HMYZ-galeria/3-plostica-postelna" TargetMode="External"/><Relationship Id="rId10" Type="http://schemas.openxmlformats.org/officeDocument/2006/relationships/hyperlink" Target="http://www.biolib.cz/cz/image/id3387/" TargetMode="External"/><Relationship Id="rId4" Type="http://schemas.openxmlformats.org/officeDocument/2006/relationships/hyperlink" Target="http://www.fedorex.sk/?art=hmyz.php" TargetMode="External"/><Relationship Id="rId9" Type="http://schemas.openxmlformats.org/officeDocument/2006/relationships/hyperlink" Target="http://umenik.blogspot.sk/2007/12/prrodn-rezervcia-bezedn-s-msoravou.html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nationalgeographicstock.com/ngsimages/explore/explorecomp.jsf?xsys=SE&amp;id=522323" TargetMode="External"/><Relationship Id="rId3" Type="http://schemas.openxmlformats.org/officeDocument/2006/relationships/hyperlink" Target="http://twilightsaga.wikia.com/wiki/File:Angry_Victoria.jpg" TargetMode="External"/><Relationship Id="rId7" Type="http://schemas.openxmlformats.org/officeDocument/2006/relationships/hyperlink" Target="http://www.birdz.sk/forum/mali-ste-uz-niekedy-nejake-parazity-akano-tak-/71775-anketa.html" TargetMode="External"/><Relationship Id="rId2" Type="http://schemas.openxmlformats.org/officeDocument/2006/relationships/hyperlink" Target="http://two-crazy-otaku.blog.cz/0710/upiri-x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as.sk/clanok/227711/jozef-z-dedinky-mal-v-oku-10-cm-cerva-ako-sa-tam-dostal.html" TargetMode="External"/><Relationship Id="rId11" Type="http://schemas.openxmlformats.org/officeDocument/2006/relationships/hyperlink" Target="http://www.huidziekten.nl/afbeeldingen/pediculosis-capitis-5.jpg" TargetMode="External"/><Relationship Id="rId5" Type="http://schemas.openxmlformats.org/officeDocument/2006/relationships/hyperlink" Target="http://biologia.sengym-moodle.sk/index.html" TargetMode="External"/><Relationship Id="rId10" Type="http://schemas.openxmlformats.org/officeDocument/2006/relationships/hyperlink" Target="http://www.huidziekten.nl/zakboek/dermatosen/ptxt/pediculosis-capitis-hoofdluis.htm" TargetMode="External"/><Relationship Id="rId4" Type="http://schemas.openxmlformats.org/officeDocument/2006/relationships/hyperlink" Target="http://picasaweb.google.com/lh/photo/jhdO8C0VeEIMZlk3eSW_cQ" TargetMode="External"/><Relationship Id="rId9" Type="http://schemas.openxmlformats.org/officeDocument/2006/relationships/hyperlink" Target="http://licehunter.wordpress.com/2010/06/13/head-lice/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ucivo.webnode.cz/album/klepitkatci/klepitkatci-pavoukovci-roztoci-zakozka-svrabova-jpg1/" TargetMode="External"/><Relationship Id="rId3" Type="http://schemas.openxmlformats.org/officeDocument/2006/relationships/hyperlink" Target="http://photoresearch.beethomas.com/lateral-view-of-a-female-body-louse-pediculus-humanus-var-corporis/" TargetMode="External"/><Relationship Id="rId7" Type="http://schemas.openxmlformats.org/officeDocument/2006/relationships/hyperlink" Target="http://www.hermanka.cz/mikroby_fakta.html" TargetMode="External"/><Relationship Id="rId2" Type="http://schemas.openxmlformats.org/officeDocument/2006/relationships/hyperlink" Target="http://eol.org/pages/10448835/overview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zbynekmlcoch.cz/informace/medicina/video-fotografie-obrazek/jak-vypada-svrab-obrazek-fotografie-kuze-napadene-zakozkou-svrabovou" TargetMode="External"/><Relationship Id="rId5" Type="http://schemas.openxmlformats.org/officeDocument/2006/relationships/hyperlink" Target="http://flog.pravda.sk/vzacne-rastliny-slovenska.flog?foto=345279" TargetMode="External"/><Relationship Id="rId10" Type="http://schemas.openxmlformats.org/officeDocument/2006/relationships/hyperlink" Target="http://www.nahuby.sk/obrazok_detail.php?obrazok_id=106136" TargetMode="External"/><Relationship Id="rId4" Type="http://schemas.openxmlformats.org/officeDocument/2006/relationships/hyperlink" Target="http://health-teller.blogspot.sk/2011/02/pedikulosis-korporis.html" TargetMode="External"/><Relationship Id="rId9" Type="http://schemas.openxmlformats.org/officeDocument/2006/relationships/hyperlink" Target="http://botany.cz/cs/orobanche-major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Relationship Id="rId14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Relationship Id="rId6" Type="http://schemas.openxmlformats.org/officeDocument/2006/relationships/slide" Target="slide3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sk-SK" b="1" dirty="0" err="1" smtClean="0">
                <a:solidFill>
                  <a:schemeClr val="bg1"/>
                </a:solidFill>
              </a:rPr>
              <a:t>Twilight</a:t>
            </a:r>
            <a:r>
              <a:rPr lang="sk-SK" b="1" dirty="0" smtClean="0">
                <a:solidFill>
                  <a:schemeClr val="bg1"/>
                </a:solidFill>
              </a:rPr>
              <a:t> sága prírody alebo život na úkor iných...</a:t>
            </a:r>
            <a:endParaRPr lang="sk-SK" b="1" dirty="0">
              <a:solidFill>
                <a:schemeClr val="bg1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b="1" dirty="0" smtClean="0">
                <a:solidFill>
                  <a:schemeClr val="tx1"/>
                </a:solidFill>
              </a:rPr>
              <a:t>Mgr. Ivana Richnavská</a:t>
            </a:r>
            <a:endParaRPr lang="sk-SK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Ďakujem za pozornosť.</a:t>
            </a:r>
            <a:endParaRPr lang="sk-SK" dirty="0"/>
          </a:p>
        </p:txBody>
      </p:sp>
      <p:sp>
        <p:nvSpPr>
          <p:cNvPr id="6" name="Podnadpis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symbol obsahu 5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429288"/>
          </a:xfrm>
        </p:spPr>
        <p:txBody>
          <a:bodyPr>
            <a:normAutofit fontScale="40000" lnSpcReduction="20000"/>
          </a:bodyPr>
          <a:lstStyle/>
          <a:p>
            <a:r>
              <a:rPr lang="sk-SK" dirty="0" err="1" smtClean="0"/>
              <a:t>bakterie</a:t>
            </a:r>
            <a:endParaRPr lang="sk-SK" dirty="0" smtClean="0"/>
          </a:p>
          <a:p>
            <a:r>
              <a:rPr lang="sk-SK" u="sng" dirty="0" smtClean="0">
                <a:hlinkClick r:id="rId2"/>
              </a:rPr>
              <a:t>http://magazin.atlas.sk/zdravie/probiotika-neverte-vsetkemu-co-sa-hovori/730643.html</a:t>
            </a:r>
            <a:endParaRPr lang="sk-SK" dirty="0" smtClean="0"/>
          </a:p>
          <a:p>
            <a:r>
              <a:rPr lang="sk-SK" dirty="0" smtClean="0"/>
              <a:t>blcha ľudská</a:t>
            </a:r>
          </a:p>
          <a:p>
            <a:r>
              <a:rPr lang="sk-SK" u="sng" dirty="0" smtClean="0">
                <a:hlinkClick r:id="rId3"/>
              </a:rPr>
              <a:t>http://www.asana-sk.sk/skodci/blacha_ludska.htm</a:t>
            </a:r>
            <a:endParaRPr lang="sk-SK" dirty="0" smtClean="0"/>
          </a:p>
          <a:p>
            <a:r>
              <a:rPr lang="sk-SK" dirty="0" smtClean="0"/>
              <a:t>brečtan popínavý</a:t>
            </a:r>
          </a:p>
          <a:p>
            <a:r>
              <a:rPr lang="sk-SK" u="sng" dirty="0" smtClean="0">
                <a:hlinkClick r:id="rId4"/>
              </a:rPr>
              <a:t>http://www.oskole.sk/?id_cat=7&amp;clanok=15907</a:t>
            </a:r>
            <a:endParaRPr lang="sk-SK" dirty="0" smtClean="0"/>
          </a:p>
          <a:p>
            <a:r>
              <a:rPr lang="sk-SK" u="sng" dirty="0" smtClean="0">
                <a:hlinkClick r:id="rId5"/>
              </a:rPr>
              <a:t>http://www.oskole.sk/?id_cat=1&amp;clanok=4581</a:t>
            </a:r>
            <a:endParaRPr lang="sk-SK" dirty="0" smtClean="0"/>
          </a:p>
          <a:p>
            <a:r>
              <a:rPr lang="sk-SK" dirty="0" err="1" smtClean="0"/>
              <a:t>bzučivka</a:t>
            </a:r>
            <a:r>
              <a:rPr lang="sk-SK" dirty="0" smtClean="0"/>
              <a:t>( </a:t>
            </a:r>
            <a:r>
              <a:rPr lang="sk-SK" dirty="0" err="1" smtClean="0"/>
              <a:t>Lucilla</a:t>
            </a:r>
            <a:r>
              <a:rPr lang="sk-SK" dirty="0" smtClean="0"/>
              <a:t> </a:t>
            </a:r>
            <a:r>
              <a:rPr lang="sk-SK" dirty="0" err="1" smtClean="0"/>
              <a:t>sericata</a:t>
            </a:r>
            <a:r>
              <a:rPr lang="sk-SK" dirty="0" smtClean="0"/>
              <a:t>)</a:t>
            </a:r>
          </a:p>
          <a:p>
            <a:r>
              <a:rPr lang="sk-SK" u="sng" dirty="0" smtClean="0">
                <a:hlinkClick r:id="rId6"/>
              </a:rPr>
              <a:t>http://bugguide.net/node/view/229546</a:t>
            </a:r>
            <a:endParaRPr lang="sk-SK" dirty="0" smtClean="0"/>
          </a:p>
          <a:p>
            <a:r>
              <a:rPr lang="sk-SK" u="sng" dirty="0" smtClean="0">
                <a:hlinkClick r:id="rId7"/>
              </a:rPr>
              <a:t>http://www.agenciadenoticias.unal.edu.co/detalle/article/larvas-comen-tejido-muerto-y-frenan-amputaciones.html</a:t>
            </a:r>
            <a:endParaRPr lang="sk-SK" dirty="0" smtClean="0"/>
          </a:p>
          <a:p>
            <a:r>
              <a:rPr lang="sk-SK" u="sng" dirty="0" smtClean="0">
                <a:hlinkClick r:id="rId8"/>
              </a:rPr>
              <a:t>http://www.radiopetrov.com/larvy-pomahaji-lekarum-odstranovat-odumrelou-tkan/text.html?id=704</a:t>
            </a:r>
            <a:endParaRPr lang="sk-SK" dirty="0" smtClean="0"/>
          </a:p>
          <a:p>
            <a:r>
              <a:rPr lang="sk-SK" u="sng" dirty="0" smtClean="0">
                <a:hlinkClick r:id="rId9"/>
              </a:rPr>
              <a:t>http://www.biographix.cz/cz/portfolio/schemes-models/life-cycle-of-the-mosquito-anopheles-gambiae/</a:t>
            </a:r>
            <a:endParaRPr lang="sk-SK" dirty="0" smtClean="0"/>
          </a:p>
          <a:p>
            <a:r>
              <a:rPr lang="sk-SK" dirty="0" err="1" smtClean="0"/>
              <a:t>čermel</a:t>
            </a:r>
            <a:r>
              <a:rPr lang="sk-SK" dirty="0" smtClean="0"/>
              <a:t> </a:t>
            </a:r>
            <a:r>
              <a:rPr lang="sk-SK" dirty="0" err="1" smtClean="0"/>
              <a:t>hájny</a:t>
            </a:r>
            <a:endParaRPr lang="sk-SK" dirty="0" smtClean="0"/>
          </a:p>
          <a:p>
            <a:r>
              <a:rPr lang="sk-SK" u="sng" dirty="0" smtClean="0">
                <a:hlinkClick r:id="rId10"/>
              </a:rPr>
              <a:t>http://www.nahuby.sk/obrazok_detail.php?obrazok_id=13378</a:t>
            </a:r>
            <a:endParaRPr lang="sk-SK" dirty="0" smtClean="0"/>
          </a:p>
          <a:p>
            <a:r>
              <a:rPr lang="sk-SK" u="sng" dirty="0" smtClean="0">
                <a:hlinkClick r:id="rId11"/>
              </a:rPr>
              <a:t>http://snaturou2000.sk/rastliny/cermel-hajny</a:t>
            </a:r>
            <a:endParaRPr lang="sk-SK" dirty="0" smtClean="0"/>
          </a:p>
          <a:p>
            <a:r>
              <a:rPr lang="sk-SK" dirty="0" smtClean="0"/>
              <a:t>háďatko</a:t>
            </a:r>
          </a:p>
          <a:p>
            <a:r>
              <a:rPr lang="sk-SK" u="sng" dirty="0" smtClean="0">
                <a:hlinkClick r:id="rId12"/>
              </a:rPr>
              <a:t>http://www.veda.cz/article.do?articleId=23183</a:t>
            </a:r>
            <a:endParaRPr lang="sk-SK" dirty="0" smtClean="0"/>
          </a:p>
          <a:p>
            <a:r>
              <a:rPr lang="sk-SK" u="sng" dirty="0" smtClean="0">
                <a:hlinkClick r:id="rId13"/>
              </a:rPr>
              <a:t>http://www.insectimages.org/browse/detail.cfm?imgnum=1356009</a:t>
            </a:r>
            <a:endParaRPr lang="sk-SK" dirty="0" smtClean="0"/>
          </a:p>
          <a:p>
            <a:r>
              <a:rPr lang="sk-SK" dirty="0" smtClean="0"/>
              <a:t>hlísta detská</a:t>
            </a:r>
          </a:p>
          <a:p>
            <a:r>
              <a:rPr lang="sk-SK" u="sng" dirty="0" smtClean="0">
                <a:hlinkClick r:id="rId14"/>
              </a:rPr>
              <a:t>http://biologia.sengym-moodle.sk/index.html#hlistovce.html</a:t>
            </a:r>
            <a:endParaRPr lang="sk-SK" dirty="0" smtClean="0"/>
          </a:p>
          <a:p>
            <a:r>
              <a:rPr lang="sk-SK" u="sng" dirty="0" smtClean="0">
                <a:hlinkClick r:id="rId15"/>
              </a:rPr>
              <a:t>http://www.holistic-wellness-basics.com/parasite-cleanse.html</a:t>
            </a:r>
            <a:endParaRPr lang="sk-SK" dirty="0" smtClean="0"/>
          </a:p>
          <a:p>
            <a:r>
              <a:rPr lang="sk-SK" u="sng" dirty="0" smtClean="0">
                <a:hlinkClick r:id="rId16"/>
              </a:rPr>
              <a:t>http://medical-dictionary.thefreedictionary.com/Ascaris</a:t>
            </a:r>
            <a:endParaRPr lang="sk-SK" dirty="0" smtClean="0"/>
          </a:p>
          <a:p>
            <a:r>
              <a:rPr lang="sk-SK" dirty="0" err="1" smtClean="0"/>
              <a:t>hniezdovka</a:t>
            </a:r>
            <a:r>
              <a:rPr lang="sk-SK" dirty="0" smtClean="0"/>
              <a:t> hlístová</a:t>
            </a:r>
          </a:p>
          <a:p>
            <a:r>
              <a:rPr lang="sk-SK" u="sng" dirty="0" smtClean="0">
                <a:hlinkClick r:id="rId17"/>
              </a:rPr>
              <a:t>http://www.oskole.sk/pages/printpage.php?clanok=15907</a:t>
            </a:r>
            <a:endParaRPr lang="sk-SK" dirty="0" smtClean="0"/>
          </a:p>
          <a:p>
            <a:r>
              <a:rPr lang="sk-SK" dirty="0" smtClean="0"/>
              <a:t>hrdza trávna</a:t>
            </a:r>
          </a:p>
          <a:p>
            <a:r>
              <a:rPr lang="sk-SK" u="sng" dirty="0" smtClean="0">
                <a:hlinkClick r:id="rId18"/>
              </a:rPr>
              <a:t>http://www.kvetyazahrada.sk/clanky/choroby-burina</a:t>
            </a:r>
            <a:endParaRPr lang="sk-SK" dirty="0"/>
          </a:p>
        </p:txBody>
      </p:sp>
      <p:sp>
        <p:nvSpPr>
          <p:cNvPr id="5" name="Nadpis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sk-SK" smtClean="0"/>
              <a:t>Použité zdroje: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578687"/>
          </a:xfrm>
        </p:spPr>
        <p:txBody>
          <a:bodyPr>
            <a:normAutofit fontScale="55000" lnSpcReduction="20000"/>
          </a:bodyPr>
          <a:lstStyle/>
          <a:p>
            <a:r>
              <a:rPr lang="sk-SK" dirty="0" err="1" smtClean="0"/>
              <a:t>hrib</a:t>
            </a:r>
            <a:r>
              <a:rPr lang="sk-SK" dirty="0" smtClean="0"/>
              <a:t> dubový</a:t>
            </a:r>
          </a:p>
          <a:p>
            <a:r>
              <a:rPr lang="sk-SK" u="sng" dirty="0" smtClean="0">
                <a:hlinkClick r:id="rId2"/>
              </a:rPr>
              <a:t>http://www.nahuby.sk/obrazok_detail.php?obrazok_id=66984&amp;poradie=2&amp;form_hash=79c1a8f8362c13a29931c3e8e089dc99</a:t>
            </a:r>
            <a:endParaRPr lang="sk-SK" dirty="0" smtClean="0"/>
          </a:p>
          <a:p>
            <a:r>
              <a:rPr lang="sk-SK" dirty="0" smtClean="0"/>
              <a:t>imelo biele</a:t>
            </a:r>
          </a:p>
          <a:p>
            <a:r>
              <a:rPr lang="sk-SK" u="sng" dirty="0" smtClean="0">
                <a:hlinkClick r:id="rId3"/>
              </a:rPr>
              <a:t>http://maturitabiologia.sengym-moodle.sk/zadanie_4/koren/metamorfozy/index.html</a:t>
            </a:r>
            <a:endParaRPr lang="sk-SK" dirty="0" smtClean="0"/>
          </a:p>
          <a:p>
            <a:r>
              <a:rPr lang="sk-SK" u="sng" dirty="0" smtClean="0">
                <a:hlinkClick r:id="rId4"/>
              </a:rPr>
              <a:t>http://slnieckova.sk/p/imelo-biele/</a:t>
            </a:r>
            <a:endParaRPr lang="sk-SK" dirty="0" smtClean="0"/>
          </a:p>
          <a:p>
            <a:r>
              <a:rPr lang="sk-SK" u="sng" dirty="0" smtClean="0">
                <a:hlinkClick r:id="rId5"/>
              </a:rPr>
              <a:t>http://martins.blog.pravda.sk/page/5/</a:t>
            </a:r>
            <a:endParaRPr lang="sk-SK" dirty="0" smtClean="0"/>
          </a:p>
          <a:p>
            <a:r>
              <a:rPr lang="sk-SK" dirty="0" smtClean="0"/>
              <a:t>jedenie- človek</a:t>
            </a:r>
          </a:p>
          <a:p>
            <a:r>
              <a:rPr lang="sk-SK" u="sng" dirty="0" smtClean="0">
                <a:hlinkClick r:id="rId6"/>
              </a:rPr>
              <a:t>http://diety-chudnutie.blogspot.sk/2011/03/dieta.html</a:t>
            </a:r>
            <a:endParaRPr lang="sk-SK" dirty="0" smtClean="0"/>
          </a:p>
          <a:p>
            <a:r>
              <a:rPr lang="sk-SK" u="sng" dirty="0" smtClean="0">
                <a:hlinkClick r:id="rId7"/>
              </a:rPr>
              <a:t>http://inpink.blog.cz/0802/odolajte-nastraham-v-restauracii</a:t>
            </a:r>
            <a:endParaRPr lang="sk-SK" dirty="0" smtClean="0"/>
          </a:p>
          <a:p>
            <a:r>
              <a:rPr lang="sk-SK" dirty="0" smtClean="0"/>
              <a:t>kliešť obyčajný</a:t>
            </a:r>
          </a:p>
          <a:p>
            <a:r>
              <a:rPr lang="sk-SK" u="sng" dirty="0" smtClean="0">
                <a:hlinkClick r:id="rId8"/>
              </a:rPr>
              <a:t>http://www.fifik.sk/archiv-fifik2009-6-strasidelne-zvierata</a:t>
            </a:r>
            <a:endParaRPr lang="sk-SK" dirty="0" smtClean="0"/>
          </a:p>
          <a:p>
            <a:r>
              <a:rPr lang="sk-SK" u="sng" dirty="0" smtClean="0">
                <a:hlinkClick r:id="rId9"/>
              </a:rPr>
              <a:t>http://lesk.cas.sk/clanok/96070/lymska-borelioza-rozpoznajte-vcas-jej-symptomy.html</a:t>
            </a:r>
            <a:endParaRPr lang="sk-SK" dirty="0" smtClean="0"/>
          </a:p>
          <a:p>
            <a:r>
              <a:rPr lang="sk-SK" u="sng" dirty="0" smtClean="0">
                <a:hlinkClick r:id="rId10"/>
              </a:rPr>
              <a:t>http://czmedicus.blogspot.sk/2010/08/lymeska-borelioza-obecne.html</a:t>
            </a:r>
            <a:endParaRPr lang="sk-SK" dirty="0" smtClean="0"/>
          </a:p>
          <a:p>
            <a:r>
              <a:rPr lang="sk-SK" u="sng" dirty="0" smtClean="0">
                <a:hlinkClick r:id="rId11"/>
              </a:rPr>
              <a:t>http://primar.sme.sk/c/5374601/kliestov-pribuda-mozu-privodit-aj-smrt.html</a:t>
            </a:r>
            <a:endParaRPr lang="sk-SK" dirty="0" smtClean="0"/>
          </a:p>
          <a:p>
            <a:r>
              <a:rPr lang="sk-SK" dirty="0" smtClean="0"/>
              <a:t>komár piskľavý</a:t>
            </a:r>
          </a:p>
          <a:p>
            <a:r>
              <a:rPr lang="sk-SK" u="sng" dirty="0" smtClean="0">
                <a:hlinkClick r:id="rId12"/>
              </a:rPr>
              <a:t>http://www.fotoaparat.cz/index.php?r=25&amp;rp=727974&amp;gal=photo</a:t>
            </a:r>
            <a:endParaRPr lang="sk-SK" dirty="0" smtClean="0"/>
          </a:p>
          <a:p>
            <a:r>
              <a:rPr lang="sk-SK" u="sng" dirty="0" smtClean="0">
                <a:hlinkClick r:id="rId13"/>
              </a:rPr>
              <a:t>http://www.fedorex.sk/?art=hmyz.php</a:t>
            </a:r>
            <a:endParaRPr lang="sk-SK" dirty="0" smtClean="0"/>
          </a:p>
          <a:p>
            <a:r>
              <a:rPr lang="sk-SK" u="sng" dirty="0" smtClean="0">
                <a:hlinkClick r:id="rId14"/>
              </a:rPr>
              <a:t>http://www.youtube.com/watch?feature=player_embedded&amp;v=C8CKEBwPlY8#</a:t>
            </a:r>
            <a:r>
              <a:rPr lang="sk-SK" dirty="0" smtClean="0"/>
              <a:t>!</a:t>
            </a:r>
          </a:p>
          <a:p>
            <a:r>
              <a:rPr lang="sk-SK" dirty="0" err="1" smtClean="0"/>
              <a:t>koralica</a:t>
            </a:r>
            <a:r>
              <a:rPr lang="sk-SK" dirty="0" smtClean="0"/>
              <a:t> lesná</a:t>
            </a:r>
          </a:p>
          <a:p>
            <a:r>
              <a:rPr lang="sk-SK" u="sng" dirty="0" smtClean="0">
                <a:hlinkClick r:id="rId15"/>
              </a:rPr>
              <a:t>http://www.oskole.sk/pages/printpage.php?clanok=15907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2528"/>
          </a:xfrm>
        </p:spPr>
        <p:txBody>
          <a:bodyPr>
            <a:normAutofit fontScale="90000"/>
          </a:bodyPr>
          <a:lstStyle/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507249"/>
          </a:xfrm>
        </p:spPr>
        <p:txBody>
          <a:bodyPr>
            <a:normAutofit fontScale="55000" lnSpcReduction="20000"/>
          </a:bodyPr>
          <a:lstStyle/>
          <a:p>
            <a:r>
              <a:rPr lang="sk-SK" dirty="0" err="1" smtClean="0"/>
              <a:t>krčiažnik</a:t>
            </a:r>
            <a:endParaRPr lang="sk-SK" dirty="0" smtClean="0"/>
          </a:p>
          <a:p>
            <a:r>
              <a:rPr lang="sk-SK" u="sng" dirty="0" smtClean="0">
                <a:hlinkClick r:id="rId2"/>
              </a:rPr>
              <a:t>http://botany.cz/cs/nepenthes-pervillei/</a:t>
            </a:r>
            <a:endParaRPr lang="sk-SK" dirty="0" smtClean="0"/>
          </a:p>
          <a:p>
            <a:r>
              <a:rPr lang="sk-SK" dirty="0" smtClean="0"/>
              <a:t>kukučina</a:t>
            </a:r>
          </a:p>
          <a:p>
            <a:r>
              <a:rPr lang="sk-SK" u="sng" dirty="0" smtClean="0">
                <a:hlinkClick r:id="rId3"/>
              </a:rPr>
              <a:t>http://florabase.dec.wa.gov.au/browse/profile/13732</a:t>
            </a:r>
            <a:endParaRPr lang="sk-SK" dirty="0" smtClean="0"/>
          </a:p>
          <a:p>
            <a:r>
              <a:rPr lang="sk-SK" dirty="0" smtClean="0"/>
              <a:t>lekno biele</a:t>
            </a:r>
          </a:p>
          <a:p>
            <a:r>
              <a:rPr lang="sk-SK" u="sng" dirty="0" smtClean="0">
                <a:hlinkClick r:id="rId4"/>
              </a:rPr>
              <a:t>http://infovekacik.infovek.sk/2004-september/priroda-zaujimavosti.php</a:t>
            </a:r>
            <a:endParaRPr lang="sk-SK" dirty="0" smtClean="0"/>
          </a:p>
          <a:p>
            <a:r>
              <a:rPr lang="sk-SK" dirty="0" smtClean="0"/>
              <a:t>lov zvierat, kŕmenie sa</a:t>
            </a:r>
          </a:p>
          <a:p>
            <a:r>
              <a:rPr lang="sk-SK" dirty="0" smtClean="0"/>
              <a:t>lišajníky</a:t>
            </a:r>
          </a:p>
          <a:p>
            <a:r>
              <a:rPr lang="sk-SK" u="sng" dirty="0" smtClean="0">
                <a:hlinkClick r:id="rId5"/>
              </a:rPr>
              <a:t>http://physedu.science.upjs.sk/sis/ekologia0/rastlina.htm</a:t>
            </a:r>
            <a:endParaRPr lang="sk-SK" dirty="0" smtClean="0"/>
          </a:p>
          <a:p>
            <a:r>
              <a:rPr lang="sk-SK" u="sng" dirty="0" smtClean="0">
                <a:hlinkClick r:id="rId6"/>
              </a:rPr>
              <a:t>http://www.sturovo.com/fotoforum/displayimage.php?album=19&amp;pid=533</a:t>
            </a:r>
            <a:endParaRPr lang="sk-SK" dirty="0" smtClean="0"/>
          </a:p>
          <a:p>
            <a:r>
              <a:rPr lang="sk-SK" u="sng" dirty="0" smtClean="0">
                <a:hlinkClick r:id="rId7"/>
              </a:rPr>
              <a:t>http://zivot.azet.sk/clanok/10242/necakany-utok-vyhladovana-levica-porusila-zvyklosti.html</a:t>
            </a:r>
            <a:endParaRPr lang="sk-SK" dirty="0" smtClean="0"/>
          </a:p>
          <a:p>
            <a:r>
              <a:rPr lang="sk-SK" u="sng" dirty="0" smtClean="0">
                <a:hlinkClick r:id="rId8"/>
              </a:rPr>
              <a:t>http://www.beautyhorse.estranky.cz/clanky/krmeni-a-vyziva/krmeni-koni-na-pastve.html</a:t>
            </a:r>
            <a:endParaRPr lang="sk-SK" dirty="0" smtClean="0"/>
          </a:p>
          <a:p>
            <a:r>
              <a:rPr lang="sk-SK" dirty="0" err="1" smtClean="0"/>
              <a:t>maláriovec</a:t>
            </a:r>
            <a:r>
              <a:rPr lang="sk-SK" dirty="0" smtClean="0"/>
              <a:t>  3dňový</a:t>
            </a:r>
          </a:p>
          <a:p>
            <a:r>
              <a:rPr lang="sk-SK" u="sng" dirty="0" smtClean="0">
                <a:hlinkClick r:id="rId9"/>
              </a:rPr>
              <a:t>http://biologia.sengym-moodle.sk/index.html#krvinovky.html</a:t>
            </a:r>
            <a:endParaRPr lang="sk-SK" dirty="0" smtClean="0"/>
          </a:p>
          <a:p>
            <a:r>
              <a:rPr lang="sk-SK" dirty="0" smtClean="0"/>
              <a:t>motolica pečeňová</a:t>
            </a:r>
          </a:p>
          <a:p>
            <a:r>
              <a:rPr lang="sk-SK" u="sng" dirty="0" smtClean="0">
                <a:hlinkClick r:id="rId10"/>
              </a:rPr>
              <a:t>http://www.infovek.sk/predmety/biologia/metodicke/ploskavce/index.php</a:t>
            </a:r>
            <a:endParaRPr lang="sk-SK" dirty="0" smtClean="0"/>
          </a:p>
          <a:p>
            <a:r>
              <a:rPr lang="sk-SK" u="sng" dirty="0" smtClean="0">
                <a:hlinkClick r:id="rId11"/>
              </a:rPr>
              <a:t>http://www.flickriver.com/photos/artsyscience/3309327373/</a:t>
            </a:r>
            <a:endParaRPr lang="sk-SK" dirty="0" smtClean="0"/>
          </a:p>
          <a:p>
            <a:r>
              <a:rPr lang="sk-SK" u="sng" dirty="0" smtClean="0">
                <a:hlinkClick r:id="rId12"/>
              </a:rPr>
              <a:t>http://uk.merial.com/producers/dairy/fluke_facts.asp</a:t>
            </a:r>
            <a:endParaRPr lang="sk-SK" dirty="0" smtClean="0"/>
          </a:p>
          <a:p>
            <a:r>
              <a:rPr lang="sk-SK" u="sng" dirty="0" smtClean="0">
                <a:hlinkClick r:id="rId13"/>
              </a:rPr>
              <a:t>http://eol.org/pages/590853/overview</a:t>
            </a:r>
            <a:endParaRPr lang="sk-SK" dirty="0" smtClean="0"/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3966"/>
          </a:xfrm>
        </p:spPr>
        <p:txBody>
          <a:bodyPr>
            <a:normAutofit fontScale="90000"/>
          </a:bodyPr>
          <a:lstStyle/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507249"/>
          </a:xfrm>
        </p:spPr>
        <p:txBody>
          <a:bodyPr>
            <a:normAutofit fontScale="55000" lnSpcReduction="20000"/>
          </a:bodyPr>
          <a:lstStyle/>
          <a:p>
            <a:r>
              <a:rPr lang="sk-SK" dirty="0" smtClean="0"/>
              <a:t>mrľa ľudská</a:t>
            </a:r>
          </a:p>
          <a:p>
            <a:r>
              <a:rPr lang="sk-SK" u="sng" dirty="0" smtClean="0">
                <a:hlinkClick r:id="rId2"/>
              </a:rPr>
              <a:t>http://itsmetatime.blogspot.sk/2009/05/great-news.html</a:t>
            </a:r>
            <a:endParaRPr lang="sk-SK" dirty="0" smtClean="0"/>
          </a:p>
          <a:p>
            <a:r>
              <a:rPr lang="sk-SK" u="sng" dirty="0" smtClean="0">
                <a:hlinkClick r:id="rId3"/>
              </a:rPr>
              <a:t>http://www.practicalscience.com/ev.html</a:t>
            </a:r>
            <a:endParaRPr lang="sk-SK" dirty="0" smtClean="0"/>
          </a:p>
          <a:p>
            <a:r>
              <a:rPr lang="sk-SK" u="sng" dirty="0" smtClean="0">
                <a:hlinkClick r:id="rId4"/>
              </a:rPr>
              <a:t>http://medical-dictionary.thefreedictionary.com/Enterobius</a:t>
            </a:r>
            <a:endParaRPr lang="sk-SK" dirty="0" smtClean="0"/>
          </a:p>
          <a:p>
            <a:r>
              <a:rPr lang="sk-SK" u="sng" dirty="0" smtClean="0">
                <a:hlinkClick r:id="rId5"/>
              </a:rPr>
              <a:t>http://plpnemweb.ucdavis.edu/nemaplex/taxadata/Evermicularis.htm</a:t>
            </a:r>
            <a:endParaRPr lang="sk-SK" dirty="0" smtClean="0"/>
          </a:p>
          <a:p>
            <a:r>
              <a:rPr lang="sk-SK" dirty="0" smtClean="0"/>
              <a:t>muchotrávka</a:t>
            </a:r>
          </a:p>
          <a:p>
            <a:r>
              <a:rPr lang="sk-SK" u="sng" dirty="0" smtClean="0">
                <a:hlinkClick r:id="rId6"/>
              </a:rPr>
              <a:t>http://www.biorizika.sk/jedovate-huby/</a:t>
            </a:r>
            <a:endParaRPr lang="sk-SK" dirty="0" smtClean="0"/>
          </a:p>
          <a:p>
            <a:r>
              <a:rPr lang="sk-SK" dirty="0" smtClean="0"/>
              <a:t>mucholapka podivná</a:t>
            </a:r>
          </a:p>
          <a:p>
            <a:r>
              <a:rPr lang="sk-SK" u="sng" dirty="0" smtClean="0">
                <a:hlinkClick r:id="rId7"/>
              </a:rPr>
              <a:t>http://www.masozravky.com/ostatni/originalni-clanky-ziva/mucholapka-podivna.php</a:t>
            </a:r>
            <a:endParaRPr lang="sk-SK" dirty="0" smtClean="0"/>
          </a:p>
          <a:p>
            <a:r>
              <a:rPr lang="sk-SK" dirty="0" smtClean="0"/>
              <a:t>Obrázky z </a:t>
            </a:r>
            <a:r>
              <a:rPr lang="sk-SK" dirty="0" err="1" smtClean="0"/>
              <a:t>Twilight</a:t>
            </a:r>
            <a:r>
              <a:rPr lang="sk-SK" dirty="0" smtClean="0"/>
              <a:t> ságy</a:t>
            </a:r>
          </a:p>
          <a:p>
            <a:r>
              <a:rPr lang="sk-SK" u="sng" dirty="0" smtClean="0">
                <a:hlinkClick r:id="rId8"/>
              </a:rPr>
              <a:t>http://twilightfan72.webs.com/victoriajameslaurent.htm</a:t>
            </a:r>
            <a:endParaRPr lang="sk-SK" dirty="0" smtClean="0"/>
          </a:p>
          <a:p>
            <a:r>
              <a:rPr lang="sk-SK" u="sng" dirty="0" smtClean="0">
                <a:hlinkClick r:id="rId9"/>
              </a:rPr>
              <a:t>http://www.twilight-saga-usvit.estranky.sk/fotoalbum/-obrazky.4ever.sk--</a:t>
            </a:r>
            <a:r>
              <a:rPr lang="sk-SK" u="sng" dirty="0" err="1" smtClean="0">
                <a:hlinkClick r:id="rId9"/>
              </a:rPr>
              <a:t>twilight-saga-new-moon</a:t>
            </a:r>
            <a:r>
              <a:rPr lang="sk-SK" u="sng" dirty="0" smtClean="0">
                <a:hlinkClick r:id="rId9"/>
              </a:rPr>
              <a:t>--</a:t>
            </a:r>
            <a:r>
              <a:rPr lang="sk-SK" u="sng" dirty="0" err="1" smtClean="0">
                <a:hlinkClick r:id="rId9"/>
              </a:rPr>
              <a:t>edward-cullen</a:t>
            </a:r>
            <a:r>
              <a:rPr lang="sk-SK" u="sng" dirty="0" smtClean="0">
                <a:hlinkClick r:id="rId9"/>
              </a:rPr>
              <a:t>--bella-swan-148801.html</a:t>
            </a:r>
            <a:endParaRPr lang="sk-SK" dirty="0" smtClean="0"/>
          </a:p>
          <a:p>
            <a:r>
              <a:rPr lang="sk-SK" dirty="0" smtClean="0"/>
              <a:t>papraď samčia</a:t>
            </a:r>
          </a:p>
          <a:p>
            <a:r>
              <a:rPr lang="sk-SK" u="sng" dirty="0" smtClean="0">
                <a:hlinkClick r:id="rId10"/>
              </a:rPr>
              <a:t>http://www.zahrada-sk.com/a/sk/3081-dryopteris-filix-mas-papra%C4%8F-sam%C4%8Dia/</a:t>
            </a:r>
            <a:endParaRPr lang="sk-SK" dirty="0" smtClean="0"/>
          </a:p>
          <a:p>
            <a:r>
              <a:rPr lang="sk-SK" dirty="0" smtClean="0"/>
              <a:t>pásomnica dlhá</a:t>
            </a:r>
          </a:p>
          <a:p>
            <a:r>
              <a:rPr lang="sk-SK" u="sng" dirty="0" smtClean="0">
                <a:hlinkClick r:id="rId11"/>
              </a:rPr>
              <a:t>http://bioweb.uwlax.edu/bio203/s2009/temanson_caro/</a:t>
            </a:r>
            <a:endParaRPr lang="sk-SK" dirty="0" smtClean="0"/>
          </a:p>
          <a:p>
            <a:r>
              <a:rPr lang="sk-SK" u="sng" dirty="0" smtClean="0">
                <a:hlinkClick r:id="rId12"/>
              </a:rPr>
              <a:t>http://www.infovek.sk/predmety/biologia/testy/ploskavce.php</a:t>
            </a:r>
            <a:endParaRPr lang="sk-SK" dirty="0" smtClean="0"/>
          </a:p>
          <a:p>
            <a:r>
              <a:rPr lang="sk-SK" u="sng" dirty="0" smtClean="0">
                <a:hlinkClick r:id="rId13"/>
              </a:rPr>
              <a:t>http://blogatilia.blogspot.sk/2010/09/parazit.html</a:t>
            </a:r>
            <a:endParaRPr lang="sk-SK" dirty="0" smtClean="0"/>
          </a:p>
          <a:p>
            <a:r>
              <a:rPr lang="sk-SK" dirty="0" smtClean="0"/>
              <a:t>pijavica lekárska</a:t>
            </a:r>
          </a:p>
          <a:p>
            <a:r>
              <a:rPr lang="sk-SK" u="sng" dirty="0" smtClean="0">
                <a:hlinkClick r:id="rId14"/>
              </a:rPr>
              <a:t>http://zdravie.bazar.sk/4244583-pijavica-lekarska-na-domace-pouzitie</a:t>
            </a:r>
            <a:endParaRPr lang="sk-SK" dirty="0" smtClean="0"/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3966"/>
          </a:xfrm>
        </p:spPr>
        <p:txBody>
          <a:bodyPr>
            <a:normAutofit fontScale="90000"/>
          </a:bodyPr>
          <a:lstStyle/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578687"/>
          </a:xfrm>
        </p:spPr>
        <p:txBody>
          <a:bodyPr>
            <a:normAutofit fontScale="55000" lnSpcReduction="20000"/>
          </a:bodyPr>
          <a:lstStyle/>
          <a:p>
            <a:r>
              <a:rPr lang="sk-SK" dirty="0" smtClean="0"/>
              <a:t>plesne</a:t>
            </a:r>
          </a:p>
          <a:p>
            <a:r>
              <a:rPr lang="sk-SK" u="sng" dirty="0" smtClean="0">
                <a:hlinkClick r:id="rId2"/>
              </a:rPr>
              <a:t>http://tvnoviny.sk/sekcia/spravy/radime-vam/plesne-na-stenach-vas-mozu-zabit.html</a:t>
            </a:r>
            <a:endParaRPr lang="sk-SK" dirty="0" smtClean="0"/>
          </a:p>
          <a:p>
            <a:r>
              <a:rPr lang="sk-SK" dirty="0" smtClean="0"/>
              <a:t>plesne na nohách</a:t>
            </a:r>
          </a:p>
          <a:p>
            <a:r>
              <a:rPr lang="sk-SK" u="sng" dirty="0" smtClean="0">
                <a:hlinkClick r:id="rId3"/>
              </a:rPr>
              <a:t>http://nechty-dajana.webnode.sk/postrehy-z-internetu/mykozy-plesne-/</a:t>
            </a:r>
            <a:endParaRPr lang="sk-SK" dirty="0" smtClean="0"/>
          </a:p>
          <a:p>
            <a:r>
              <a:rPr lang="sk-SK" dirty="0" smtClean="0"/>
              <a:t>ploštica posteľná</a:t>
            </a:r>
          </a:p>
          <a:p>
            <a:r>
              <a:rPr lang="sk-SK" u="sng" dirty="0" smtClean="0">
                <a:hlinkClick r:id="rId4"/>
              </a:rPr>
              <a:t>http://www.fedorex.sk/?art=hmyz.php</a:t>
            </a:r>
            <a:endParaRPr lang="sk-SK" dirty="0" smtClean="0"/>
          </a:p>
          <a:p>
            <a:r>
              <a:rPr lang="sk-SK" u="sng" dirty="0" smtClean="0">
                <a:hlinkClick r:id="rId5"/>
              </a:rPr>
              <a:t>http://www.deratizacnyportal.sk/deratizacnyportal/3-HMYZ-galeria/3-plostica-postelna</a:t>
            </a:r>
            <a:endParaRPr lang="sk-SK" dirty="0" smtClean="0"/>
          </a:p>
          <a:p>
            <a:r>
              <a:rPr lang="sk-SK" u="sng" dirty="0" smtClean="0">
                <a:hlinkClick r:id="rId6"/>
              </a:rPr>
              <a:t>http://www.parasitesinhumans.org/cimex-lectularius-bedbug.html</a:t>
            </a:r>
            <a:endParaRPr lang="sk-SK" dirty="0" smtClean="0"/>
          </a:p>
          <a:p>
            <a:r>
              <a:rPr lang="sk-SK" u="sng" dirty="0" smtClean="0">
                <a:hlinkClick r:id="rId7"/>
              </a:rPr>
              <a:t>http://comp.uark.edu/~aszalan/bed_bugs/Bed_bug_research.html</a:t>
            </a:r>
            <a:endParaRPr lang="sk-SK" dirty="0" smtClean="0"/>
          </a:p>
          <a:p>
            <a:r>
              <a:rPr lang="sk-SK" dirty="0" err="1" smtClean="0"/>
              <a:t>práchnovec</a:t>
            </a:r>
            <a:r>
              <a:rPr lang="sk-SK" dirty="0" smtClean="0"/>
              <a:t>  </a:t>
            </a:r>
            <a:r>
              <a:rPr lang="sk-SK" dirty="0" err="1" smtClean="0"/>
              <a:t>kopitovitý</a:t>
            </a:r>
            <a:endParaRPr lang="sk-SK" dirty="0" smtClean="0"/>
          </a:p>
          <a:p>
            <a:r>
              <a:rPr lang="sk-SK" u="sng" dirty="0" smtClean="0">
                <a:hlinkClick r:id="rId8"/>
              </a:rPr>
              <a:t>http://www.nahuby.sk/atlas-hub/Fomes-fomentarius/prachnovec-kopytovity/troudnatec-kopytovity/ID516</a:t>
            </a:r>
            <a:endParaRPr lang="sk-SK" dirty="0" smtClean="0"/>
          </a:p>
          <a:p>
            <a:r>
              <a:rPr lang="sk-SK" dirty="0" smtClean="0"/>
              <a:t>rosička </a:t>
            </a:r>
            <a:r>
              <a:rPr lang="sk-SK" dirty="0" err="1" smtClean="0"/>
              <a:t>okrúhlolísta</a:t>
            </a:r>
            <a:endParaRPr lang="sk-SK" dirty="0" smtClean="0"/>
          </a:p>
          <a:p>
            <a:r>
              <a:rPr lang="sk-SK" u="sng" dirty="0" smtClean="0">
                <a:hlinkClick r:id="rId9"/>
              </a:rPr>
              <a:t>http://umenik.blogspot.sk/2007/12/prrodn-rezervcia-bezedn-s-msoravou.html</a:t>
            </a:r>
            <a:endParaRPr lang="sk-SK" dirty="0" smtClean="0"/>
          </a:p>
          <a:p>
            <a:r>
              <a:rPr lang="sk-SK" dirty="0" smtClean="0"/>
              <a:t>sneť kukuričná</a:t>
            </a:r>
          </a:p>
          <a:p>
            <a:r>
              <a:rPr lang="sk-SK" u="sng" dirty="0" smtClean="0">
                <a:hlinkClick r:id="rId10"/>
              </a:rPr>
              <a:t>http://www.biolib.cz/cz/image/id3387/</a:t>
            </a:r>
            <a:endParaRPr lang="sk-SK" dirty="0" smtClean="0"/>
          </a:p>
          <a:p>
            <a:r>
              <a:rPr lang="sk-SK" dirty="0" smtClean="0"/>
              <a:t>svalovec špirálový</a:t>
            </a:r>
          </a:p>
          <a:p>
            <a:r>
              <a:rPr lang="sk-SK" u="sng" dirty="0" smtClean="0">
                <a:hlinkClick r:id="rId11"/>
              </a:rPr>
              <a:t>http://www.savalli.us/BIO385/Diversity/13.Nematoda.html</a:t>
            </a:r>
            <a:endParaRPr lang="sk-SK" dirty="0" smtClean="0"/>
          </a:p>
          <a:p>
            <a:r>
              <a:rPr lang="sk-SK" u="sng" dirty="0" smtClean="0">
                <a:hlinkClick r:id="rId12"/>
              </a:rPr>
              <a:t>http://www.e-cleansing.com/parasites/fasciolopsasis-fasciolopsis-buski-3.html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2528"/>
          </a:xfrm>
        </p:spPr>
        <p:txBody>
          <a:bodyPr>
            <a:normAutofit fontScale="90000"/>
          </a:bodyPr>
          <a:lstStyle/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650125"/>
          </a:xfrm>
        </p:spPr>
        <p:txBody>
          <a:bodyPr>
            <a:normAutofit fontScale="92500" lnSpcReduction="10000"/>
          </a:bodyPr>
          <a:lstStyle/>
          <a:p>
            <a:r>
              <a:rPr lang="sk-SK" sz="1900" dirty="0" smtClean="0"/>
              <a:t>upíry</a:t>
            </a:r>
          </a:p>
          <a:p>
            <a:r>
              <a:rPr lang="sk-SK" sz="1900" u="sng" dirty="0" smtClean="0">
                <a:hlinkClick r:id="rId2"/>
              </a:rPr>
              <a:t>http://two-crazy-otaku.blog.cz/0710/upiri-x3</a:t>
            </a:r>
            <a:endParaRPr lang="sk-SK" sz="1900" dirty="0" smtClean="0"/>
          </a:p>
          <a:p>
            <a:r>
              <a:rPr lang="sk-SK" sz="1900" u="sng" dirty="0" smtClean="0">
                <a:hlinkClick r:id="rId3"/>
              </a:rPr>
              <a:t>http://twilightsaga.wikia.com/wiki/File:Angry_Victoria.jpg</a:t>
            </a:r>
            <a:endParaRPr lang="sk-SK" sz="1900" dirty="0" smtClean="0"/>
          </a:p>
          <a:p>
            <a:r>
              <a:rPr lang="sk-SK" sz="1900" dirty="0" err="1" smtClean="0"/>
              <a:t>vlasovec</a:t>
            </a:r>
            <a:r>
              <a:rPr lang="sk-SK" sz="1900" dirty="0" smtClean="0"/>
              <a:t> očný</a:t>
            </a:r>
          </a:p>
          <a:p>
            <a:r>
              <a:rPr lang="sk-SK" sz="1900" u="sng" dirty="0" smtClean="0">
                <a:hlinkClick r:id="rId4"/>
              </a:rPr>
              <a:t>http://picasaweb.google.com/lh/photo/jhdO8C0VeEIMZlk3eSW_cQ</a:t>
            </a:r>
            <a:endParaRPr lang="sk-SK" sz="1900" dirty="0" smtClean="0"/>
          </a:p>
          <a:p>
            <a:r>
              <a:rPr lang="sk-SK" sz="1900" u="sng" dirty="0" smtClean="0">
                <a:hlinkClick r:id="rId5"/>
              </a:rPr>
              <a:t>http://biologia.sengym-moodle.sk/index.html#hlistovce.html</a:t>
            </a:r>
            <a:endParaRPr lang="sk-SK" sz="1900" dirty="0" smtClean="0"/>
          </a:p>
          <a:p>
            <a:r>
              <a:rPr lang="sk-SK" sz="1900" u="sng" dirty="0" smtClean="0">
                <a:hlinkClick r:id="rId6"/>
              </a:rPr>
              <a:t>https://www.cas.sk/clanok/227711/jozef-z-dedinky-mal-v-oku-10-cm-cerva-ako-sa-tam-dostal.html</a:t>
            </a:r>
            <a:endParaRPr lang="sk-SK" sz="1900" dirty="0" smtClean="0"/>
          </a:p>
          <a:p>
            <a:r>
              <a:rPr lang="sk-SK" sz="1900" dirty="0" err="1" smtClean="0"/>
              <a:t>vlasovec</a:t>
            </a:r>
            <a:r>
              <a:rPr lang="sk-SK" sz="1900" dirty="0" smtClean="0"/>
              <a:t> miazgový</a:t>
            </a:r>
          </a:p>
          <a:p>
            <a:r>
              <a:rPr lang="sk-SK" sz="1900" u="sng" dirty="0" smtClean="0">
                <a:hlinkClick r:id="rId7"/>
              </a:rPr>
              <a:t>http://www.birdz.sk/forum/mali-ste-uz-niekedy-nejake-parazity-akano-tak-/71775-anketa.html</a:t>
            </a:r>
            <a:endParaRPr lang="sk-SK" sz="1900" dirty="0" smtClean="0"/>
          </a:p>
          <a:p>
            <a:r>
              <a:rPr lang="sk-SK" sz="1900" dirty="0" smtClean="0"/>
              <a:t>voš detská</a:t>
            </a:r>
          </a:p>
          <a:p>
            <a:r>
              <a:rPr lang="sk-SK" sz="1900" u="sng" dirty="0" smtClean="0">
                <a:hlinkClick r:id="rId8"/>
              </a:rPr>
              <a:t>http://www.nationalgeographicstock.com/ngsimages/explore/explorecomp.jsf?xsys=SE&amp;id=522323</a:t>
            </a:r>
            <a:endParaRPr lang="sk-SK" sz="1900" dirty="0" smtClean="0"/>
          </a:p>
          <a:p>
            <a:r>
              <a:rPr lang="sk-SK" sz="1900" u="sng" dirty="0" smtClean="0">
                <a:hlinkClick r:id="rId9"/>
              </a:rPr>
              <a:t>http://licehunter.wordpress.com/2010/06/13/head-lice/</a:t>
            </a:r>
            <a:endParaRPr lang="sk-SK" sz="1900" dirty="0" smtClean="0"/>
          </a:p>
          <a:p>
            <a:r>
              <a:rPr lang="sk-SK" sz="1900" u="sng" dirty="0" smtClean="0">
                <a:hlinkClick r:id="rId10"/>
              </a:rPr>
              <a:t>http://www.huidziekten.nl/zakboek/dermatosen/ptxt/pediculosis-capitis-hoofdluis.htm</a:t>
            </a:r>
            <a:endParaRPr lang="sk-SK" sz="1900" dirty="0" smtClean="0"/>
          </a:p>
          <a:p>
            <a:r>
              <a:rPr lang="sk-SK" sz="1900" u="sng" dirty="0" smtClean="0">
                <a:hlinkClick r:id="rId11"/>
              </a:rPr>
              <a:t>http://www.huidziekten.nl/afbeeldingen/pediculosis-capitis-5.jpg</a:t>
            </a:r>
            <a:endParaRPr lang="sk-SK" sz="1900" dirty="0" smtClean="0"/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"/>
          </a:xfrm>
        </p:spPr>
        <p:txBody>
          <a:bodyPr>
            <a:normAutofit fontScale="90000"/>
          </a:bodyPr>
          <a:lstStyle/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sk-SK" dirty="0" smtClean="0"/>
              <a:t>voš šatová</a:t>
            </a:r>
          </a:p>
          <a:p>
            <a:r>
              <a:rPr lang="sk-SK" u="sng" dirty="0" smtClean="0">
                <a:hlinkClick r:id="rId2"/>
              </a:rPr>
              <a:t>http://eol.org/pages/10448835/overview</a:t>
            </a:r>
            <a:endParaRPr lang="sk-SK" dirty="0" smtClean="0"/>
          </a:p>
          <a:p>
            <a:r>
              <a:rPr lang="sk-SK" u="sng" dirty="0" smtClean="0">
                <a:hlinkClick r:id="rId3"/>
              </a:rPr>
              <a:t>http://photoresearch.beethomas.com/lateral-view-of-a-female-body-louse-pediculus-humanus-var-corporis/</a:t>
            </a:r>
            <a:endParaRPr lang="sk-SK" dirty="0" smtClean="0"/>
          </a:p>
          <a:p>
            <a:r>
              <a:rPr lang="sk-SK" u="sng" dirty="0" smtClean="0">
                <a:hlinkClick r:id="rId4"/>
              </a:rPr>
              <a:t>http://health-teller.blogspot.sk/2011/02/pedikulosis-korporis.html</a:t>
            </a:r>
            <a:endParaRPr lang="sk-SK" dirty="0" smtClean="0"/>
          </a:p>
          <a:p>
            <a:r>
              <a:rPr lang="sk-SK" dirty="0" err="1" smtClean="0"/>
              <a:t>všivec</a:t>
            </a:r>
            <a:r>
              <a:rPr lang="sk-SK" dirty="0" smtClean="0"/>
              <a:t> </a:t>
            </a:r>
            <a:r>
              <a:rPr lang="sk-SK" dirty="0" err="1" smtClean="0"/>
              <a:t>praslenovitý</a:t>
            </a:r>
            <a:endParaRPr lang="sk-SK" dirty="0" smtClean="0"/>
          </a:p>
          <a:p>
            <a:r>
              <a:rPr lang="sk-SK" u="sng" dirty="0" smtClean="0">
                <a:hlinkClick r:id="rId5"/>
              </a:rPr>
              <a:t>http://flog.pravda.sk/vzacne-rastliny-slovenska.flog?foto=345279</a:t>
            </a:r>
            <a:endParaRPr lang="sk-SK" dirty="0" smtClean="0"/>
          </a:p>
          <a:p>
            <a:r>
              <a:rPr lang="sk-SK" dirty="0" err="1" smtClean="0"/>
              <a:t>zákožka</a:t>
            </a:r>
            <a:r>
              <a:rPr lang="sk-SK" dirty="0" smtClean="0"/>
              <a:t> svrabová</a:t>
            </a:r>
          </a:p>
          <a:p>
            <a:r>
              <a:rPr lang="sk-SK" u="sng" dirty="0" smtClean="0">
                <a:hlinkClick r:id="rId6"/>
              </a:rPr>
              <a:t>http://www.zbynekmlcoch.cz/informace/medicina/video-fotografie-obrazek/jak-vypada-svrab-obrazek-fotografie-kuze-napadene-zakozkou-svrabovou</a:t>
            </a:r>
            <a:endParaRPr lang="sk-SK" dirty="0" smtClean="0"/>
          </a:p>
          <a:p>
            <a:r>
              <a:rPr lang="sk-SK" u="sng" dirty="0" smtClean="0">
                <a:hlinkClick r:id="rId7"/>
              </a:rPr>
              <a:t>http://www.hermanka.cz/mikroby_fakta.html</a:t>
            </a:r>
            <a:endParaRPr lang="sk-SK" dirty="0" smtClean="0"/>
          </a:p>
          <a:p>
            <a:r>
              <a:rPr lang="sk-SK" u="sng" dirty="0" smtClean="0">
                <a:hlinkClick r:id="rId8"/>
              </a:rPr>
              <a:t>http://ucivo.webnode.cz/album/klepitkatci/klepitkatci-pavoukovci-roztoci-zakozka-svrabova-jpg1/</a:t>
            </a:r>
            <a:endParaRPr lang="sk-SK" dirty="0" smtClean="0"/>
          </a:p>
          <a:p>
            <a:r>
              <a:rPr lang="sk-SK" dirty="0" err="1" smtClean="0"/>
              <a:t>záraza</a:t>
            </a:r>
            <a:r>
              <a:rPr lang="sk-SK" dirty="0" smtClean="0"/>
              <a:t> biela</a:t>
            </a:r>
          </a:p>
          <a:p>
            <a:r>
              <a:rPr lang="sk-SK" u="sng" dirty="0" smtClean="0">
                <a:hlinkClick r:id="rId9"/>
              </a:rPr>
              <a:t>http://botany.cz/cs/orobanche-major/</a:t>
            </a:r>
            <a:endParaRPr lang="sk-SK" dirty="0" smtClean="0"/>
          </a:p>
          <a:p>
            <a:r>
              <a:rPr lang="sk-SK" dirty="0" err="1" smtClean="0"/>
              <a:t>Zubovník</a:t>
            </a:r>
            <a:r>
              <a:rPr lang="sk-SK" dirty="0" smtClean="0"/>
              <a:t> šupinatý</a:t>
            </a:r>
          </a:p>
          <a:p>
            <a:r>
              <a:rPr lang="sk-SK" u="sng" dirty="0" smtClean="0">
                <a:hlinkClick r:id="rId10"/>
              </a:rPr>
              <a:t>http://www.nahuby.sk/obrazok_detail.php?obrazok_id=106136</a:t>
            </a:r>
            <a:endParaRPr lang="sk-SK" dirty="0" smtClean="0"/>
          </a:p>
          <a:p>
            <a:pPr>
              <a:buNone/>
            </a:pPr>
            <a:r>
              <a:rPr lang="sk-SK" dirty="0" smtClean="0"/>
              <a:t> </a:t>
            </a:r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25404"/>
          </a:xfrm>
        </p:spPr>
        <p:txBody>
          <a:bodyPr>
            <a:normAutofit fontScale="90000"/>
          </a:bodyPr>
          <a:lstStyle/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142852"/>
            <a:ext cx="3400420" cy="1143008"/>
          </a:xfrm>
        </p:spPr>
        <p:txBody>
          <a:bodyPr>
            <a:normAutofit fontScale="90000"/>
          </a:bodyPr>
          <a:lstStyle/>
          <a:p>
            <a:r>
              <a:rPr lang="sk-SK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Čím sa živia?</a:t>
            </a:r>
            <a:br>
              <a:rPr lang="sk-SK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sk-SK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Majú niektoré druhy niečo spoločné?</a:t>
            </a:r>
            <a:endParaRPr lang="sk-SK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Zástupný symbol textu 6"/>
          <p:cNvSpPr>
            <a:spLocks noGrp="1"/>
          </p:cNvSpPr>
          <p:nvPr>
            <p:ph type="body" idx="1"/>
          </p:nvPr>
        </p:nvSpPr>
        <p:spPr>
          <a:xfrm>
            <a:off x="457200" y="6286520"/>
            <a:ext cx="3543296" cy="428628"/>
          </a:xfrm>
        </p:spPr>
        <p:txBody>
          <a:bodyPr>
            <a:normAutofit lnSpcReduction="10000"/>
          </a:bodyPr>
          <a:lstStyle/>
          <a:p>
            <a:r>
              <a:rPr lang="sk-SK" dirty="0" smtClean="0"/>
              <a:t>Uveď druh výživy </a:t>
            </a:r>
            <a:endParaRPr lang="sk-SK" dirty="0"/>
          </a:p>
        </p:txBody>
      </p:sp>
      <p:sp>
        <p:nvSpPr>
          <p:cNvPr id="8" name="Zástupný symbol textu 7"/>
          <p:cNvSpPr>
            <a:spLocks noGrp="1"/>
          </p:cNvSpPr>
          <p:nvPr>
            <p:ph type="body" sz="half" idx="3"/>
          </p:nvPr>
        </p:nvSpPr>
        <p:spPr>
          <a:xfrm>
            <a:off x="4071935" y="5643578"/>
            <a:ext cx="3714776" cy="1214422"/>
          </a:xfrm>
        </p:spPr>
        <p:txBody>
          <a:bodyPr>
            <a:normAutofit fontScale="92500" lnSpcReduction="20000"/>
          </a:bodyPr>
          <a:lstStyle/>
          <a:p>
            <a:r>
              <a:rPr lang="sk-SK" sz="1800" dirty="0" smtClean="0">
                <a:latin typeface="Times New Roman" pitchFamily="18" charset="0"/>
              </a:rPr>
              <a:t>Upír obyčajný, pijavica lekárska, imelo biele, </a:t>
            </a:r>
            <a:r>
              <a:rPr lang="sk-SK" sz="1800" dirty="0" err="1" smtClean="0">
                <a:latin typeface="Times New Roman" pitchFamily="18" charset="0"/>
              </a:rPr>
              <a:t>záraza</a:t>
            </a:r>
            <a:r>
              <a:rPr lang="sk-SK" sz="1800" dirty="0" smtClean="0">
                <a:latin typeface="Times New Roman" pitchFamily="18" charset="0"/>
              </a:rPr>
              <a:t> biela, pásomnica dlhá, blcha ľudská, komár piskľavý, ploštica posteľná, papraď samčia, hríb dubový, mucholapka podivná</a:t>
            </a:r>
            <a:endParaRPr lang="sk-SK" sz="1800" dirty="0">
              <a:latin typeface="Times New Roman" pitchFamily="18" charset="0"/>
            </a:endParaRPr>
          </a:p>
        </p:txBody>
      </p:sp>
      <p:pic>
        <p:nvPicPr>
          <p:cNvPr id="15" name="Zástupný symbol obsahu 14" descr="haustoria_korene_imelo_biele.jp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5295248" y="3714752"/>
            <a:ext cx="2168256" cy="1928826"/>
          </a:xfrm>
        </p:spPr>
      </p:pic>
      <p:pic>
        <p:nvPicPr>
          <p:cNvPr id="10" name="Zástupný symbol obsahu 9" descr="edward-cullen--bella-swan-.jp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214282" y="1428736"/>
            <a:ext cx="3500462" cy="2191594"/>
          </a:xfrm>
        </p:spPr>
      </p:pic>
      <p:pic>
        <p:nvPicPr>
          <p:cNvPr id="11" name="Obrázok 10" descr="jakob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4282" y="3643314"/>
            <a:ext cx="1738312" cy="2607467"/>
          </a:xfrm>
          <a:prstGeom prst="rect">
            <a:avLst/>
          </a:prstGeom>
        </p:spPr>
      </p:pic>
      <p:pic>
        <p:nvPicPr>
          <p:cNvPr id="12" name="Obrázok 11" descr="viktorialaurentjame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00496" y="0"/>
            <a:ext cx="2286016" cy="2488036"/>
          </a:xfrm>
          <a:prstGeom prst="rect">
            <a:avLst/>
          </a:prstGeom>
        </p:spPr>
      </p:pic>
      <p:pic>
        <p:nvPicPr>
          <p:cNvPr id="13" name="Obrázok 12" descr="desmodus_rotundusupirobyčajný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286512" y="0"/>
            <a:ext cx="2857488" cy="1537660"/>
          </a:xfrm>
          <a:prstGeom prst="rect">
            <a:avLst/>
          </a:prstGeom>
        </p:spPr>
      </p:pic>
      <p:pic>
        <p:nvPicPr>
          <p:cNvPr id="14" name="Obrázok 13" descr="pijavica lekárska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86182" y="2071678"/>
            <a:ext cx="2488424" cy="1357322"/>
          </a:xfrm>
          <a:prstGeom prst="rect">
            <a:avLst/>
          </a:prstGeom>
        </p:spPr>
      </p:pic>
      <p:pic>
        <p:nvPicPr>
          <p:cNvPr id="16" name="Obrázok 15" descr="Pulex_irritansblchaludska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714744" y="3714752"/>
            <a:ext cx="1500198" cy="1785950"/>
          </a:xfrm>
          <a:prstGeom prst="rect">
            <a:avLst/>
          </a:prstGeom>
        </p:spPr>
      </p:pic>
      <p:pic>
        <p:nvPicPr>
          <p:cNvPr id="17" name="Obrázok 16" descr="papraď samčiadryopteris-filix-mas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429520" y="3357562"/>
            <a:ext cx="1714480" cy="1635560"/>
          </a:xfrm>
          <a:prstGeom prst="rect">
            <a:avLst/>
          </a:prstGeom>
        </p:spPr>
      </p:pic>
      <p:pic>
        <p:nvPicPr>
          <p:cNvPr id="18" name="Obrázok 17" descr="komarpisklavy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000232" y="3643314"/>
            <a:ext cx="1785950" cy="1236427"/>
          </a:xfrm>
          <a:prstGeom prst="rect">
            <a:avLst/>
          </a:prstGeom>
        </p:spPr>
      </p:pic>
      <p:pic>
        <p:nvPicPr>
          <p:cNvPr id="19" name="Obrázok 18" descr="plosticapostelna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000232" y="5000636"/>
            <a:ext cx="1785950" cy="1220659"/>
          </a:xfrm>
          <a:prstGeom prst="rect">
            <a:avLst/>
          </a:prstGeom>
        </p:spPr>
      </p:pic>
      <p:pic>
        <p:nvPicPr>
          <p:cNvPr id="20" name="Obrázok 19" descr="orobanchealbazarazabiela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286512" y="1928802"/>
            <a:ext cx="1121967" cy="1857388"/>
          </a:xfrm>
          <a:prstGeom prst="rect">
            <a:avLst/>
          </a:prstGeom>
        </p:spPr>
      </p:pic>
      <p:pic>
        <p:nvPicPr>
          <p:cNvPr id="21" name="Obrázok 20" descr="hrib dubovy.jp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858116" y="5042633"/>
            <a:ext cx="1285884" cy="1815367"/>
          </a:xfrm>
          <a:prstGeom prst="rect">
            <a:avLst/>
          </a:prstGeom>
        </p:spPr>
      </p:pic>
      <p:pic>
        <p:nvPicPr>
          <p:cNvPr id="22" name="Obrázok 21" descr="mucholapka.jp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429520" y="1493677"/>
            <a:ext cx="1714480" cy="17924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ástupný symbol obsahu 7"/>
          <p:cNvSpPr>
            <a:spLocks noGrp="1"/>
          </p:cNvSpPr>
          <p:nvPr>
            <p:ph idx="1"/>
          </p:nvPr>
        </p:nvSpPr>
        <p:spPr>
          <a:xfrm>
            <a:off x="285720" y="1481328"/>
            <a:ext cx="8643998" cy="4525963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>
              <a:buFontTx/>
              <a:buNone/>
            </a:pPr>
            <a:r>
              <a:rPr lang="sk-SK" sz="3200" dirty="0" smtClean="0"/>
              <a:t> </a:t>
            </a:r>
          </a:p>
          <a:p>
            <a:r>
              <a:rPr lang="sk-SK" sz="2800" b="1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sk-SK" sz="2800" b="1" dirty="0" err="1" smtClean="0">
                <a:latin typeface="Times New Roman" pitchFamily="18" charset="0"/>
                <a:cs typeface="Times New Roman" pitchFamily="18" charset="0"/>
                <a:hlinkClick r:id="" action="ppaction://noaction"/>
              </a:rPr>
              <a:t>Autotrofné</a:t>
            </a:r>
            <a:r>
              <a:rPr lang="sk-SK" sz="2800" b="1" dirty="0" smtClean="0">
                <a:latin typeface="Times New Roman" pitchFamily="18" charset="0"/>
                <a:cs typeface="Times New Roman" pitchFamily="18" charset="0"/>
                <a:hlinkClick r:id="" action="ppaction://noaction"/>
              </a:rPr>
              <a:t> </a:t>
            </a:r>
            <a:r>
              <a:rPr lang="sk-SK" sz="2800" b="1" dirty="0" smtClean="0">
                <a:latin typeface="Times New Roman" pitchFamily="18" charset="0"/>
                <a:cs typeface="Times New Roman" pitchFamily="18" charset="0"/>
              </a:rPr>
              <a:t> :  </a:t>
            </a:r>
            <a:r>
              <a:rPr lang="sk-SK" sz="2800" dirty="0" err="1" smtClean="0">
                <a:latin typeface="Times New Roman" pitchFamily="18" charset="0"/>
                <a:cs typeface="Times New Roman" pitchFamily="18" charset="0"/>
                <a:hlinkClick r:id="" action="ppaction://noaction"/>
              </a:rPr>
              <a:t>chemosyntéza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  <a:hlinkClick r:id="" action="ppaction://noaction"/>
              </a:rPr>
              <a:t> , fotosyntéza</a:t>
            </a:r>
            <a:endParaRPr lang="sk-SK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k-SK" sz="2800" b="1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sk-SK" sz="2800" b="1" dirty="0" err="1" smtClean="0">
                <a:latin typeface="Times New Roman" pitchFamily="18" charset="0"/>
                <a:cs typeface="Times New Roman" pitchFamily="18" charset="0"/>
                <a:hlinkClick r:id="" action="ppaction://noaction"/>
              </a:rPr>
              <a:t>Heterotrofné</a:t>
            </a:r>
            <a:r>
              <a:rPr lang="sk-SK" sz="2800" b="1" dirty="0" smtClean="0">
                <a:latin typeface="Times New Roman" pitchFamily="18" charset="0"/>
                <a:cs typeface="Times New Roman" pitchFamily="18" charset="0"/>
              </a:rPr>
              <a:t> :  </a:t>
            </a:r>
            <a:r>
              <a:rPr lang="sk-SK" sz="2800" dirty="0" err="1" smtClean="0">
                <a:latin typeface="Times New Roman" pitchFamily="18" charset="0"/>
                <a:cs typeface="Times New Roman" pitchFamily="18" charset="0"/>
                <a:hlinkClick r:id="" action="ppaction://noaction"/>
              </a:rPr>
              <a:t>heterotrofia</a:t>
            </a:r>
            <a:r>
              <a:rPr lang="sk-SK" sz="3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sk-SK" sz="2800" dirty="0" err="1" smtClean="0">
                <a:latin typeface="Times New Roman" pitchFamily="18" charset="0"/>
                <a:cs typeface="Times New Roman" pitchFamily="18" charset="0"/>
                <a:hlinkClick r:id="" action="ppaction://noaction"/>
              </a:rPr>
              <a:t>saprofytizmus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  <a:hlinkClick r:id="" action="ppaction://noaction"/>
              </a:rPr>
              <a:t>parazitizmus</a:t>
            </a:r>
            <a:r>
              <a:rPr lang="sk-SK" sz="3200" dirty="0" smtClean="0">
                <a:latin typeface="Times New Roman" pitchFamily="18" charset="0"/>
                <a:cs typeface="Times New Roman" pitchFamily="18" charset="0"/>
              </a:rPr>
              <a:t>, </a:t>
            </a:r>
            <a:endParaRPr lang="sk-SK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k-SK" sz="2800" b="1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sk-SK" sz="2800" b="1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Kombinácia </a:t>
            </a:r>
            <a:r>
              <a:rPr lang="sk-SK" sz="2800" b="1" dirty="0" err="1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autotrofie</a:t>
            </a:r>
            <a:r>
              <a:rPr lang="sk-SK" sz="2800" b="1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 a </a:t>
            </a:r>
            <a:r>
              <a:rPr lang="sk-SK" sz="2800" b="1" dirty="0" err="1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heterotrofie</a:t>
            </a:r>
            <a:r>
              <a:rPr lang="sk-SK" sz="2800" b="1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>
              <a:buFontTx/>
              <a:buNone/>
            </a:pPr>
            <a:r>
              <a:rPr lang="sk-SK" sz="2800" b="1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800" dirty="0" err="1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poloparazitizmus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sk-SK" sz="2800" dirty="0" err="1" smtClean="0">
                <a:latin typeface="Times New Roman" pitchFamily="18" charset="0"/>
                <a:cs typeface="Times New Roman" pitchFamily="18" charset="0"/>
                <a:hlinkClick r:id="rId3" action="ppaction://hlinksldjump"/>
              </a:rPr>
              <a:t>mixotrofia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  <a:hlinkClick r:id="rId4" action="ppaction://hlinksldjump"/>
              </a:rPr>
              <a:t>symbióza</a:t>
            </a:r>
            <a:endParaRPr lang="sk-SK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                        </a:t>
            </a:r>
          </a:p>
          <a:p>
            <a:endParaRPr lang="sk-SK" dirty="0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>
          <a:xfrm>
            <a:off x="285720" y="285728"/>
            <a:ext cx="8229600" cy="11430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sz="308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Rozdelenie organizmov podľa toho ako získavajú energiu na životné procesy:</a:t>
            </a:r>
            <a:endParaRPr lang="sk-SK" sz="308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sz="half" idx="1"/>
          </p:nvPr>
        </p:nvSpPr>
        <p:spPr>
          <a:xfrm>
            <a:off x="457200" y="1357298"/>
            <a:ext cx="4900618" cy="521497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sk-SK" dirty="0" smtClean="0">
                <a:latin typeface="Times New Roman" pitchFamily="18" charset="0"/>
              </a:rPr>
              <a:t> ako budú tieto organizmy prijímať OL ???</a:t>
            </a:r>
          </a:p>
          <a:p>
            <a:endParaRPr lang="sk-SK" dirty="0"/>
          </a:p>
        </p:txBody>
      </p:sp>
      <p:pic>
        <p:nvPicPr>
          <p:cNvPr id="5" name="Zástupný symbol obsahu 4" descr="lekno biele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643570" y="1357298"/>
            <a:ext cx="3286148" cy="2464611"/>
          </a:xfrm>
        </p:spPr>
      </p:pic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86874" cy="11430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sk-SK" sz="3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Autotrofia</a:t>
            </a:r>
            <a:r>
              <a:rPr lang="sk-SK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sk-SK" sz="3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autos</a:t>
            </a:r>
            <a:r>
              <a:rPr lang="sk-SK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-sám, </a:t>
            </a:r>
            <a:r>
              <a:rPr lang="sk-SK" sz="3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trofein-živiť</a:t>
            </a:r>
            <a:r>
              <a:rPr lang="sk-SK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sa)</a:t>
            </a:r>
            <a:endParaRPr lang="sk-SK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Obrázok 5" descr="bakteri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43570" y="3982542"/>
            <a:ext cx="3262312" cy="2442073"/>
          </a:xfrm>
          <a:prstGeom prst="rect">
            <a:avLst/>
          </a:prstGeom>
        </p:spPr>
      </p:pic>
      <p:sp>
        <p:nvSpPr>
          <p:cNvPr id="7" name="Tlačidlo akcie: Domov 6">
            <a:hlinkClick r:id="rId4" action="ppaction://hlinksldjump" highlightClick="1"/>
          </p:cNvPr>
          <p:cNvSpPr/>
          <p:nvPr/>
        </p:nvSpPr>
        <p:spPr>
          <a:xfrm>
            <a:off x="214282" y="6143644"/>
            <a:ext cx="500066" cy="500042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sz="half" idx="1"/>
          </p:nvPr>
        </p:nvSpPr>
        <p:spPr>
          <a:xfrm>
            <a:off x="142844" y="1481328"/>
            <a:ext cx="3857652" cy="452596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buFontTx/>
              <a:buNone/>
            </a:pPr>
            <a:r>
              <a:rPr lang="sk-SK" sz="3200" b="1" dirty="0" smtClean="0">
                <a:latin typeface="Times New Roman" pitchFamily="18" charset="0"/>
                <a:cs typeface="Times New Roman" pitchFamily="18" charset="0"/>
              </a:rPr>
              <a:t>a) </a:t>
            </a:r>
            <a:r>
              <a:rPr lang="sk-SK" sz="3200" b="1" dirty="0" err="1" smtClean="0">
                <a:latin typeface="Times New Roman" pitchFamily="18" charset="0"/>
                <a:cs typeface="Times New Roman" pitchFamily="18" charset="0"/>
              </a:rPr>
              <a:t>Heterotrofia</a:t>
            </a:r>
            <a:r>
              <a:rPr lang="sk-SK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400" b="1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sk-SK" dirty="0" smtClean="0"/>
          </a:p>
          <a:p>
            <a:r>
              <a:rPr lang="sk-SK" dirty="0" smtClean="0"/>
              <a:t>?????</a:t>
            </a:r>
            <a:endParaRPr lang="sk-SK" dirty="0"/>
          </a:p>
        </p:txBody>
      </p:sp>
      <p:pic>
        <p:nvPicPr>
          <p:cNvPr id="5" name="Zástupný symbol obsahu 4" descr="jedenie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286248" y="1142985"/>
            <a:ext cx="2000264" cy="2996862"/>
          </a:xfrm>
        </p:spPr>
      </p:pic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2.Heterotrofia (</a:t>
            </a:r>
            <a:r>
              <a:rPr lang="sk-SK" sz="3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heteros</a:t>
            </a:r>
            <a:r>
              <a:rPr lang="sk-SK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- iný, </a:t>
            </a:r>
            <a:r>
              <a:rPr lang="sk-SK" sz="3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trofein</a:t>
            </a:r>
            <a:r>
              <a:rPr lang="sk-SK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- živiť sa)</a:t>
            </a:r>
            <a:endParaRPr lang="sk-SK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Obrázok 5" descr="jenenie-reštauraci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72264" y="1142984"/>
            <a:ext cx="2225706" cy="3000396"/>
          </a:xfrm>
          <a:prstGeom prst="rect">
            <a:avLst/>
          </a:prstGeom>
        </p:spPr>
      </p:pic>
      <p:pic>
        <p:nvPicPr>
          <p:cNvPr id="7" name="Obrázok 6" descr="lovlevic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29388" y="4351305"/>
            <a:ext cx="2571736" cy="2341744"/>
          </a:xfrm>
          <a:prstGeom prst="rect">
            <a:avLst/>
          </a:prstGeom>
        </p:spPr>
      </p:pic>
      <p:pic>
        <p:nvPicPr>
          <p:cNvPr id="8" name="Obrázok 7" descr="konekrmiace sa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61878" y="4357694"/>
            <a:ext cx="3061628" cy="2286016"/>
          </a:xfrm>
          <a:prstGeom prst="rect">
            <a:avLst/>
          </a:prstGeom>
        </p:spPr>
      </p:pic>
      <p:sp>
        <p:nvSpPr>
          <p:cNvPr id="9" name="Tlačidlo akcie: Domov 8">
            <a:hlinkClick r:id="rId6" action="ppaction://hlinksldjump" highlightClick="1"/>
          </p:cNvPr>
          <p:cNvSpPr/>
          <p:nvPr/>
        </p:nvSpPr>
        <p:spPr>
          <a:xfrm>
            <a:off x="214282" y="6143644"/>
            <a:ext cx="500066" cy="500042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sz="half" idx="1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sk-SK" dirty="0" smtClean="0"/>
          </a:p>
          <a:p>
            <a:r>
              <a:rPr lang="sk-SK" dirty="0" smtClean="0"/>
              <a:t>Parazitizmus</a:t>
            </a:r>
          </a:p>
          <a:p>
            <a:endParaRPr lang="sk-SK" dirty="0" smtClean="0"/>
          </a:p>
          <a:p>
            <a:r>
              <a:rPr lang="sk-SK" dirty="0" err="1" smtClean="0"/>
              <a:t>Saprofytizmus</a:t>
            </a:r>
            <a:endParaRPr lang="sk-SK" dirty="0" smtClean="0"/>
          </a:p>
          <a:p>
            <a:endParaRPr lang="sk-SK" dirty="0" smtClean="0"/>
          </a:p>
          <a:p>
            <a:r>
              <a:rPr lang="sk-SK" dirty="0" err="1" smtClean="0"/>
              <a:t>heterotrofia</a:t>
            </a:r>
            <a:endParaRPr lang="sk-SK" dirty="0"/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príklady</a:t>
            </a:r>
            <a:endParaRPr lang="sk-SK" dirty="0"/>
          </a:p>
        </p:txBody>
      </p:sp>
      <p:pic>
        <p:nvPicPr>
          <p:cNvPr id="5" name="Zástupný symbol obsahu 4" descr="pásomnica dlhá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143503" y="1643050"/>
            <a:ext cx="3582297" cy="25717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sz="half"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err="1" smtClean="0"/>
              <a:t>Poloparazitizmus</a:t>
            </a:r>
            <a:endParaRPr lang="sk-SK" dirty="0" smtClean="0"/>
          </a:p>
          <a:p>
            <a:endParaRPr lang="sk-SK" dirty="0" smtClean="0"/>
          </a:p>
          <a:p>
            <a:r>
              <a:rPr lang="sk-SK" dirty="0" err="1" smtClean="0"/>
              <a:t>Mixotrofia</a:t>
            </a:r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symbióza</a:t>
            </a:r>
            <a:endParaRPr lang="sk-SK" dirty="0"/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Kombinácia </a:t>
            </a:r>
            <a:endParaRPr lang="sk-SK" dirty="0"/>
          </a:p>
        </p:txBody>
      </p:sp>
      <p:pic>
        <p:nvPicPr>
          <p:cNvPr id="5" name="Zástupný symbol obsahu 4" descr="haustoria_korene_imelo_biel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14942" y="857232"/>
            <a:ext cx="3214710" cy="2203710"/>
          </a:xfrm>
          <a:prstGeom prst="rect">
            <a:avLst/>
          </a:prstGeom>
        </p:spPr>
      </p:pic>
      <p:pic>
        <p:nvPicPr>
          <p:cNvPr id="7" name="Obrázok 6" descr="Rosička-Droser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45558" y="3071810"/>
            <a:ext cx="3163683" cy="2214578"/>
          </a:xfrm>
          <a:prstGeom prst="rect">
            <a:avLst/>
          </a:prstGeom>
        </p:spPr>
      </p:pic>
      <p:pic>
        <p:nvPicPr>
          <p:cNvPr id="8" name="Obrázok 7" descr="hluzkove bakteri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57488" y="4564126"/>
            <a:ext cx="2459919" cy="22938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sk-SK" dirty="0" smtClean="0"/>
              <a:t>Parazity delenie:</a:t>
            </a:r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428596" y="1357298"/>
            <a:ext cx="5028941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dirty="0" smtClean="0"/>
              <a:t>Podľa miesta parazitovania:</a:t>
            </a:r>
            <a:endParaRPr lang="sk-SK" sz="2800" dirty="0"/>
          </a:p>
        </p:txBody>
      </p:sp>
      <p:pic>
        <p:nvPicPr>
          <p:cNvPr id="5" name="Obrázok 4" descr="plazmodium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1928802"/>
            <a:ext cx="2247900" cy="2857500"/>
          </a:xfrm>
          <a:prstGeom prst="rect">
            <a:avLst/>
          </a:prstGeom>
        </p:spPr>
      </p:pic>
      <p:pic>
        <p:nvPicPr>
          <p:cNvPr id="7" name="Obrázok 6" descr="Enterobius_male.jpg"/>
          <p:cNvPicPr>
            <a:picLocks noChangeAspect="1"/>
          </p:cNvPicPr>
          <p:nvPr/>
        </p:nvPicPr>
        <p:blipFill>
          <a:blip r:embed="rId3"/>
          <a:srcRect l="12500" t="19792" r="15833" b="27083"/>
          <a:stretch>
            <a:fillRect/>
          </a:stretch>
        </p:blipFill>
        <p:spPr>
          <a:xfrm>
            <a:off x="3071802" y="2214554"/>
            <a:ext cx="3613922" cy="2143140"/>
          </a:xfrm>
          <a:prstGeom prst="rect">
            <a:avLst/>
          </a:prstGeom>
        </p:spPr>
      </p:pic>
      <p:pic>
        <p:nvPicPr>
          <p:cNvPr id="8" name="Obrázok 7" descr="kliesta-sajuc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264" y="4143380"/>
            <a:ext cx="2272447" cy="21955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kTextu 4"/>
          <p:cNvSpPr txBox="1"/>
          <p:nvPr/>
        </p:nvSpPr>
        <p:spPr>
          <a:xfrm>
            <a:off x="357158" y="500042"/>
            <a:ext cx="4733988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dirty="0" smtClean="0"/>
              <a:t>Podľa doby parazitovania:</a:t>
            </a:r>
            <a:endParaRPr lang="sk-SK" sz="2800" dirty="0"/>
          </a:p>
        </p:txBody>
      </p:sp>
      <p:pic>
        <p:nvPicPr>
          <p:cNvPr id="6" name="Obrázok 5" descr="pijavica lekársk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4348" y="1142984"/>
            <a:ext cx="6429420" cy="3087143"/>
          </a:xfrm>
          <a:prstGeom prst="rect">
            <a:avLst/>
          </a:prstGeom>
        </p:spPr>
      </p:pic>
      <p:pic>
        <p:nvPicPr>
          <p:cNvPr id="7" name="Obrázok 6" descr="pásomnica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76" y="3708143"/>
            <a:ext cx="5095899" cy="31498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la">
  <a:themeElements>
    <a:clrScheme name="Hal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al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Hal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3695</TotalTime>
  <Words>502</Words>
  <Application>Microsoft Office PowerPoint</Application>
  <PresentationFormat>Prezentácia na obrazovke (4:3)</PresentationFormat>
  <Paragraphs>169</Paragraphs>
  <Slides>17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17</vt:i4>
      </vt:variant>
    </vt:vector>
  </HeadingPairs>
  <TitlesOfParts>
    <vt:vector size="18" baseType="lpstr">
      <vt:lpstr>Hala</vt:lpstr>
      <vt:lpstr>Twilight sága prírody alebo život na úkor iných...</vt:lpstr>
      <vt:lpstr>Čím sa živia? Majú niektoré druhy niečo spoločné?</vt:lpstr>
      <vt:lpstr>Rozdelenie organizmov podľa toho ako získavajú energiu na životné procesy:</vt:lpstr>
      <vt:lpstr>1. Autotrofia (autos -sám, trofein-živiť sa)</vt:lpstr>
      <vt:lpstr>2.Heterotrofia (heteros - iný, trofein - živiť sa)</vt:lpstr>
      <vt:lpstr>príklady</vt:lpstr>
      <vt:lpstr>Kombinácia </vt:lpstr>
      <vt:lpstr>Parazity delenie:</vt:lpstr>
      <vt:lpstr>Prezentácia programu PowerPoint</vt:lpstr>
      <vt:lpstr>Ďakujem za pozornosť.</vt:lpstr>
      <vt:lpstr>Použité zdroje: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Twilight sága alebo život na úkor iných</dc:title>
  <dc:creator>XXX</dc:creator>
  <cp:lastModifiedBy>Guest</cp:lastModifiedBy>
  <cp:revision>279</cp:revision>
  <dcterms:created xsi:type="dcterms:W3CDTF">2012-11-03T16:42:11Z</dcterms:created>
  <dcterms:modified xsi:type="dcterms:W3CDTF">2016-03-31T05:35:19Z</dcterms:modified>
</cp:coreProperties>
</file>