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3CDC8-887F-4375-8458-D5DA47EE965D}" type="datetimeFigureOut">
              <a:rPr lang="sk-SK" smtClean="0"/>
              <a:pPr/>
              <a:t>1.2.2017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1893D-11B4-4F63-94C2-62FE752B7F4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27917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893D-11B4-4F63-94C2-62FE752B7F42}" type="slidenum">
              <a:rPr lang="sk-SK" smtClean="0"/>
              <a:pPr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067868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893D-11B4-4F63-94C2-62FE752B7F42}" type="slidenum">
              <a:rPr lang="sk-SK" smtClean="0"/>
              <a:pPr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826789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893D-11B4-4F63-94C2-62FE752B7F42}" type="slidenum">
              <a:rPr lang="sk-SK" smtClean="0"/>
              <a:pPr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82678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893D-11B4-4F63-94C2-62FE752B7F42}" type="slidenum">
              <a:rPr lang="sk-SK" smtClean="0"/>
              <a:pPr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24282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D331-9047-4370-B7DD-67C8835E7B04}" type="datetimeFigureOut">
              <a:rPr lang="sk-SK" smtClean="0"/>
              <a:pPr/>
              <a:t>1.2.2017</a:t>
            </a:fld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3CDDB5-6AEF-4E51-A82D-8A97C6B2EBA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D331-9047-4370-B7DD-67C8835E7B04}" type="datetimeFigureOut">
              <a:rPr lang="sk-SK" smtClean="0"/>
              <a:pPr/>
              <a:t>1.2.2017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DDB5-6AEF-4E51-A82D-8A97C6B2EBA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D331-9047-4370-B7DD-67C8835E7B04}" type="datetimeFigureOut">
              <a:rPr lang="sk-SK" smtClean="0"/>
              <a:pPr/>
              <a:t>1.2.2017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DDB5-6AEF-4E51-A82D-8A97C6B2EBA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D331-9047-4370-B7DD-67C8835E7B04}" type="datetimeFigureOut">
              <a:rPr lang="sk-SK" smtClean="0"/>
              <a:pPr/>
              <a:t>1.2.2017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DDB5-6AEF-4E51-A82D-8A97C6B2EBA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D331-9047-4370-B7DD-67C8835E7B04}" type="datetimeFigureOut">
              <a:rPr lang="sk-SK" smtClean="0"/>
              <a:pPr/>
              <a:t>1.2.2017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DDB5-6AEF-4E51-A82D-8A97C6B2EBA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D331-9047-4370-B7DD-67C8835E7B04}" type="datetimeFigureOut">
              <a:rPr lang="sk-SK" smtClean="0"/>
              <a:pPr/>
              <a:t>1.2.2017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DDB5-6AEF-4E51-A82D-8A97C6B2EBA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D331-9047-4370-B7DD-67C8835E7B04}" type="datetimeFigureOut">
              <a:rPr lang="sk-SK" smtClean="0"/>
              <a:pPr/>
              <a:t>1.2.2017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DDB5-6AEF-4E51-A82D-8A97C6B2EBA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D331-9047-4370-B7DD-67C8835E7B04}" type="datetimeFigureOut">
              <a:rPr lang="sk-SK" smtClean="0"/>
              <a:pPr/>
              <a:t>1.2.2017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DDB5-6AEF-4E51-A82D-8A97C6B2EBA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D331-9047-4370-B7DD-67C8835E7B04}" type="datetimeFigureOut">
              <a:rPr lang="sk-SK" smtClean="0"/>
              <a:pPr/>
              <a:t>1.2.2017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DDB5-6AEF-4E51-A82D-8A97C6B2EBA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D331-9047-4370-B7DD-67C8835E7B04}" type="datetimeFigureOut">
              <a:rPr lang="sk-SK" smtClean="0"/>
              <a:pPr/>
              <a:t>1.2.2017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DDB5-6AEF-4E51-A82D-8A97C6B2EBA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D331-9047-4370-B7DD-67C8835E7B04}" type="datetimeFigureOut">
              <a:rPr lang="sk-SK" smtClean="0"/>
              <a:pPr/>
              <a:t>1.2.2017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DDB5-6AEF-4E51-A82D-8A97C6B2EBA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8ACD331-9047-4370-B7DD-67C8835E7B04}" type="datetimeFigureOut">
              <a:rPr lang="sk-SK" smtClean="0"/>
              <a:pPr/>
              <a:t>1.2.2017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F3CDDB5-6AEF-4E51-A82D-8A97C6B2EBA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youtube.com/watch?feature=player_embedded&amp;v=WFpBRfLtbIo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feature=player_embedded&amp;v=7pR7TNzJ_pA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214553"/>
            <a:ext cx="7772400" cy="2662247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Jednobunkové organizmy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857752" y="5929330"/>
            <a:ext cx="3557590" cy="54770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r"/>
            <a:r>
              <a:rPr lang="sk-SK" dirty="0" smtClean="0"/>
              <a:t>Mgr. Ivana Richnavská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38809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792088"/>
          </a:xfrm>
        </p:spPr>
        <p:txBody>
          <a:bodyPr/>
          <a:lstStyle/>
          <a:p>
            <a:r>
              <a:rPr lang="sk-SK" sz="3600" dirty="0" smtClean="0"/>
              <a:t>Význam črievičky</a:t>
            </a:r>
            <a:endParaRPr lang="sk-SK" sz="3600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13"/>
          </p:nvPr>
        </p:nvSpPr>
        <p:spPr>
          <a:xfrm>
            <a:off x="457200" y="1052736"/>
            <a:ext cx="4041648" cy="5073744"/>
          </a:xfrm>
        </p:spPr>
        <p:txBody>
          <a:bodyPr>
            <a:normAutofit lnSpcReduction="10000"/>
          </a:bodyPr>
          <a:lstStyle/>
          <a:p>
            <a:r>
              <a:rPr lang="sk-SK" b="1" dirty="0" smtClean="0">
                <a:solidFill>
                  <a:schemeClr val="tx1"/>
                </a:solidFill>
              </a:rPr>
              <a:t>Črievička sa živí baktériami a čiastočkami rozkladajúcich sa organických látok </a:t>
            </a:r>
          </a:p>
          <a:p>
            <a:pPr marL="0" indent="0">
              <a:buNone/>
            </a:pPr>
            <a:endParaRPr lang="sk-SK" b="1" dirty="0" smtClean="0">
              <a:solidFill>
                <a:schemeClr val="tx1"/>
              </a:solidFill>
            </a:endParaRPr>
          </a:p>
          <a:p>
            <a:r>
              <a:rPr lang="sk-SK" b="1" dirty="0" smtClean="0">
                <a:solidFill>
                  <a:schemeClr val="tx1"/>
                </a:solidFill>
              </a:rPr>
              <a:t>Pomáha tak pri čistení potokov, riek, vodných nádrží.</a:t>
            </a:r>
          </a:p>
          <a:p>
            <a:pPr marL="0" indent="0">
              <a:buNone/>
            </a:pPr>
            <a:endParaRPr lang="sk-SK" b="1" dirty="0" smtClean="0">
              <a:solidFill>
                <a:schemeClr val="tx1"/>
              </a:solidFill>
            </a:endParaRPr>
          </a:p>
          <a:p>
            <a:r>
              <a:rPr lang="sk-SK" b="1" dirty="0" smtClean="0">
                <a:solidFill>
                  <a:schemeClr val="tx1"/>
                </a:solidFill>
              </a:rPr>
              <a:t>Je potravou pre iné vodné živočíchy napr. nezmara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14"/>
          </p:nvPr>
        </p:nvSpPr>
        <p:spPr>
          <a:xfrm>
            <a:off x="4672584" y="1124744"/>
            <a:ext cx="4041648" cy="5001291"/>
          </a:xfrm>
        </p:spPr>
        <p:txBody>
          <a:bodyPr/>
          <a:lstStyle/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www.youtube.com/watch?feature=player_embedded&amp;v=WFpBRfLtbIo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9218" name="Picture 2" descr="Mikroskopický záber &amp;ccaron;rievi&amp;ccaron;k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491843" y="2797189"/>
            <a:ext cx="2732314" cy="356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4028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907504"/>
          </a:xfrm>
        </p:spPr>
        <p:txBody>
          <a:bodyPr/>
          <a:lstStyle/>
          <a:p>
            <a:r>
              <a:rPr lang="sk-SK" sz="3600" b="1" dirty="0" smtClean="0">
                <a:solidFill>
                  <a:schemeClr val="tx1"/>
                </a:solidFill>
              </a:rPr>
              <a:t>Stavba tela meňavky veľkej</a:t>
            </a:r>
            <a:endParaRPr lang="sk-SK" sz="3600" b="1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4857403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10242" name="Picture 2" descr="http://www.guh.cz/edu/bi/biologie_bezobratli/foto01/foto_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27234" y="1410808"/>
            <a:ext cx="2883382" cy="410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Rovná spojovacia šípka 4"/>
          <p:cNvCxnSpPr/>
          <p:nvPr/>
        </p:nvCxnSpPr>
        <p:spPr>
          <a:xfrm>
            <a:off x="1907704" y="2471192"/>
            <a:ext cx="2736304" cy="49730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>
            <a:off x="1907704" y="3969068"/>
            <a:ext cx="864096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>
            <a:off x="1891827" y="3969068"/>
            <a:ext cx="2320133" cy="68406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 flipH="1">
            <a:off x="5364088" y="2471192"/>
            <a:ext cx="1296144" cy="49730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/>
          <p:cNvCxnSpPr/>
          <p:nvPr/>
        </p:nvCxnSpPr>
        <p:spPr>
          <a:xfrm flipH="1" flipV="1">
            <a:off x="5076056" y="3688351"/>
            <a:ext cx="2304256" cy="82076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/>
          <p:nvPr/>
        </p:nvCxnSpPr>
        <p:spPr>
          <a:xfrm flipH="1" flipV="1">
            <a:off x="4761206" y="4217722"/>
            <a:ext cx="602882" cy="108348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lokTextu 21"/>
          <p:cNvSpPr txBox="1"/>
          <p:nvPr/>
        </p:nvSpPr>
        <p:spPr>
          <a:xfrm>
            <a:off x="755576" y="2270129"/>
            <a:ext cx="129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JADRO</a:t>
            </a:r>
            <a:endParaRPr lang="sk-SK" sz="2000" b="1" dirty="0"/>
          </a:p>
        </p:txBody>
      </p:sp>
      <p:sp>
        <p:nvSpPr>
          <p:cNvPr id="23" name="BlokTextu 22"/>
          <p:cNvSpPr txBox="1"/>
          <p:nvPr/>
        </p:nvSpPr>
        <p:spPr>
          <a:xfrm>
            <a:off x="107503" y="3688351"/>
            <a:ext cx="2944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PANÔŽKY</a:t>
            </a:r>
          </a:p>
          <a:p>
            <a:r>
              <a:rPr lang="sk-SK" sz="2000" b="1" dirty="0"/>
              <a:t>v</a:t>
            </a:r>
            <a:r>
              <a:rPr lang="sk-SK" sz="2000" b="1" dirty="0" smtClean="0"/>
              <a:t>ýbežky cytoplazmy- umožňujú pohyb</a:t>
            </a:r>
            <a:endParaRPr lang="sk-SK" sz="2000" b="1" dirty="0"/>
          </a:p>
        </p:txBody>
      </p:sp>
      <p:sp>
        <p:nvSpPr>
          <p:cNvPr id="24" name="BlokTextu 23"/>
          <p:cNvSpPr txBox="1"/>
          <p:nvPr/>
        </p:nvSpPr>
        <p:spPr>
          <a:xfrm>
            <a:off x="4249719" y="5301208"/>
            <a:ext cx="2623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CYTOPLAZMA</a:t>
            </a:r>
            <a:endParaRPr lang="sk-SK" sz="2000" b="1" dirty="0"/>
          </a:p>
        </p:txBody>
      </p:sp>
      <p:sp>
        <p:nvSpPr>
          <p:cNvPr id="25" name="BlokTextu 24"/>
          <p:cNvSpPr txBox="1"/>
          <p:nvPr/>
        </p:nvSpPr>
        <p:spPr>
          <a:xfrm>
            <a:off x="6660232" y="4509120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STIAHNUTEĽNÁ VAKUOLA</a:t>
            </a:r>
            <a:endParaRPr lang="sk-SK" sz="2000" b="1" dirty="0"/>
          </a:p>
        </p:txBody>
      </p:sp>
      <p:sp>
        <p:nvSpPr>
          <p:cNvPr id="26" name="BlokTextu 25"/>
          <p:cNvSpPr txBox="1"/>
          <p:nvPr/>
        </p:nvSpPr>
        <p:spPr>
          <a:xfrm>
            <a:off x="6660232" y="2365902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POTRAVOVÁ VAKUOLA</a:t>
            </a:r>
            <a:endParaRPr lang="sk-SK" sz="2000" b="1" dirty="0"/>
          </a:p>
        </p:txBody>
      </p:sp>
    </p:spTree>
    <p:extLst>
      <p:ext uri="{BB962C8B-B14F-4D97-AF65-F5344CB8AC3E}">
        <p14:creationId xmlns:p14="http://schemas.microsoft.com/office/powerpoint/2010/main" xmlns="" val="393484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547464"/>
          </a:xfrm>
        </p:spPr>
        <p:txBody>
          <a:bodyPr/>
          <a:lstStyle/>
          <a:p>
            <a:r>
              <a:rPr lang="sk-SK" sz="3600" dirty="0" smtClean="0"/>
              <a:t>Meňavka veľká</a:t>
            </a:r>
            <a:endParaRPr lang="sk-SK" sz="3600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13"/>
          </p:nvPr>
        </p:nvSpPr>
        <p:spPr>
          <a:xfrm>
            <a:off x="457200" y="1124744"/>
            <a:ext cx="4041648" cy="5001736"/>
          </a:xfrm>
        </p:spPr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Dosahuje veľkosť 1 mm</a:t>
            </a:r>
          </a:p>
          <a:p>
            <a:endParaRPr lang="sk-SK" b="1" dirty="0" smtClean="0">
              <a:solidFill>
                <a:schemeClr val="tx1"/>
              </a:solidFill>
            </a:endParaRPr>
          </a:p>
          <a:p>
            <a:r>
              <a:rPr lang="sk-SK" b="1" dirty="0" smtClean="0">
                <a:solidFill>
                  <a:schemeClr val="tx1"/>
                </a:solidFill>
              </a:rPr>
              <a:t>Živí sa baktériami</a:t>
            </a:r>
          </a:p>
          <a:p>
            <a:endParaRPr lang="sk-SK" b="1" dirty="0" smtClean="0">
              <a:solidFill>
                <a:schemeClr val="tx1"/>
              </a:solidFill>
            </a:endParaRPr>
          </a:p>
          <a:p>
            <a:r>
              <a:rPr lang="sk-SK" b="1" dirty="0" smtClean="0">
                <a:solidFill>
                  <a:schemeClr val="tx1"/>
                </a:solidFill>
              </a:rPr>
              <a:t>Žije vo vode – je súčasťou planktónu</a:t>
            </a:r>
          </a:p>
          <a:p>
            <a:endParaRPr lang="sk-SK" b="1" dirty="0" smtClean="0">
              <a:solidFill>
                <a:schemeClr val="tx1"/>
              </a:solidFill>
            </a:endParaRPr>
          </a:p>
          <a:p>
            <a:r>
              <a:rPr lang="sk-SK" b="1" dirty="0" smtClean="0">
                <a:solidFill>
                  <a:schemeClr val="tx1"/>
                </a:solidFill>
              </a:rPr>
              <a:t>Má premenlivý tvar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www.youtube.com/watch?feature=player_embedded&amp;v=7pR7TNzJ_pA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50449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sk-SK" sz="3600" b="1" dirty="0" smtClean="0">
                <a:solidFill>
                  <a:schemeClr val="tx1"/>
                </a:solidFill>
              </a:rPr>
              <a:t>Pomenuj časti bunky črievičky</a:t>
            </a:r>
            <a:endParaRPr lang="sk-SK" sz="3600" b="1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2736"/>
            <a:ext cx="4283186" cy="566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Rovná spojnica 4"/>
          <p:cNvCxnSpPr/>
          <p:nvPr/>
        </p:nvCxnSpPr>
        <p:spPr>
          <a:xfrm flipV="1">
            <a:off x="4826229" y="1556793"/>
            <a:ext cx="1656184" cy="576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>
            <a:off x="3022967" y="2276872"/>
            <a:ext cx="1549033" cy="2278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 flipV="1">
            <a:off x="4827895" y="3882927"/>
            <a:ext cx="1656184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nica 18"/>
          <p:cNvCxnSpPr/>
          <p:nvPr/>
        </p:nvCxnSpPr>
        <p:spPr>
          <a:xfrm>
            <a:off x="2267744" y="3356992"/>
            <a:ext cx="18535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nica 21"/>
          <p:cNvCxnSpPr/>
          <p:nvPr/>
        </p:nvCxnSpPr>
        <p:spPr>
          <a:xfrm flipV="1">
            <a:off x="1798286" y="3435097"/>
            <a:ext cx="2449362" cy="1008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nica 24"/>
          <p:cNvCxnSpPr/>
          <p:nvPr/>
        </p:nvCxnSpPr>
        <p:spPr>
          <a:xfrm flipV="1">
            <a:off x="2036797" y="5157192"/>
            <a:ext cx="1656184" cy="576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nica 25"/>
          <p:cNvCxnSpPr/>
          <p:nvPr/>
        </p:nvCxnSpPr>
        <p:spPr>
          <a:xfrm flipV="1">
            <a:off x="5135354" y="4653136"/>
            <a:ext cx="1897627" cy="71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lokTextu 26"/>
          <p:cNvSpPr txBox="1"/>
          <p:nvPr/>
        </p:nvSpPr>
        <p:spPr>
          <a:xfrm>
            <a:off x="5876046" y="1132026"/>
            <a:ext cx="3312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POTRAVOVÁ VAKUOLA</a:t>
            </a:r>
            <a:endParaRPr lang="sk-SK" sz="2000" b="1" dirty="0">
              <a:solidFill>
                <a:srgbClr val="C00000"/>
              </a:solidFill>
            </a:endParaRPr>
          </a:p>
        </p:txBody>
      </p:sp>
      <p:sp>
        <p:nvSpPr>
          <p:cNvPr id="28" name="BlokTextu 27"/>
          <p:cNvSpPr txBox="1"/>
          <p:nvPr/>
        </p:nvSpPr>
        <p:spPr>
          <a:xfrm>
            <a:off x="5951679" y="3585210"/>
            <a:ext cx="3005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BUNKOVÉ  ÚSTOČKÁ</a:t>
            </a:r>
          </a:p>
          <a:p>
            <a:r>
              <a:rPr lang="sk-SK" sz="2000" b="1" dirty="0" smtClean="0"/>
              <a:t>         </a:t>
            </a:r>
            <a:endParaRPr lang="sk-SK" sz="2000" b="1" dirty="0"/>
          </a:p>
        </p:txBody>
      </p:sp>
      <p:sp>
        <p:nvSpPr>
          <p:cNvPr id="32" name="BlokTextu 31"/>
          <p:cNvSpPr txBox="1"/>
          <p:nvPr/>
        </p:nvSpPr>
        <p:spPr>
          <a:xfrm>
            <a:off x="106415" y="5733255"/>
            <a:ext cx="3312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POTRAVOVÁ VAKUOLA</a:t>
            </a:r>
          </a:p>
        </p:txBody>
      </p:sp>
      <p:sp>
        <p:nvSpPr>
          <p:cNvPr id="35" name="BlokTextu 34"/>
          <p:cNvSpPr txBox="1"/>
          <p:nvPr/>
        </p:nvSpPr>
        <p:spPr>
          <a:xfrm>
            <a:off x="5773845" y="4504207"/>
            <a:ext cx="3312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                    </a:t>
            </a:r>
            <a:r>
              <a:rPr lang="sk-SK" sz="2000" b="1" dirty="0" smtClean="0">
                <a:solidFill>
                  <a:srgbClr val="C00000"/>
                </a:solidFill>
              </a:rPr>
              <a:t>BRVY</a:t>
            </a:r>
          </a:p>
          <a:p>
            <a:r>
              <a:rPr lang="sk-SK" sz="2000" b="1" dirty="0" smtClean="0"/>
              <a:t>          </a:t>
            </a:r>
            <a:endParaRPr lang="sk-SK" sz="2000" b="1" dirty="0"/>
          </a:p>
        </p:txBody>
      </p:sp>
      <p:sp>
        <p:nvSpPr>
          <p:cNvPr id="33" name="BlokTextu 32"/>
          <p:cNvSpPr txBox="1"/>
          <p:nvPr/>
        </p:nvSpPr>
        <p:spPr>
          <a:xfrm>
            <a:off x="149288" y="1905331"/>
            <a:ext cx="370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STIAHNUTEĽNÁ VAKUOLA</a:t>
            </a:r>
          </a:p>
        </p:txBody>
      </p:sp>
      <p:sp>
        <p:nvSpPr>
          <p:cNvPr id="36" name="BlokTextu 35"/>
          <p:cNvSpPr txBox="1"/>
          <p:nvPr/>
        </p:nvSpPr>
        <p:spPr>
          <a:xfrm>
            <a:off x="194068" y="3081154"/>
            <a:ext cx="3137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VEĽKÉ JADRO </a:t>
            </a:r>
          </a:p>
        </p:txBody>
      </p:sp>
      <p:sp>
        <p:nvSpPr>
          <p:cNvPr id="39" name="BlokTextu 38"/>
          <p:cNvSpPr txBox="1"/>
          <p:nvPr/>
        </p:nvSpPr>
        <p:spPr>
          <a:xfrm>
            <a:off x="106415" y="4521893"/>
            <a:ext cx="291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MALÉ JADRO</a:t>
            </a:r>
          </a:p>
        </p:txBody>
      </p:sp>
      <p:cxnSp>
        <p:nvCxnSpPr>
          <p:cNvPr id="41" name="Rovná spojnica 40"/>
          <p:cNvCxnSpPr/>
          <p:nvPr/>
        </p:nvCxnSpPr>
        <p:spPr>
          <a:xfrm flipV="1">
            <a:off x="4923363" y="2708921"/>
            <a:ext cx="1160804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lokTextu 41"/>
          <p:cNvSpPr txBox="1"/>
          <p:nvPr/>
        </p:nvSpPr>
        <p:spPr>
          <a:xfrm>
            <a:off x="5933801" y="2504695"/>
            <a:ext cx="3158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CYTOPLAZMATICKÁ BLANA</a:t>
            </a:r>
            <a:endParaRPr lang="sk-SK" sz="2000" b="1" dirty="0"/>
          </a:p>
        </p:txBody>
      </p:sp>
      <p:cxnSp>
        <p:nvCxnSpPr>
          <p:cNvPr id="47" name="Rovná spojnica 46"/>
          <p:cNvCxnSpPr/>
          <p:nvPr/>
        </p:nvCxnSpPr>
        <p:spPr>
          <a:xfrm>
            <a:off x="4277617" y="5373218"/>
            <a:ext cx="1806551" cy="2160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BlokTextu 47"/>
          <p:cNvSpPr txBox="1"/>
          <p:nvPr/>
        </p:nvSpPr>
        <p:spPr>
          <a:xfrm>
            <a:off x="6084167" y="5481229"/>
            <a:ext cx="2485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CYTOPLAZMA</a:t>
            </a:r>
            <a:endParaRPr lang="sk-SK" sz="2000" b="1" dirty="0"/>
          </a:p>
        </p:txBody>
      </p:sp>
    </p:spTree>
    <p:extLst>
      <p:ext uri="{BB962C8B-B14F-4D97-AF65-F5344CB8AC3E}">
        <p14:creationId xmlns:p14="http://schemas.microsoft.com/office/powerpoint/2010/main" xmlns="" val="42307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  <p:bldP spid="28" grpId="0"/>
      <p:bldP spid="32" grpId="0"/>
      <p:bldP spid="35" grpId="0"/>
      <p:bldP spid="33" grpId="0"/>
      <p:bldP spid="36" grpId="0"/>
      <p:bldP spid="39" grpId="0"/>
      <p:bldP spid="42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619472"/>
          </a:xfrm>
        </p:spPr>
        <p:txBody>
          <a:bodyPr/>
          <a:lstStyle/>
          <a:p>
            <a:r>
              <a:rPr lang="sk-SK" sz="3600" dirty="0" smtClean="0"/>
              <a:t>Doplň vety</a:t>
            </a:r>
            <a:endParaRPr lang="sk-SK" sz="3600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13"/>
          </p:nvPr>
        </p:nvSpPr>
        <p:spPr>
          <a:xfrm>
            <a:off x="611560" y="1056179"/>
            <a:ext cx="4247328" cy="514575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sk-SK" b="1" dirty="0" smtClean="0">
                <a:solidFill>
                  <a:srgbClr val="002060"/>
                </a:solidFill>
              </a:rPr>
              <a:t>Telo jednobunkových organizmov tvorí                  </a:t>
            </a:r>
          </a:p>
          <a:p>
            <a:pPr marL="0" indent="0" algn="ctr">
              <a:buNone/>
            </a:pPr>
            <a:endParaRPr lang="sk-SK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</a:rPr>
              <a:t>Jednobunkové riasy si živiny získavajú</a:t>
            </a:r>
          </a:p>
          <a:p>
            <a:pPr marL="0" indent="0" algn="ctr">
              <a:buNone/>
            </a:pPr>
            <a:endParaRPr lang="sk-SK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sk-SK" b="1" dirty="0" smtClean="0">
                <a:solidFill>
                  <a:srgbClr val="002060"/>
                </a:solidFill>
              </a:rPr>
              <a:t>Črievička sa živí</a:t>
            </a:r>
          </a:p>
          <a:p>
            <a:pPr marL="0" indent="0" algn="ctr">
              <a:buNone/>
            </a:pPr>
            <a:endParaRPr lang="sk-SK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</a:rPr>
              <a:t>Meňavka sa pohybuje pomocou</a:t>
            </a:r>
            <a:endParaRPr lang="sk-SK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sk-SK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sk-SK" b="1" dirty="0" smtClean="0">
                <a:solidFill>
                  <a:srgbClr val="002060"/>
                </a:solidFill>
              </a:rPr>
              <a:t>Červená škvrna </a:t>
            </a:r>
            <a:r>
              <a:rPr lang="sk-SK" b="1" dirty="0" err="1" smtClean="0">
                <a:solidFill>
                  <a:srgbClr val="002060"/>
                </a:solidFill>
              </a:rPr>
              <a:t>červenoočka</a:t>
            </a:r>
            <a:r>
              <a:rPr lang="sk-SK" b="1" dirty="0" smtClean="0">
                <a:solidFill>
                  <a:srgbClr val="002060"/>
                </a:solidFill>
              </a:rPr>
              <a:t> je citlivá na</a:t>
            </a:r>
            <a:endParaRPr lang="sk-SK" b="1" dirty="0">
              <a:solidFill>
                <a:srgbClr val="002060"/>
              </a:solidFill>
            </a:endParaRP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14"/>
          </p:nvPr>
        </p:nvSpPr>
        <p:spPr>
          <a:xfrm>
            <a:off x="4499992" y="908721"/>
            <a:ext cx="4464496" cy="5256583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pPr marL="0" indent="0">
              <a:buNone/>
            </a:pPr>
            <a:r>
              <a:rPr lang="sk-SK" b="1" dirty="0" smtClean="0">
                <a:solidFill>
                  <a:srgbClr val="002060"/>
                </a:solidFill>
              </a:rPr>
              <a:t>.................................................</a:t>
            </a:r>
          </a:p>
          <a:p>
            <a:pPr marL="0" indent="0">
              <a:buNone/>
            </a:pPr>
            <a:endParaRPr lang="sk-SK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sk-SK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</a:rPr>
              <a:t>.................................................</a:t>
            </a:r>
          </a:p>
          <a:p>
            <a:pPr marL="0" indent="0">
              <a:buNone/>
            </a:pPr>
            <a:endParaRPr lang="sk-SK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sk-SK" b="1" dirty="0" smtClean="0">
                <a:solidFill>
                  <a:srgbClr val="002060"/>
                </a:solidFill>
              </a:rPr>
              <a:t>.................................................</a:t>
            </a:r>
          </a:p>
          <a:p>
            <a:pPr marL="0" indent="0">
              <a:buNone/>
            </a:pPr>
            <a:endParaRPr lang="sk-SK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</a:rPr>
              <a:t>.................................................</a:t>
            </a:r>
          </a:p>
          <a:p>
            <a:pPr marL="0" indent="0">
              <a:lnSpc>
                <a:spcPct val="150000"/>
              </a:lnSpc>
              <a:buNone/>
            </a:pPr>
            <a:endParaRPr lang="sk-SK" b="1" dirty="0">
              <a:solidFill>
                <a:srgbClr val="00206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sk-SK" b="1" dirty="0">
                <a:solidFill>
                  <a:srgbClr val="002060"/>
                </a:solidFill>
              </a:rPr>
              <a:t> </a:t>
            </a:r>
            <a:r>
              <a:rPr lang="sk-SK" b="1" dirty="0" smtClean="0">
                <a:solidFill>
                  <a:srgbClr val="002060"/>
                </a:solidFill>
              </a:rPr>
              <a:t> ...............................................</a:t>
            </a:r>
            <a:endParaRPr lang="sk-SK" b="1" dirty="0">
              <a:solidFill>
                <a:srgbClr val="002060"/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9215077" y="1298895"/>
            <a:ext cx="1656184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000" b="1" dirty="0"/>
              <a:t>j</a:t>
            </a:r>
            <a:r>
              <a:rPr lang="sk-SK" sz="2000" b="1" dirty="0" smtClean="0"/>
              <a:t>edna bunka</a:t>
            </a:r>
            <a:endParaRPr lang="sk-SK" sz="20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9270522" y="2462684"/>
            <a:ext cx="1817262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fotosyntézou</a:t>
            </a:r>
            <a:endParaRPr lang="sk-SK" sz="2000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9144000" y="3429000"/>
            <a:ext cx="1709758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baktériami</a:t>
            </a:r>
            <a:endParaRPr lang="sk-SK" sz="2000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9270522" y="4509120"/>
            <a:ext cx="1188132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000" b="1" dirty="0" err="1" smtClean="0"/>
              <a:t>panôžok</a:t>
            </a:r>
            <a:endParaRPr lang="sk-SK" sz="2000" b="1" dirty="0"/>
          </a:p>
        </p:txBody>
      </p:sp>
      <p:sp>
        <p:nvSpPr>
          <p:cNvPr id="11" name="BlokTextu 10"/>
          <p:cNvSpPr txBox="1"/>
          <p:nvPr/>
        </p:nvSpPr>
        <p:spPr>
          <a:xfrm>
            <a:off x="9145653" y="5445224"/>
            <a:ext cx="1188132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svetlo</a:t>
            </a:r>
            <a:endParaRPr lang="sk-SK" sz="2000" b="1" dirty="0"/>
          </a:p>
        </p:txBody>
      </p:sp>
    </p:spTree>
    <p:extLst>
      <p:ext uri="{BB962C8B-B14F-4D97-AF65-F5344CB8AC3E}">
        <p14:creationId xmlns:p14="http://schemas.microsoft.com/office/powerpoint/2010/main" xmlns="" val="253551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6 -0.0037 L -0.26666 -0.003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5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2 0.00231 L -0.24028 0.0023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46821E-6 L -0.22656 0.00231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3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  <p:bldP spid="6" grpId="0" uiExpand="1" build="p"/>
      <p:bldP spid="7" grpId="0" animBg="1"/>
      <p:bldP spid="7" grpId="1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20688"/>
          </a:xfrm>
        </p:spPr>
        <p:txBody>
          <a:bodyPr/>
          <a:lstStyle/>
          <a:p>
            <a:r>
              <a:rPr lang="sk-SK" sz="3600" dirty="0" smtClean="0"/>
              <a:t>Spoj správne dvojice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2"/>
          </p:nvPr>
        </p:nvSpPr>
        <p:spPr>
          <a:xfrm>
            <a:off x="4644008" y="620688"/>
            <a:ext cx="4038600" cy="5760640"/>
          </a:xfrm>
        </p:spPr>
        <p:txBody>
          <a:bodyPr/>
          <a:lstStyle/>
          <a:p>
            <a:pPr marL="0" indent="0" algn="r">
              <a:lnSpc>
                <a:spcPct val="150000"/>
              </a:lnSpc>
              <a:buNone/>
            </a:pPr>
            <a:r>
              <a:rPr lang="sk-SK" b="1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</a:rPr>
              <a:t>tiahnuteľná vakuola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sk-SK" b="1" dirty="0" err="1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sk-SK" b="1" dirty="0" err="1" smtClean="0">
                <a:solidFill>
                  <a:schemeClr val="accent3">
                    <a:lumMod val="75000"/>
                  </a:schemeClr>
                </a:solidFill>
              </a:rPr>
              <a:t>robnozrnko</a:t>
            </a:r>
            <a:endParaRPr lang="sk-SK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sk-SK" b="1" dirty="0" err="1" smtClean="0">
                <a:solidFill>
                  <a:schemeClr val="accent3">
                    <a:lumMod val="75000"/>
                  </a:schemeClr>
                </a:solidFill>
              </a:rPr>
              <a:t>červenoočko</a:t>
            </a:r>
            <a:endParaRPr lang="sk-SK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sk-SK" b="1" dirty="0">
                <a:solidFill>
                  <a:schemeClr val="accent3">
                    <a:lumMod val="75000"/>
                  </a:schemeClr>
                </a:solidFill>
              </a:rPr>
              <a:t>m</a:t>
            </a: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</a:rPr>
              <a:t>alé jadro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sk-SK" b="1" dirty="0" err="1">
                <a:solidFill>
                  <a:schemeClr val="accent3">
                    <a:lumMod val="75000"/>
                  </a:schemeClr>
                </a:solidFill>
              </a:rPr>
              <a:t>p</a:t>
            </a:r>
            <a:r>
              <a:rPr lang="sk-SK" b="1" dirty="0" err="1" smtClean="0">
                <a:solidFill>
                  <a:schemeClr val="accent3">
                    <a:lumMod val="75000"/>
                  </a:schemeClr>
                </a:solidFill>
              </a:rPr>
              <a:t>anôžky</a:t>
            </a:r>
            <a:endParaRPr lang="sk-SK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sk-SK" b="1" dirty="0">
                <a:solidFill>
                  <a:schemeClr val="accent3">
                    <a:lumMod val="75000"/>
                  </a:schemeClr>
                </a:solidFill>
              </a:rPr>
              <a:t>j</a:t>
            </a: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</a:rPr>
              <a:t>ednobunkové živočíchy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</a:rPr>
              <a:t>črievička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sk-SK" b="1" dirty="0">
                <a:solidFill>
                  <a:schemeClr val="accent3">
                    <a:lumMod val="75000"/>
                  </a:schemeClr>
                </a:solidFill>
              </a:rPr>
              <a:t>v</a:t>
            </a: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</a:rPr>
              <a:t>eľké jadro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sk-SK" b="1" dirty="0">
                <a:solidFill>
                  <a:schemeClr val="accent3">
                    <a:lumMod val="75000"/>
                  </a:schemeClr>
                </a:solidFill>
              </a:rPr>
              <a:t>b</a:t>
            </a: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</a:rPr>
              <a:t>unkové ústočká</a:t>
            </a:r>
          </a:p>
          <a:p>
            <a:pPr marL="0" indent="0">
              <a:buNone/>
            </a:pPr>
            <a:endParaRPr lang="sk-SK" dirty="0" smtClean="0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13"/>
          </p:nvPr>
        </p:nvSpPr>
        <p:spPr>
          <a:xfrm>
            <a:off x="179512" y="764704"/>
            <a:ext cx="4227896" cy="561662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sk-SK" b="1" dirty="0" smtClean="0">
                <a:solidFill>
                  <a:schemeClr val="tx1"/>
                </a:solidFill>
              </a:rPr>
              <a:t>Pohyb umožňuje bičík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sk-SK" b="1" dirty="0" smtClean="0">
                <a:solidFill>
                  <a:schemeClr val="tx1"/>
                </a:solidFill>
              </a:rPr>
              <a:t>Slúžia na príjem potravy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sk-SK" b="1" dirty="0" smtClean="0">
                <a:solidFill>
                  <a:schemeClr val="tx1"/>
                </a:solidFill>
              </a:rPr>
              <a:t>Riadi životné procesy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sk-SK" b="1" dirty="0" smtClean="0">
                <a:solidFill>
                  <a:schemeClr val="tx1"/>
                </a:solidFill>
              </a:rPr>
              <a:t>Rozmnožuje sa delením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sk-SK" b="1" dirty="0" smtClean="0">
                <a:solidFill>
                  <a:schemeClr val="tx1"/>
                </a:solidFill>
              </a:rPr>
              <a:t>Zelené povlaky na kôre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sk-SK" b="1" dirty="0" smtClean="0">
                <a:solidFill>
                  <a:schemeClr val="tx1"/>
                </a:solidFill>
              </a:rPr>
              <a:t>Výbežky cytoplazmy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sk-SK" b="1" dirty="0" smtClean="0">
                <a:solidFill>
                  <a:schemeClr val="tx1"/>
                </a:solidFill>
              </a:rPr>
              <a:t>Prvoky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sk-SK" b="1" dirty="0" smtClean="0">
                <a:solidFill>
                  <a:schemeClr val="tx1"/>
                </a:solidFill>
              </a:rPr>
              <a:t>Vylučuje nepotrebné látky a vodu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sk-SK" b="1" dirty="0" smtClean="0">
                <a:solidFill>
                  <a:schemeClr val="tx1"/>
                </a:solidFill>
              </a:rPr>
              <a:t>Riadi rozmnožovanie</a:t>
            </a:r>
          </a:p>
          <a:p>
            <a:pPr marL="0" indent="0">
              <a:buNone/>
            </a:pPr>
            <a:endParaRPr lang="sk-SK" b="1" dirty="0" smtClean="0">
              <a:solidFill>
                <a:schemeClr val="tx1"/>
              </a:solidFill>
            </a:endParaRPr>
          </a:p>
          <a:p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98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394 C -0.00122 -0.01273 -0.00382 -0.02107 -0.00955 -0.02616 C -0.01771 -0.05278 -0.02292 -0.07963 -0.02934 -0.10718 C -0.0316 -0.11667 -0.03333 -0.12593 -0.03524 -0.13542 C -0.03611 -0.13958 -0.03837 -0.14745 -0.03837 -0.14722 C -0.03941 -0.16157 -0.04028 -0.1757 -0.04132 -0.18982 C -0.04167 -0.19421 -0.0434 -0.19792 -0.04444 -0.20208 C -0.04722 -0.21273 -0.04931 -0.22523 -0.05052 -0.23634 C -0.05104 -0.24167 -0.05052 -0.24745 -0.05191 -0.25255 C -0.05313 -0.25718 -0.0559 -0.26065 -0.05799 -0.26458 C -0.05903 -0.26667 -0.06111 -0.2706 -0.06111 -0.27037 C -0.06337 -0.28264 -0.06701 -0.29352 -0.07014 -0.30509 C -0.07344 -0.31667 -0.07517 -0.32963 -0.07778 -0.34144 C -0.07951 -0.36111 -0.08438 -0.3787 -0.08681 -0.39792 C -0.08976 -0.4206 -0.08663 -0.40718 -0.08993 -0.42014 C -0.09149 -0.43426 -0.0941 -0.45162 -0.09896 -0.46458 C -0.10399 -0.47824 -0.1151 -0.4875 -0.12014 -0.50093 C -0.125 -0.51389 -0.12778 -0.53079 -0.13524 -0.54144 C -0.13663 -0.5507 -0.13924 -0.55671 -0.14132 -0.56574 C -0.14219 -0.56991 -0.14444 -0.57778 -0.14444 -0.57755 C -0.14601 -0.5912 -0.14792 -0.60301 -0.15052 -0.6162 C -0.15052 -0.61644 -0.1533 -0.62824 -0.15347 -0.62824 C -0.15885 -0.63009 -0.16458 -0.62824 -0.17014 -0.62824 L -0.15955 -0.63032 " pathEditMode="relative" rAng="0" ptsTypes="ffffffffffffffffffffffAA">
                                      <p:cBhvr>
                                        <p:cTn id="7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9" y="-31319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CBA0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05 -0.00463 C 0.02153 -0.00672 0.0217 -0.0095 0.02049 -0.01065 C 0.01788 -0.0132 0.01146 -0.01482 0.01146 -0.01459 C 0.00139 -0.02801 -0.00642 -0.04121 -0.01424 -0.05718 C -0.01997 -0.06875 -0.0217 -0.08172 -0.02951 -0.09144 C -0.03142 -0.1 -0.03368 -0.1 -0.03854 -0.10556 C -0.0434 -0.11112 -0.04323 -0.11204 -0.04618 -0.11968 C -0.0467 -0.12246 -0.0467 -0.12524 -0.04757 -0.12778 C -0.04913 -0.13218 -0.05365 -0.14005 -0.05365 -0.13982 C -0.05781 -0.16181 -0.06094 -0.1838 -0.06736 -0.20463 C -0.06962 -0.22223 -0.07326 -0.23797 -0.07639 -0.2551 C -0.0783 -0.26551 -0.07934 -0.27454 -0.08403 -0.28334 C -0.08663 -0.29653 -0.09028 -0.30834 -0.09618 -0.31968 C -0.0967 -0.32315 -0.09688 -0.32663 -0.09757 -0.32987 C -0.09792 -0.33195 -0.09878 -0.3338 -0.09913 -0.33588 C -0.10104 -0.34977 -0.09931 -0.35649 -0.10833 -0.36413 C -0.11076 -0.38496 -0.11198 -0.40602 -0.11424 -0.42686 C -0.11458 -0.4301 -0.11823 -0.44607 -0.11892 -0.447 C -0.12135 -0.45047 -0.12639 -0.45718 -0.12639 -0.45695 C -0.13073 -0.47362 -0.14115 -0.46991 -0.15365 -0.4713 C -0.16875 -0.47639 -0.18681 -0.47014 -0.20226 -0.46737 C -0.21007 -0.46366 -0.20521 -0.46528 -0.21736 -0.46528 " pathEditMode="relative" rAng="0" ptsTypes="fffffffffffffffffffffA">
                                      <p:cBhvr>
                                        <p:cTn id="7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79" y="-23588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CBA0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5185E-6 C -0.01545 -0.00301 -0.01841 -0.01019 -0.03039 -0.02222 C -0.03837 -0.03009 -0.0467 -0.0382 -0.05452 -0.04653 C -0.0658 -0.05857 -0.07309 -0.07708 -0.0849 -0.08889 C -0.08698 -0.09097 -0.08889 -0.09306 -0.09098 -0.09491 C -0.09289 -0.09653 -0.09514 -0.09722 -0.09705 -0.09907 C -0.10209 -0.10394 -0.10382 -0.11042 -0.10903 -0.11505 C -0.11146 -0.12153 -0.11632 -0.13634 -0.11962 -0.14144 C -0.12448 -0.14861 -0.12986 -0.15695 -0.1349 -0.16366 C -0.13872 -0.17407 -0.13924 -0.18357 -0.14549 -0.1919 C -0.15035 -0.21065 -0.15521 -0.23195 -0.16372 -0.24838 C -0.16511 -0.25486 -0.1658 -0.26296 -0.16823 -0.26875 C -0.16997 -0.27292 -0.17431 -0.28079 -0.17431 -0.28079 C -0.17761 -0.29537 -0.18021 -0.30232 -0.18785 -0.3132 C -0.19948 -0.31134 -0.21129 -0.31181 -0.22275 -0.30903 C -0.2257 -0.30833 -0.22778 -0.30486 -0.23039 -0.30301 " pathEditMode="relative" ptsTypes="fffffffffffffffA">
                                      <p:cBhvr>
                                        <p:cTn id="8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CBA0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85185E-6 C -0.00955 0.00185 -0.01823 0.0044 -0.02743 0.0081 C -0.03229 0.00995 -0.0375 0.01343 -0.04253 0.01412 C -0.05156 0.01528 -0.06076 0.01551 -0.06979 0.0162 C -0.09635 0.02037 -0.12083 0.02222 -0.14861 0.02222 L -0.13941 0.02014 " pathEditMode="relative" ptsTypes="ffffAA">
                                      <p:cBhvr>
                                        <p:cTn id="8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CBA0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74 -0.00254 C 0.01198 -0.0155 -0.00521 0.00116 -0.02031 0.00348 C -0.04792 0.00764 -0.07674 0.01158 -0.10365 0.02176 C -0.11111 0.02454 -0.11788 0.03033 -0.12483 0.0338 C -0.13559 0.03912 -0.14826 0.04167 -0.15955 0.04399 C -0.1691 0.04815 -0.17986 0.05 -0.18993 0.05209 C -0.20851 0.05973 -0.22986 0.04792 -0.24896 0.04792 " pathEditMode="relative" rAng="0" ptsTypes="ffffffA">
                                      <p:cBhvr>
                                        <p:cTn id="9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85" y="2454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CBA0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92 -0.0088 C 0.01476 -0.00486 0.01181 0.00787 0.00226 0.01435 C 0.00122 0.01643 0.00069 0.01898 -0.00069 0.0206 C -0.00347 0.02407 -0.00955 0.02893 -0.00955 0.0294 C -0.01354 0.03865 -0.01684 0.0493 -0.02135 0.05856 C -0.02448 0.07245 -0.02031 0.05764 -0.03003 0.07546 C -0.03524 0.08518 -0.03142 0.08125 -0.03438 0.09027 C -0.03733 0.09815 -0.04323 0.10717 -0.04774 0.11342 C -0.04878 0.11898 -0.04878 0.125 -0.05052 0.13032 C -0.05122 0.13217 -0.05295 0.1331 -0.05365 0.13472 C -0.05573 0.14004 -0.05747 0.14583 -0.05955 0.15139 C -0.06042 0.1544 -0.06076 0.15764 -0.06233 0.15995 C -0.06545 0.16412 -0.06753 0.16713 -0.06979 0.17268 C -0.07153 0.17731 -0.07274 0.1824 -0.07413 0.1875 C -0.07517 0.19143 -0.07552 0.19606 -0.07691 0.2 C -0.0816 0.21203 -0.0934 0.2375 -0.10052 0.24421 C -0.11198 0.27199 -0.12014 0.28935 -0.13594 0.30972 C -0.14149 0.3169 -0.14288 0.325 -0.14896 0.33078 C -0.15347 0.33935 -0.15816 0.35046 -0.1651 0.35393 C -0.16736 0.35717 -0.17031 0.35926 -0.17257 0.3625 C -0.17934 0.37222 -0.17101 0.36666 -0.17986 0.37083 C -0.1842 0.37916 -0.18733 0.38773 -0.19167 0.39629 C -0.1941 0.40139 -0.19792 0.40602 -0.20052 0.41111 C -0.20833 0.42615 -0.20243 0.42176 -0.21076 0.42569 C -0.21319 0.43634 -0.21962 0.4456 -0.22535 0.45324 " pathEditMode="relative" rAng="0" ptsTypes="ffffffffffffffffffffffffA">
                                      <p:cBhvr>
                                        <p:cTn id="9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13" y="23102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CBA0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45 -0.00023 C 0.0099 -0.01343 0.01615 -0.00232 0.00486 -0.01181 C -0.00608 -0.02107 0.01146 -0.01227 -0.0026 -0.01829 C -0.00712 -0.02338 -0.01146 -0.02847 -0.01597 -0.03357 C -0.02101 -0.03959 -0.02778 -0.04236 -0.03247 -0.04931 C -0.03941 -0.05903 -0.04618 -0.06713 -0.05486 -0.07338 C -0.0559 -0.075 -0.05677 -0.07709 -0.05799 -0.07778 C -0.06076 -0.07986 -0.06719 -0.08218 -0.06719 -0.08195 C -0.07274 -0.09144 -0.06649 -0.08334 -0.07743 -0.08889 C -0.08073 -0.09097 -0.08333 -0.09375 -0.08646 -0.09584 C -0.09132 -0.09861 -0.09653 -0.09977 -0.10156 -0.10232 C -0.10868 -0.10996 -0.11563 -0.11343 -0.12396 -0.11759 C -0.13003 -0.12639 -0.14149 -0.12963 -0.14948 -0.13565 C -0.15104 -0.13658 -0.1526 -0.13866 -0.15399 -0.13982 C -0.15694 -0.1419 -0.16285 -0.14445 -0.16285 -0.14398 C -0.16771 -0.15116 -0.17031 -0.15232 -0.17639 -0.15509 C -0.18108 -0.16227 -0.18507 -0.16759 -0.19149 -0.17037 C -0.20122 -0.16597 -0.19861 -0.16991 -0.20174 -0.16389 " pathEditMode="relative" rAng="0" ptsTypes="fffffffffffffffffA">
                                      <p:cBhvr>
                                        <p:cTn id="9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-8519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CBA0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76 -0.01644 C 0.00451 -0.00417 0.00295 0.01203 -0.00139 0.02592 C -0.00365 0.04051 -0.00816 0.0537 -0.01042 0.06828 C -0.01319 0.08657 -0.01215 0.10486 -0.01649 0.12291 C -0.01858 0.1412 -0.01753 0.16365 -0.02569 0.1794 C -0.02743 0.19815 -0.03038 0.21065 -0.0408 0.22384 C -0.04288 0.23194 -0.04514 0.23541 -0.05139 0.23819 C -0.075 0.2368 -0.08281 0.23703 -0.10139 0.23194 C -0.1125 0.23264 -0.12361 0.23287 -0.13472 0.23379 C -0.13976 0.23449 -0.14479 0.23889 -0.14983 0.24004 C -0.16493 0.24352 -0.17847 0.24606 -0.19375 0.24606 " pathEditMode="relative" rAng="0" ptsTypes="ffffffffffA">
                                      <p:cBhvr>
                                        <p:cTn id="10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6" y="13125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CBA0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0.00463 C -0.0059 -0.00139 -0.00781 0.00648 -0.0125 0.01366 C -0.01805 0.02222 -0.01892 0.02245 -0.02465 0.02778 C -0.02847 0.03542 -0.03229 0.04306 -0.0368 0.05 C -0.04427 0.06181 -0.05555 0.07153 -0.06406 0.08218 C -0.0677 0.09653 -0.0717 0.10995 -0.07465 0.12477 C -0.07708 0.13727 -0.07673 0.15046 -0.08229 0.16111 C -0.0842 0.18102 -0.09062 0.2 -0.09427 0.21968 C -0.09566 0.22685 -0.09635 0.23727 -0.09895 0.24398 C -0.10191 0.25162 -0.10659 0.25833 -0.10955 0.2662 C -0.11284 0.28449 -0.10833 0.26597 -0.11406 0.27824 C -0.11458 0.27917 -0.11666 0.28912 -0.11701 0.29028 C -0.12257 0.34051 -0.11961 0.30995 -0.12152 0.41759 C -0.12257 0.47917 -0.11666 0.49236 -0.13229 0.53287 C -0.13333 0.54051 -0.13524 0.54838 -0.13819 0.55509 C -0.14323 0.56644 -0.15816 0.56736 -0.16701 0.57107 C -0.16979 0.57477 -0.17361 0.57708 -0.17621 0.58125 C -0.17725 0.58287 -0.17656 0.58565 -0.1776 0.58727 C -0.17986 0.59097 -0.18368 0.5919 -0.1868 0.59329 C -0.18975 0.59745 -0.19288 0.60162 -0.19583 0.60556 C -0.19687 0.60694 -0.19791 0.6081 -0.19895 0.60949 C -0.2 0.61088 -0.20191 0.61366 -0.20191 0.61389 " pathEditMode="relative" rAng="0" ptsTypes="fffffffffffffffffffffA">
                                      <p:cBhvr>
                                        <p:cTn id="10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56" y="30903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CBA0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4574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sz="4400" dirty="0" smtClean="0"/>
              <a:t>Telo jednobunkových organizmov tvorí </a:t>
            </a:r>
            <a:r>
              <a:rPr lang="sk-SK" sz="4400" b="1" dirty="0" smtClean="0">
                <a:solidFill>
                  <a:srgbClr val="FF0000"/>
                </a:solidFill>
              </a:rPr>
              <a:t>jedna bunka</a:t>
            </a:r>
            <a:endParaRPr lang="sk-SK" sz="44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 smtClean="0">
                <a:solidFill>
                  <a:schemeClr val="tx1"/>
                </a:solidFill>
              </a:rPr>
              <a:t>Jednobunkové organizmy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chemeClr val="tx1"/>
                </a:solidFill>
              </a:rPr>
              <a:t> môžu byť:</a:t>
            </a:r>
            <a:endParaRPr lang="sk-SK" b="1" dirty="0">
              <a:solidFill>
                <a:schemeClr val="tx1"/>
              </a:solidFill>
            </a:endParaRPr>
          </a:p>
          <a:p>
            <a:r>
              <a:rPr lang="sk-SK" b="1" dirty="0">
                <a:solidFill>
                  <a:srgbClr val="7030A0"/>
                </a:solidFill>
              </a:rPr>
              <a:t>r</a:t>
            </a:r>
            <a:r>
              <a:rPr lang="sk-SK" b="1" dirty="0" smtClean="0">
                <a:solidFill>
                  <a:srgbClr val="7030A0"/>
                </a:solidFill>
              </a:rPr>
              <a:t>astliny</a:t>
            </a:r>
          </a:p>
          <a:p>
            <a:r>
              <a:rPr lang="sk-SK" b="1" dirty="0">
                <a:solidFill>
                  <a:srgbClr val="7030A0"/>
                </a:solidFill>
              </a:rPr>
              <a:t>ž</a:t>
            </a:r>
            <a:r>
              <a:rPr lang="sk-SK" b="1" dirty="0" smtClean="0">
                <a:solidFill>
                  <a:srgbClr val="7030A0"/>
                </a:solidFill>
              </a:rPr>
              <a:t>ivočíchy</a:t>
            </a:r>
          </a:p>
          <a:p>
            <a:r>
              <a:rPr lang="sk-SK" b="1" dirty="0">
                <a:solidFill>
                  <a:srgbClr val="7030A0"/>
                </a:solidFill>
              </a:rPr>
              <a:t>h</a:t>
            </a:r>
            <a:r>
              <a:rPr lang="sk-SK" b="1" dirty="0" smtClean="0">
                <a:solidFill>
                  <a:srgbClr val="7030A0"/>
                </a:solidFill>
              </a:rPr>
              <a:t>uby</a:t>
            </a:r>
          </a:p>
          <a:p>
            <a:r>
              <a:rPr lang="sk-SK" b="1" dirty="0" smtClean="0">
                <a:solidFill>
                  <a:srgbClr val="7030A0"/>
                </a:solidFill>
              </a:rPr>
              <a:t>baktérie</a:t>
            </a:r>
            <a:endParaRPr lang="sk-SK" b="1" dirty="0">
              <a:solidFill>
                <a:srgbClr val="7030A0"/>
              </a:solidFill>
            </a:endParaRPr>
          </a:p>
        </p:txBody>
      </p:sp>
      <p:pic>
        <p:nvPicPr>
          <p:cNvPr id="1026" name="Picture 2" descr="Súbor:Pediastru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09120"/>
            <a:ext cx="2046489" cy="199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iologia.sengym-moodle.sk/image/prvoky/menavkovce1/amoebaproteus1ma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22145" y="4509120"/>
            <a:ext cx="2736304" cy="202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asa-Drobnozrnk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38460"/>
            <a:ext cx="2690241" cy="212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nderová B., 19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2997" y="4365104"/>
            <a:ext cx="2070240" cy="207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58145"/>
            <a:ext cx="33909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4772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90750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Rastliny - riasy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Rastú vo vode, vlhkom prostredí</a:t>
            </a:r>
          </a:p>
          <a:p>
            <a:r>
              <a:rPr lang="sk-SK" b="1" dirty="0" smtClean="0">
                <a:solidFill>
                  <a:schemeClr val="tx1"/>
                </a:solidFill>
              </a:rPr>
              <a:t>Vyživujú sa </a:t>
            </a:r>
            <a:r>
              <a:rPr lang="sk-SK" b="1" dirty="0" smtClean="0">
                <a:solidFill>
                  <a:srgbClr val="C00000"/>
                </a:solidFill>
              </a:rPr>
              <a:t>fotosyntézou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rgbClr val="00B050"/>
                </a:solidFill>
              </a:rPr>
              <a:t>     napr. </a:t>
            </a:r>
            <a:r>
              <a:rPr lang="sk-SK" b="1" dirty="0" err="1" smtClean="0">
                <a:solidFill>
                  <a:srgbClr val="00B050"/>
                </a:solidFill>
              </a:rPr>
              <a:t>drobnozrnko</a:t>
            </a:r>
            <a:r>
              <a:rPr lang="sk-SK" b="1" dirty="0" smtClean="0">
                <a:solidFill>
                  <a:srgbClr val="00B050"/>
                </a:solidFill>
              </a:rPr>
              <a:t>, </a:t>
            </a:r>
            <a:r>
              <a:rPr lang="sk-SK" b="1" dirty="0" err="1" smtClean="0">
                <a:solidFill>
                  <a:srgbClr val="00B050"/>
                </a:solidFill>
              </a:rPr>
              <a:t>chlorela</a:t>
            </a:r>
            <a:r>
              <a:rPr lang="sk-SK" b="1" dirty="0" smtClean="0">
                <a:solidFill>
                  <a:srgbClr val="00B050"/>
                </a:solidFill>
              </a:rPr>
              <a:t>, </a:t>
            </a:r>
            <a:r>
              <a:rPr lang="sk-SK" b="1" dirty="0" err="1" smtClean="0">
                <a:solidFill>
                  <a:srgbClr val="00B050"/>
                </a:solidFill>
              </a:rPr>
              <a:t>červenoočko</a:t>
            </a:r>
            <a:endParaRPr lang="sk-SK" b="1" dirty="0" smtClean="0">
              <a:solidFill>
                <a:srgbClr val="00B050"/>
              </a:solidFill>
            </a:endParaRPr>
          </a:p>
          <a:p>
            <a:endParaRPr lang="sk-SK" b="1" dirty="0">
              <a:solidFill>
                <a:srgbClr val="00B050"/>
              </a:solidFill>
            </a:endParaRPr>
          </a:p>
          <a:p>
            <a:endParaRPr lang="sk-SK" b="1" dirty="0" smtClean="0">
              <a:solidFill>
                <a:srgbClr val="00B050"/>
              </a:solidFill>
            </a:endParaRPr>
          </a:p>
          <a:p>
            <a:endParaRPr lang="sk-SK" b="1" dirty="0">
              <a:solidFill>
                <a:srgbClr val="00B050"/>
              </a:solidFill>
            </a:endParaRPr>
          </a:p>
          <a:p>
            <a:endParaRPr lang="sk-SK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sk-SK" b="1" dirty="0" err="1">
                <a:solidFill>
                  <a:srgbClr val="C00000"/>
                </a:solidFill>
              </a:rPr>
              <a:t>c</a:t>
            </a:r>
            <a:r>
              <a:rPr lang="sk-SK" b="1" dirty="0" err="1" smtClean="0">
                <a:solidFill>
                  <a:srgbClr val="C00000"/>
                </a:solidFill>
              </a:rPr>
              <a:t>hlorela</a:t>
            </a:r>
            <a:r>
              <a:rPr lang="sk-SK" b="1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tx1"/>
                </a:solidFill>
              </a:rPr>
              <a:t>– sladkovodná rastlina</a:t>
            </a:r>
          </a:p>
          <a:p>
            <a:pPr marL="0" indent="0">
              <a:buNone/>
            </a:pPr>
            <a:endParaRPr lang="sk-SK" b="1" dirty="0">
              <a:solidFill>
                <a:srgbClr val="C00000"/>
              </a:solidFill>
            </a:endParaRPr>
          </a:p>
        </p:txBody>
      </p:sp>
      <p:pic>
        <p:nvPicPr>
          <p:cNvPr id="4" name="Picture 4" descr="http://files.biologia118.webnode.sk/200000064-26c0927bab-public/ColeochGo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051302"/>
            <a:ext cx="30575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146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sk-SK" b="1" dirty="0" err="1">
                <a:solidFill>
                  <a:srgbClr val="C00000"/>
                </a:solidFill>
              </a:rPr>
              <a:t>d</a:t>
            </a:r>
            <a:r>
              <a:rPr lang="sk-SK" b="1" dirty="0" err="1" smtClean="0">
                <a:solidFill>
                  <a:srgbClr val="C00000"/>
                </a:solidFill>
              </a:rPr>
              <a:t>robnozrnko</a:t>
            </a:r>
            <a:r>
              <a:rPr lang="sk-SK" b="1" dirty="0" smtClean="0">
                <a:solidFill>
                  <a:schemeClr val="tx1"/>
                </a:solidFill>
              </a:rPr>
              <a:t> – tvorí zelené povlaky na stromoch</a:t>
            </a:r>
            <a:endParaRPr lang="sk-SK" b="1" dirty="0">
              <a:solidFill>
                <a:schemeClr val="tx1"/>
              </a:solidFill>
            </a:endParaRPr>
          </a:p>
        </p:txBody>
      </p:sp>
      <p:pic>
        <p:nvPicPr>
          <p:cNvPr id="2054" name="Picture 6" descr="http://upload.wikimedia.org/wikipedia/commons/thumb/a/aa/Pleurococcus1pl.jpg/220px-Pleurococcus1p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0731" y="4005064"/>
            <a:ext cx="1987365" cy="264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jovibarba.svon.cz/picture/foto/druhy/desmococcus_olivaceus_ma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24744"/>
            <a:ext cx="3953208" cy="248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ile:Pseudomonas aeruginosa on cetrimide aga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014187"/>
            <a:ext cx="2298607" cy="183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64915"/>
            <a:ext cx="2867025" cy="2990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  <p:cxnSp>
        <p:nvCxnSpPr>
          <p:cNvPr id="5" name="Rovná spojovacia šípka 4"/>
          <p:cNvCxnSpPr/>
          <p:nvPr/>
        </p:nvCxnSpPr>
        <p:spPr>
          <a:xfrm>
            <a:off x="4139952" y="4028225"/>
            <a:ext cx="1296144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>
            <a:off x="4499992" y="4841711"/>
            <a:ext cx="1296144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 flipH="1">
            <a:off x="6613097" y="3717032"/>
            <a:ext cx="1559303" cy="10992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>
            <a:off x="6084168" y="3222405"/>
            <a:ext cx="497408" cy="9523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/>
          <p:nvPr/>
        </p:nvCxnSpPr>
        <p:spPr>
          <a:xfrm flipV="1">
            <a:off x="4355976" y="5655538"/>
            <a:ext cx="1267816" cy="2937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lokTextu 14"/>
          <p:cNvSpPr txBox="1"/>
          <p:nvPr/>
        </p:nvSpPr>
        <p:spPr>
          <a:xfrm>
            <a:off x="7668344" y="33477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JADRO</a:t>
            </a:r>
            <a:endParaRPr lang="sk-SK" b="1" dirty="0"/>
          </a:p>
        </p:txBody>
      </p:sp>
      <p:sp>
        <p:nvSpPr>
          <p:cNvPr id="17" name="BlokTextu 16"/>
          <p:cNvSpPr txBox="1"/>
          <p:nvPr/>
        </p:nvSpPr>
        <p:spPr>
          <a:xfrm>
            <a:off x="4788024" y="285307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CYTOPLAZMA</a:t>
            </a:r>
            <a:endParaRPr lang="sk-SK" b="1" dirty="0"/>
          </a:p>
        </p:txBody>
      </p:sp>
      <p:sp>
        <p:nvSpPr>
          <p:cNvPr id="21" name="BlokTextu 20"/>
          <p:cNvSpPr txBox="1"/>
          <p:nvPr/>
        </p:nvSpPr>
        <p:spPr>
          <a:xfrm>
            <a:off x="2395044" y="3717032"/>
            <a:ext cx="248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BUNKOVÁ STENA</a:t>
            </a:r>
            <a:endParaRPr lang="sk-SK" b="1" dirty="0"/>
          </a:p>
        </p:txBody>
      </p:sp>
      <p:sp>
        <p:nvSpPr>
          <p:cNvPr id="22" name="BlokTextu 21"/>
          <p:cNvSpPr txBox="1"/>
          <p:nvPr/>
        </p:nvSpPr>
        <p:spPr>
          <a:xfrm>
            <a:off x="2483768" y="465313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CHLOROPLAST</a:t>
            </a:r>
            <a:endParaRPr lang="sk-SK" b="1" dirty="0"/>
          </a:p>
        </p:txBody>
      </p:sp>
      <p:sp>
        <p:nvSpPr>
          <p:cNvPr id="23" name="BlokTextu 22"/>
          <p:cNvSpPr txBox="1"/>
          <p:nvPr/>
        </p:nvSpPr>
        <p:spPr>
          <a:xfrm>
            <a:off x="2288096" y="5949280"/>
            <a:ext cx="270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CYTOPLAZMATICKÁ MEMBRÁNA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xmlns="" val="16863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17488"/>
            <a:ext cx="8229600" cy="5908676"/>
          </a:xfrm>
        </p:spPr>
        <p:txBody>
          <a:bodyPr/>
          <a:lstStyle/>
          <a:p>
            <a:r>
              <a:rPr lang="sk-SK" b="1" dirty="0" err="1">
                <a:solidFill>
                  <a:srgbClr val="C00000"/>
                </a:solidFill>
              </a:rPr>
              <a:t>č</a:t>
            </a:r>
            <a:r>
              <a:rPr lang="sk-SK" b="1" dirty="0" err="1" smtClean="0">
                <a:solidFill>
                  <a:srgbClr val="C00000"/>
                </a:solidFill>
              </a:rPr>
              <a:t>ervenoočko</a:t>
            </a:r>
            <a:r>
              <a:rPr lang="sk-SK" dirty="0" smtClean="0"/>
              <a:t> </a:t>
            </a:r>
          </a:p>
          <a:p>
            <a:pPr marL="0" indent="0">
              <a:buNone/>
            </a:pPr>
            <a:r>
              <a:rPr lang="sk-SK" dirty="0" smtClean="0"/>
              <a:t> </a:t>
            </a:r>
            <a:r>
              <a:rPr lang="sk-SK" b="1" dirty="0" smtClean="0">
                <a:solidFill>
                  <a:schemeClr val="tx1"/>
                </a:solidFill>
              </a:rPr>
              <a:t>pohybuje sa pomocou BIČÍKA</a:t>
            </a:r>
          </a:p>
          <a:p>
            <a:pPr marL="0" indent="0">
              <a:buNone/>
            </a:pPr>
            <a:r>
              <a:rPr lang="sk-SK" b="1" dirty="0">
                <a:solidFill>
                  <a:schemeClr val="tx1"/>
                </a:solidFill>
              </a:rPr>
              <a:t> </a:t>
            </a:r>
            <a:r>
              <a:rPr lang="sk-SK" b="1" dirty="0" smtClean="0">
                <a:solidFill>
                  <a:schemeClr val="tx1"/>
                </a:solidFill>
              </a:rPr>
              <a:t>živí sa ako živočích aj ako rastlina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5" name="AutoShape 2" descr="http://upload.wikimedia.org/wikipedia/commons/0/0e/Euglena_scheme_no_arrows.svg"/>
          <p:cNvSpPr>
            <a:spLocks noChangeAspect="1" noChangeArrowheads="1"/>
          </p:cNvSpPr>
          <p:nvPr/>
        </p:nvSpPr>
        <p:spPr bwMode="auto">
          <a:xfrm>
            <a:off x="155575" y="-1554163"/>
            <a:ext cx="100203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4" descr="http://upload.wikimedia.org/wikipedia/commons/0/0e/Euglena_scheme_no_arrows.svg"/>
          <p:cNvSpPr>
            <a:spLocks noChangeAspect="1" noChangeArrowheads="1"/>
          </p:cNvSpPr>
          <p:nvPr/>
        </p:nvSpPr>
        <p:spPr bwMode="auto">
          <a:xfrm>
            <a:off x="307975" y="-1401763"/>
            <a:ext cx="100203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AutoShape 6" descr="http://upload.wikimedia.org/wikipedia/commons/0/0e/Euglena_scheme_no_arrows.svg"/>
          <p:cNvSpPr>
            <a:spLocks noChangeAspect="1" noChangeArrowheads="1"/>
          </p:cNvSpPr>
          <p:nvPr/>
        </p:nvSpPr>
        <p:spPr bwMode="auto">
          <a:xfrm>
            <a:off x="460375" y="-1249363"/>
            <a:ext cx="100203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80" name="Picture 8" descr="File:Euglena scheme no arrow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6200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Rovná spojovacia šípka 8"/>
          <p:cNvCxnSpPr/>
          <p:nvPr/>
        </p:nvCxnSpPr>
        <p:spPr>
          <a:xfrm flipH="1">
            <a:off x="3085698" y="1989138"/>
            <a:ext cx="1198270" cy="11293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 flipH="1" flipV="1">
            <a:off x="5155499" y="3815114"/>
            <a:ext cx="926649" cy="10759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flipH="1">
            <a:off x="6360164" y="2780928"/>
            <a:ext cx="588100" cy="7294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ovacia šípka 18"/>
          <p:cNvCxnSpPr/>
          <p:nvPr/>
        </p:nvCxnSpPr>
        <p:spPr>
          <a:xfrm flipV="1">
            <a:off x="3013689" y="3356992"/>
            <a:ext cx="864096" cy="22322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lokTextu 22"/>
          <p:cNvSpPr txBox="1"/>
          <p:nvPr/>
        </p:nvSpPr>
        <p:spPr>
          <a:xfrm>
            <a:off x="3559846" y="1613889"/>
            <a:ext cx="1592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JADRO</a:t>
            </a:r>
            <a:endParaRPr lang="sk-SK" sz="2000" b="1" dirty="0"/>
          </a:p>
        </p:txBody>
      </p:sp>
      <p:sp>
        <p:nvSpPr>
          <p:cNvPr id="25" name="BlokTextu 24"/>
          <p:cNvSpPr txBox="1"/>
          <p:nvPr/>
        </p:nvSpPr>
        <p:spPr>
          <a:xfrm>
            <a:off x="5724128" y="5013176"/>
            <a:ext cx="28083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ČERVENÁ ŠKVRNA</a:t>
            </a:r>
            <a:r>
              <a:rPr lang="sk-SK" dirty="0" smtClean="0"/>
              <a:t> – citlivá na svetlo</a:t>
            </a:r>
            <a:endParaRPr lang="sk-SK" dirty="0"/>
          </a:p>
        </p:txBody>
      </p:sp>
      <p:sp>
        <p:nvSpPr>
          <p:cNvPr id="26" name="BlokTextu 25"/>
          <p:cNvSpPr txBox="1"/>
          <p:nvPr/>
        </p:nvSpPr>
        <p:spPr>
          <a:xfrm>
            <a:off x="1475656" y="5589240"/>
            <a:ext cx="316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CHLOROPLASTY</a:t>
            </a:r>
            <a:endParaRPr lang="sk-SK" sz="2000" b="1" dirty="0"/>
          </a:p>
        </p:txBody>
      </p:sp>
      <p:cxnSp>
        <p:nvCxnSpPr>
          <p:cNvPr id="28" name="Rovná spojovacia šípka 27"/>
          <p:cNvCxnSpPr/>
          <p:nvPr/>
        </p:nvCxnSpPr>
        <p:spPr>
          <a:xfrm flipV="1">
            <a:off x="971600" y="3645024"/>
            <a:ext cx="1224136" cy="9361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BlokTextu 29"/>
          <p:cNvSpPr txBox="1"/>
          <p:nvPr/>
        </p:nvSpPr>
        <p:spPr>
          <a:xfrm>
            <a:off x="307975" y="4581128"/>
            <a:ext cx="2175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CYTOPLAZMA</a:t>
            </a:r>
            <a:endParaRPr lang="sk-SK" sz="2000" b="1" dirty="0"/>
          </a:p>
        </p:txBody>
      </p:sp>
      <p:sp>
        <p:nvSpPr>
          <p:cNvPr id="3073" name="BlokTextu 3072"/>
          <p:cNvSpPr txBox="1"/>
          <p:nvPr/>
        </p:nvSpPr>
        <p:spPr>
          <a:xfrm>
            <a:off x="6516216" y="248925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BIČÍK</a:t>
            </a:r>
            <a:endParaRPr lang="sk-SK" sz="2000" b="1" dirty="0"/>
          </a:p>
        </p:txBody>
      </p:sp>
      <p:pic>
        <p:nvPicPr>
          <p:cNvPr id="3082" name="Picture 10" descr="http://mackova.wbl.sk/bunka/data/media/cervenock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8627" y="80671"/>
            <a:ext cx="1959314" cy="220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1404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30" grpId="0"/>
      <p:bldP spid="30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Jednobunkové živočíchy - prvoky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Žijú vo vode a v pôde</a:t>
            </a:r>
          </a:p>
          <a:p>
            <a:r>
              <a:rPr lang="sk-SK" b="1" dirty="0" smtClean="0">
                <a:solidFill>
                  <a:schemeClr val="tx1"/>
                </a:solidFill>
              </a:rPr>
              <a:t>Niektoré sú parazity a spôsobujú ochorenia</a:t>
            </a:r>
          </a:p>
          <a:p>
            <a:r>
              <a:rPr lang="sk-SK" b="1" dirty="0" smtClean="0">
                <a:solidFill>
                  <a:schemeClr val="tx1"/>
                </a:solidFill>
              </a:rPr>
              <a:t>Medzi prvoky patrí: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rgbClr val="7030A0"/>
                </a:solidFill>
              </a:rPr>
              <a:t>	črievička veľká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rgbClr val="7030A0"/>
                </a:solidFill>
              </a:rPr>
              <a:t>	meňavka veľká</a:t>
            </a:r>
            <a:endParaRPr lang="sk-SK" b="1" dirty="0">
              <a:solidFill>
                <a:srgbClr val="7030A0"/>
              </a:solidFill>
            </a:endParaRPr>
          </a:p>
        </p:txBody>
      </p:sp>
      <p:pic>
        <p:nvPicPr>
          <p:cNvPr id="5122" name="Picture 2" descr="http://urban.wbl.sk/j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759725"/>
            <a:ext cx="26765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urban.wbl.sk/j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4599628" cy="265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293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sz="3600" b="1" dirty="0" smtClean="0">
                <a:solidFill>
                  <a:schemeClr val="tx1"/>
                </a:solidFill>
              </a:rPr>
              <a:t>Stavba bunky črievičky</a:t>
            </a:r>
            <a:endParaRPr lang="sk-SK" sz="3600" b="1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2736"/>
            <a:ext cx="4283186" cy="566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Rovná spojnica 4"/>
          <p:cNvCxnSpPr/>
          <p:nvPr/>
        </p:nvCxnSpPr>
        <p:spPr>
          <a:xfrm flipV="1">
            <a:off x="4826229" y="1556793"/>
            <a:ext cx="1656184" cy="576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>
            <a:off x="3022967" y="2276872"/>
            <a:ext cx="1549033" cy="2278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 flipV="1">
            <a:off x="4827895" y="3882927"/>
            <a:ext cx="1656184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nica 18"/>
          <p:cNvCxnSpPr/>
          <p:nvPr/>
        </p:nvCxnSpPr>
        <p:spPr>
          <a:xfrm>
            <a:off x="2267744" y="3356992"/>
            <a:ext cx="18535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nica 21"/>
          <p:cNvCxnSpPr/>
          <p:nvPr/>
        </p:nvCxnSpPr>
        <p:spPr>
          <a:xfrm flipV="1">
            <a:off x="1798286" y="3435097"/>
            <a:ext cx="2449362" cy="1008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nica 24"/>
          <p:cNvCxnSpPr/>
          <p:nvPr/>
        </p:nvCxnSpPr>
        <p:spPr>
          <a:xfrm flipV="1">
            <a:off x="2036797" y="5157192"/>
            <a:ext cx="1656184" cy="576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nica 25"/>
          <p:cNvCxnSpPr/>
          <p:nvPr/>
        </p:nvCxnSpPr>
        <p:spPr>
          <a:xfrm flipV="1">
            <a:off x="5135354" y="4653136"/>
            <a:ext cx="1897627" cy="71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lokTextu 26"/>
          <p:cNvSpPr txBox="1"/>
          <p:nvPr/>
        </p:nvSpPr>
        <p:spPr>
          <a:xfrm>
            <a:off x="6084168" y="1139125"/>
            <a:ext cx="3312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POTRAVOVÁ VAKUOLA</a:t>
            </a:r>
            <a:endParaRPr lang="sk-SK" sz="2000" b="1" dirty="0">
              <a:solidFill>
                <a:srgbClr val="C00000"/>
              </a:solidFill>
            </a:endParaRPr>
          </a:p>
        </p:txBody>
      </p:sp>
      <p:sp>
        <p:nvSpPr>
          <p:cNvPr id="28" name="BlokTextu 27"/>
          <p:cNvSpPr txBox="1"/>
          <p:nvPr/>
        </p:nvSpPr>
        <p:spPr>
          <a:xfrm>
            <a:off x="5927441" y="3435097"/>
            <a:ext cx="3005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BUNKOVÉ  ÚSTOČKÁ</a:t>
            </a:r>
          </a:p>
          <a:p>
            <a:r>
              <a:rPr lang="sk-SK" sz="2000" b="1" dirty="0" smtClean="0"/>
              <a:t>         prijímajú potravu</a:t>
            </a:r>
          </a:p>
          <a:p>
            <a:r>
              <a:rPr lang="sk-SK" sz="2000" b="1" dirty="0"/>
              <a:t> </a:t>
            </a:r>
            <a:r>
              <a:rPr lang="sk-SK" sz="2000" b="1" dirty="0" smtClean="0"/>
              <a:t>                (baktérie)</a:t>
            </a:r>
            <a:endParaRPr lang="sk-SK" sz="2000" b="1" dirty="0"/>
          </a:p>
        </p:txBody>
      </p:sp>
      <p:sp>
        <p:nvSpPr>
          <p:cNvPr id="32" name="BlokTextu 31"/>
          <p:cNvSpPr txBox="1"/>
          <p:nvPr/>
        </p:nvSpPr>
        <p:spPr>
          <a:xfrm>
            <a:off x="106415" y="5733255"/>
            <a:ext cx="3312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POTRAVOVÁ VAKUOLA</a:t>
            </a:r>
          </a:p>
          <a:p>
            <a:r>
              <a:rPr lang="sk-SK" sz="2000" b="1" dirty="0"/>
              <a:t>p</a:t>
            </a:r>
            <a:r>
              <a:rPr lang="sk-SK" sz="2000" b="1" dirty="0" smtClean="0"/>
              <a:t>rebieha trávenie potravy</a:t>
            </a:r>
            <a:endParaRPr lang="sk-SK" sz="2000" b="1" dirty="0"/>
          </a:p>
        </p:txBody>
      </p:sp>
      <p:sp>
        <p:nvSpPr>
          <p:cNvPr id="35" name="BlokTextu 34"/>
          <p:cNvSpPr txBox="1"/>
          <p:nvPr/>
        </p:nvSpPr>
        <p:spPr>
          <a:xfrm>
            <a:off x="5773845" y="4504207"/>
            <a:ext cx="3312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                    </a:t>
            </a:r>
            <a:r>
              <a:rPr lang="sk-SK" sz="2000" b="1" dirty="0" smtClean="0">
                <a:solidFill>
                  <a:srgbClr val="C00000"/>
                </a:solidFill>
              </a:rPr>
              <a:t>BRVY</a:t>
            </a:r>
          </a:p>
          <a:p>
            <a:r>
              <a:rPr lang="sk-SK" sz="2000" b="1" dirty="0" smtClean="0"/>
              <a:t>          umožňujú pohyb</a:t>
            </a:r>
            <a:endParaRPr lang="sk-SK" sz="2000" b="1" dirty="0"/>
          </a:p>
        </p:txBody>
      </p:sp>
      <p:sp>
        <p:nvSpPr>
          <p:cNvPr id="33" name="BlokTextu 32"/>
          <p:cNvSpPr txBox="1"/>
          <p:nvPr/>
        </p:nvSpPr>
        <p:spPr>
          <a:xfrm>
            <a:off x="149288" y="1905331"/>
            <a:ext cx="3702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STIAHNUTEĽNÁ VAKUOLA</a:t>
            </a:r>
          </a:p>
          <a:p>
            <a:r>
              <a:rPr lang="sk-SK" sz="2000" b="1" dirty="0"/>
              <a:t>z</a:t>
            </a:r>
            <a:r>
              <a:rPr lang="sk-SK" sz="2000" b="1" dirty="0" smtClean="0"/>
              <a:t>abezpečuje vylučovanie vody a prebytočných látok</a:t>
            </a:r>
            <a:endParaRPr lang="sk-SK" sz="2000" b="1" dirty="0"/>
          </a:p>
        </p:txBody>
      </p:sp>
      <p:sp>
        <p:nvSpPr>
          <p:cNvPr id="36" name="BlokTextu 35"/>
          <p:cNvSpPr txBox="1"/>
          <p:nvPr/>
        </p:nvSpPr>
        <p:spPr>
          <a:xfrm>
            <a:off x="194068" y="3081154"/>
            <a:ext cx="3137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VEĽKÉ JADRO </a:t>
            </a:r>
          </a:p>
          <a:p>
            <a:r>
              <a:rPr lang="sk-SK" sz="2000" b="1" dirty="0" smtClean="0"/>
              <a:t>riadi životné procesy</a:t>
            </a:r>
            <a:endParaRPr lang="sk-SK" sz="2000" b="1" dirty="0"/>
          </a:p>
        </p:txBody>
      </p:sp>
      <p:sp>
        <p:nvSpPr>
          <p:cNvPr id="39" name="BlokTextu 38"/>
          <p:cNvSpPr txBox="1"/>
          <p:nvPr/>
        </p:nvSpPr>
        <p:spPr>
          <a:xfrm>
            <a:off x="106415" y="4521893"/>
            <a:ext cx="2916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MALÉ JADRO</a:t>
            </a:r>
          </a:p>
          <a:p>
            <a:r>
              <a:rPr lang="sk-SK" sz="2000" b="1" dirty="0"/>
              <a:t>r</a:t>
            </a:r>
            <a:r>
              <a:rPr lang="sk-SK" sz="2000" b="1" dirty="0" smtClean="0"/>
              <a:t>iadi rozmnožovanie</a:t>
            </a:r>
            <a:endParaRPr lang="sk-SK" sz="2000" b="1" dirty="0"/>
          </a:p>
        </p:txBody>
      </p:sp>
      <p:cxnSp>
        <p:nvCxnSpPr>
          <p:cNvPr id="41" name="Rovná spojnica 40"/>
          <p:cNvCxnSpPr/>
          <p:nvPr/>
        </p:nvCxnSpPr>
        <p:spPr>
          <a:xfrm flipV="1">
            <a:off x="4923363" y="2708921"/>
            <a:ext cx="1160804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lokTextu 41"/>
          <p:cNvSpPr txBox="1"/>
          <p:nvPr/>
        </p:nvSpPr>
        <p:spPr>
          <a:xfrm>
            <a:off x="5933801" y="2504695"/>
            <a:ext cx="3158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CYTOPLAZMATICKÁ BLANA </a:t>
            </a:r>
            <a:r>
              <a:rPr lang="sk-SK" sz="2000" b="1" dirty="0" smtClean="0"/>
              <a:t>chráni bunku</a:t>
            </a:r>
            <a:endParaRPr lang="sk-SK" sz="2000" b="1" dirty="0"/>
          </a:p>
        </p:txBody>
      </p:sp>
      <p:cxnSp>
        <p:nvCxnSpPr>
          <p:cNvPr id="47" name="Rovná spojnica 46"/>
          <p:cNvCxnSpPr/>
          <p:nvPr/>
        </p:nvCxnSpPr>
        <p:spPr>
          <a:xfrm>
            <a:off x="4277617" y="5373218"/>
            <a:ext cx="1806551" cy="2160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BlokTextu 47"/>
          <p:cNvSpPr txBox="1"/>
          <p:nvPr/>
        </p:nvSpPr>
        <p:spPr>
          <a:xfrm>
            <a:off x="6084167" y="5481229"/>
            <a:ext cx="2485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</a:rPr>
              <a:t>CYTOPLAZMA</a:t>
            </a:r>
            <a:r>
              <a:rPr lang="sk-SK" sz="2000" b="1" dirty="0" smtClean="0"/>
              <a:t>     vypĺňa bunku</a:t>
            </a:r>
            <a:endParaRPr lang="sk-SK" sz="2000" b="1" dirty="0"/>
          </a:p>
        </p:txBody>
      </p:sp>
    </p:spTree>
    <p:extLst>
      <p:ext uri="{BB962C8B-B14F-4D97-AF65-F5344CB8AC3E}">
        <p14:creationId xmlns:p14="http://schemas.microsoft.com/office/powerpoint/2010/main" xmlns="" val="24683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92088"/>
          </a:xfrm>
        </p:spPr>
        <p:txBody>
          <a:bodyPr/>
          <a:lstStyle/>
          <a:p>
            <a:r>
              <a:rPr lang="sk-SK" sz="3600" dirty="0" smtClean="0"/>
              <a:t>Črievička sa rozmnožuje </a:t>
            </a:r>
            <a:r>
              <a:rPr lang="sk-SK" sz="3600" dirty="0" smtClean="0">
                <a:solidFill>
                  <a:srgbClr val="C00000"/>
                </a:solidFill>
              </a:rPr>
              <a:t>delením </a:t>
            </a:r>
            <a:endParaRPr lang="sk-SK" sz="3600" dirty="0">
              <a:solidFill>
                <a:srgbClr val="C0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073427"/>
          </a:xfrm>
        </p:spPr>
        <p:txBody>
          <a:bodyPr/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r>
              <a:rPr lang="sk-SK" b="1" dirty="0">
                <a:solidFill>
                  <a:schemeClr val="tx1"/>
                </a:solidFill>
              </a:rPr>
              <a:t>n</a:t>
            </a:r>
            <a:r>
              <a:rPr lang="sk-SK" b="1" dirty="0" smtClean="0">
                <a:solidFill>
                  <a:schemeClr val="tx1"/>
                </a:solidFill>
              </a:rPr>
              <a:t>ajprv sa rozdelia jadrá a následne sa rozdelí bunka</a:t>
            </a:r>
            <a:endParaRPr lang="sk-SK" b="1" dirty="0">
              <a:solidFill>
                <a:schemeClr val="tx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7628136" cy="376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882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792088"/>
          </a:xfrm>
        </p:spPr>
        <p:txBody>
          <a:bodyPr/>
          <a:lstStyle/>
          <a:p>
            <a:r>
              <a:rPr lang="sk-SK" sz="3600" dirty="0" smtClean="0"/>
              <a:t>Predtým sa rozmnožuje </a:t>
            </a:r>
            <a:r>
              <a:rPr lang="sk-SK" sz="3600" dirty="0" smtClean="0">
                <a:solidFill>
                  <a:srgbClr val="C00000"/>
                </a:solidFill>
              </a:rPr>
              <a:t>spájaním</a:t>
            </a:r>
            <a:endParaRPr lang="sk-SK" sz="3600" dirty="0">
              <a:solidFill>
                <a:srgbClr val="C0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268760"/>
            <a:ext cx="8640960" cy="5400600"/>
          </a:xfrm>
        </p:spPr>
        <p:txBody>
          <a:bodyPr>
            <a:normAutofit lnSpcReduction="10000"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algn="ctr"/>
            <a:r>
              <a:rPr lang="sk-SK" sz="3000" b="1" dirty="0">
                <a:solidFill>
                  <a:schemeClr val="tx1"/>
                </a:solidFill>
              </a:rPr>
              <a:t>d</a:t>
            </a:r>
            <a:r>
              <a:rPr lang="sk-SK" sz="3000" b="1" dirty="0" smtClean="0">
                <a:solidFill>
                  <a:schemeClr val="tx1"/>
                </a:solidFill>
              </a:rPr>
              <a:t>ve </a:t>
            </a:r>
            <a:r>
              <a:rPr lang="sk-SK" sz="3000" b="1" dirty="0">
                <a:solidFill>
                  <a:schemeClr val="tx1"/>
                </a:solidFill>
              </a:rPr>
              <a:t>č</a:t>
            </a:r>
            <a:r>
              <a:rPr lang="sk-SK" sz="3000" b="1" dirty="0" smtClean="0">
                <a:solidFill>
                  <a:schemeClr val="tx1"/>
                </a:solidFill>
              </a:rPr>
              <a:t>rievičky sa spoja a vymenia si časti malého jadra, potom sa oddelia a pokračuje delenie</a:t>
            </a:r>
            <a:endParaRPr lang="sk-SK" sz="3000" b="1" dirty="0">
              <a:solidFill>
                <a:schemeClr val="tx1"/>
              </a:solidFill>
            </a:endParaRPr>
          </a:p>
        </p:txBody>
      </p:sp>
      <p:pic>
        <p:nvPicPr>
          <p:cNvPr id="8194" name="Picture 2" descr="http://www.oskole.sk/userfiles/image/Zofia/M%C3%A1j/Biol%C3%B3gia/jednobunkovce2_html_103ff10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3"/>
            <a:ext cx="6408712" cy="388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2967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íva">
  <a:themeElements>
    <a:clrScheme name="Exekutíva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íva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í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249</TotalTime>
  <Words>365</Words>
  <Application>Microsoft Office PowerPoint</Application>
  <PresentationFormat>Prezentácia na obrazovke (4:3)</PresentationFormat>
  <Paragraphs>163</Paragraphs>
  <Slides>15</Slides>
  <Notes>4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Exekutíva</vt:lpstr>
      <vt:lpstr>Jednobunkové organizmy</vt:lpstr>
      <vt:lpstr>Telo jednobunkových organizmov tvorí jedna bunka</vt:lpstr>
      <vt:lpstr>Rastliny - riasy</vt:lpstr>
      <vt:lpstr>Snímka 4</vt:lpstr>
      <vt:lpstr>Snímka 5</vt:lpstr>
      <vt:lpstr>Jednobunkové živočíchy - prvoky</vt:lpstr>
      <vt:lpstr>Stavba bunky črievičky</vt:lpstr>
      <vt:lpstr>Črievička sa rozmnožuje delením </vt:lpstr>
      <vt:lpstr>Predtým sa rozmnožuje spájaním</vt:lpstr>
      <vt:lpstr>Význam črievičky</vt:lpstr>
      <vt:lpstr>Stavba tela meňavky veľkej</vt:lpstr>
      <vt:lpstr>Meňavka veľká</vt:lpstr>
      <vt:lpstr>Pomenuj časti bunky črievičky</vt:lpstr>
      <vt:lpstr>Doplň vety</vt:lpstr>
      <vt:lpstr>Spoj správne dvojice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Jednobunkové organizmy</dc:title>
  <dc:creator>Tajka</dc:creator>
  <cp:lastModifiedBy>hp</cp:lastModifiedBy>
  <cp:revision>28</cp:revision>
  <dcterms:created xsi:type="dcterms:W3CDTF">2014-01-05T19:43:02Z</dcterms:created>
  <dcterms:modified xsi:type="dcterms:W3CDTF">2017-02-01T18:27:38Z</dcterms:modified>
</cp:coreProperties>
</file>