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A51C0B-0691-414E-B16D-DB7365A11329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ED3A81-6469-490F-8B23-4575B826F53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229600" cy="12115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6000" b="1" dirty="0" smtClean="0"/>
              <a:t>OPAKOVANIE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rozdeleniepletivpodlahrubnutia.jpg"/>
          <p:cNvPicPr>
            <a:picLocks noChangeAspect="1"/>
          </p:cNvPicPr>
          <p:nvPr/>
        </p:nvPicPr>
        <p:blipFill>
          <a:blip r:embed="rId2" cstate="print"/>
          <a:srcRect t="14474" b="4527"/>
          <a:stretch>
            <a:fillRect/>
          </a:stretch>
        </p:blipFill>
        <p:spPr>
          <a:xfrm>
            <a:off x="1835696" y="2564904"/>
            <a:ext cx="6201420" cy="4104456"/>
          </a:xfrm>
          <a:prstGeom prst="rect">
            <a:avLst/>
          </a:prstGeom>
        </p:spPr>
      </p:pic>
      <p:pic>
        <p:nvPicPr>
          <p:cNvPr id="5" name="Obrázok 4" descr="list-dub.png"/>
          <p:cNvPicPr>
            <a:picLocks noChangeAspect="1"/>
          </p:cNvPicPr>
          <p:nvPr/>
        </p:nvPicPr>
        <p:blipFill>
          <a:blip r:embed="rId3" cstate="print"/>
          <a:srcRect l="35869" r="6195"/>
          <a:stretch>
            <a:fillRect/>
          </a:stretch>
        </p:blipFill>
        <p:spPr>
          <a:xfrm>
            <a:off x="0" y="2564904"/>
            <a:ext cx="2212513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Uvedené listy rozdeľte podľa členitosti čepele:</a:t>
            </a:r>
            <a:endParaRPr lang="sk-SK" dirty="0"/>
          </a:p>
        </p:txBody>
      </p:sp>
      <p:pic>
        <p:nvPicPr>
          <p:cNvPr id="4" name="Zástupný symbol obsahu 3" descr="chloroza_list_porovna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24744"/>
            <a:ext cx="5112568" cy="5112568"/>
          </a:xfrm>
        </p:spPr>
      </p:pic>
      <p:sp>
        <p:nvSpPr>
          <p:cNvPr id="5" name="BlokTextu 4"/>
          <p:cNvSpPr txBox="1"/>
          <p:nvPr/>
        </p:nvSpPr>
        <p:spPr>
          <a:xfrm>
            <a:off x="2195736" y="5589240"/>
            <a:ext cx="45397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1.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5364088" y="573325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Jabloň</a:t>
            </a:r>
            <a:endParaRPr lang="sk-SK" dirty="0"/>
          </a:p>
        </p:txBody>
      </p:sp>
      <p:pic>
        <p:nvPicPr>
          <p:cNvPr id="7" name="Obrázok 6" descr="dub_zimn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1052736"/>
            <a:ext cx="3744416" cy="5335793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555776" y="5805264"/>
            <a:ext cx="41549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</a:t>
            </a:r>
            <a:endParaRPr lang="sk-SK" sz="2400" dirty="0"/>
          </a:p>
        </p:txBody>
      </p:sp>
      <p:pic>
        <p:nvPicPr>
          <p:cNvPr id="9" name="Obrázok 8" descr="depositphotos_8353684-Pear-lea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155700"/>
            <a:ext cx="3797300" cy="570230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3923928" y="6165304"/>
            <a:ext cx="164179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 hruška</a:t>
            </a:r>
            <a:endParaRPr lang="sk-SK" sz="2800" dirty="0"/>
          </a:p>
        </p:txBody>
      </p:sp>
      <p:pic>
        <p:nvPicPr>
          <p:cNvPr id="11" name="Obrázok 10" descr="1244842776XVXTF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44" y="1052736"/>
            <a:ext cx="3864647" cy="5805264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4355976" y="6309320"/>
            <a:ext cx="12202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4. agát</a:t>
            </a:r>
            <a:endParaRPr lang="sk-SK" sz="2800" dirty="0"/>
          </a:p>
        </p:txBody>
      </p:sp>
      <p:pic>
        <p:nvPicPr>
          <p:cNvPr id="13" name="Obrázok 12" descr="pagastan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1124744"/>
            <a:ext cx="4797704" cy="5733256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4932040" y="6165304"/>
            <a:ext cx="197682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5. pagaštan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Vytvor správne dvojice: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/>
              <a:t>A: Kvet		1. </a:t>
            </a:r>
            <a:r>
              <a:rPr lang="sk-SK" b="1" dirty="0" err="1" smtClean="0"/>
              <a:t>Fylom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B: List 		2. </a:t>
            </a:r>
            <a:r>
              <a:rPr lang="sk-SK" b="1" dirty="0" err="1" smtClean="0"/>
              <a:t>Radix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C: Koreň		3. Epiderma / </a:t>
            </a:r>
            <a:r>
              <a:rPr lang="sk-SK" b="1" dirty="0" err="1" smtClean="0"/>
              <a:t>rizoderma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</a:p>
          <a:p>
            <a:pPr>
              <a:buNone/>
            </a:pPr>
            <a:r>
              <a:rPr lang="sk-SK" b="1" dirty="0" smtClean="0"/>
              <a:t>D: Pokožka	4.Flos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Stavba kvetu: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4" name="Zástupný symbol obsahu 3" descr="kvet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267338"/>
            <a:ext cx="7160095" cy="5041388"/>
          </a:xfrm>
        </p:spPr>
      </p:pic>
      <p:sp>
        <p:nvSpPr>
          <p:cNvPr id="5" name="Zaoblený obdĺžnik 4"/>
          <p:cNvSpPr/>
          <p:nvPr/>
        </p:nvSpPr>
        <p:spPr>
          <a:xfrm>
            <a:off x="3851920" y="55892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6012160" y="530120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6444208" y="393305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1907704" y="5085184"/>
            <a:ext cx="1512168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A.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1115616" y="2564904"/>
            <a:ext cx="1512168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b.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5076056" y="1628800"/>
            <a:ext cx="136815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724128" y="2348880"/>
            <a:ext cx="144016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195736" y="1628800"/>
            <a:ext cx="144016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 rot="18880803">
            <a:off x="3027517" y="4695671"/>
            <a:ext cx="108012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798657">
            <a:off x="1934642" y="2900433"/>
            <a:ext cx="108012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Listy – aký typ </a:t>
            </a:r>
            <a:r>
              <a:rPr lang="sk-SK" dirty="0" err="1" smtClean="0"/>
              <a:t>žilnatiny</a:t>
            </a:r>
            <a:r>
              <a:rPr lang="sk-SK" dirty="0" smtClean="0"/>
              <a:t> majú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Ako lovia mäsožravé rastliny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milan_zajac_251784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120074"/>
            <a:ext cx="4464496" cy="5737926"/>
          </a:xfrm>
        </p:spPr>
      </p:pic>
      <p:pic>
        <p:nvPicPr>
          <p:cNvPr id="5" name="Zástupný symbol obsahu 3" descr="milan_zajac_251784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36640"/>
            <a:ext cx="2506437" cy="3221360"/>
          </a:xfrm>
          <a:prstGeom prst="rect">
            <a:avLst/>
          </a:prstGeom>
        </p:spPr>
      </p:pic>
      <p:pic>
        <p:nvPicPr>
          <p:cNvPr id="6" name="Zástupný symbol obsahu 3" descr="milan_zajac_251784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7563" y="3636640"/>
            <a:ext cx="2506437" cy="322136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91680" y="2060848"/>
            <a:ext cx="55435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mtClean="0"/>
              <a:t>http://www.youtube.com/watch?v=socUWOlwjIQ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HÁDAJTE KTO / ČO SOM?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Oválna bublina 3"/>
          <p:cNvSpPr/>
          <p:nvPr/>
        </p:nvSpPr>
        <p:spPr>
          <a:xfrm>
            <a:off x="755576" y="1340768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súbory rastlinných buniek tvarom prispôsobené na vykonávanie špecifickej funkcie.</a:t>
            </a:r>
          </a:p>
        </p:txBody>
      </p:sp>
      <p:sp>
        <p:nvSpPr>
          <p:cNvPr id="5" name="Oválna bublina 4"/>
          <p:cNvSpPr/>
          <p:nvPr/>
        </p:nvSpPr>
        <p:spPr>
          <a:xfrm>
            <a:off x="683568" y="1340768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 vedná disciplína zaoberajúca sa štúdiom pletív.</a:t>
            </a:r>
          </a:p>
        </p:txBody>
      </p:sp>
      <p:sp>
        <p:nvSpPr>
          <p:cNvPr id="6" name="Oválna bublina 5"/>
          <p:cNvSpPr/>
          <p:nvPr/>
        </p:nvSpPr>
        <p:spPr>
          <a:xfrm>
            <a:off x="683568" y="1412776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pletivá, ktoré vynikajú svojou delivou schopnosťou.</a:t>
            </a:r>
          </a:p>
        </p:txBody>
      </p:sp>
      <p:sp>
        <p:nvSpPr>
          <p:cNvPr id="7" name="Oválna bublina 6"/>
          <p:cNvSpPr/>
          <p:nvPr/>
        </p:nvSpPr>
        <p:spPr>
          <a:xfrm>
            <a:off x="683568" y="1484784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pletivá, ktoré chránia rastlinu pred nepriaznivými vplyvmi okolia a pred poškodením.</a:t>
            </a:r>
          </a:p>
        </p:txBody>
      </p:sp>
      <p:sp>
        <p:nvSpPr>
          <p:cNvPr id="8" name="Oválna bublina 7"/>
          <p:cNvSpPr/>
          <p:nvPr/>
        </p:nvSpPr>
        <p:spPr>
          <a:xfrm>
            <a:off x="683568" y="1484784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 vrstva vosku pokrývajúca vonkajšiu stranu listu a chránim rastlinu pred poškodením. </a:t>
            </a:r>
          </a:p>
        </p:txBody>
      </p:sp>
      <p:sp>
        <p:nvSpPr>
          <p:cNvPr id="9" name="Oválna bublina 8"/>
          <p:cNvSpPr/>
          <p:nvPr/>
        </p:nvSpPr>
        <p:spPr>
          <a:xfrm>
            <a:off x="683568" y="1484784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pokožkové útvary rastlinného tela, ktoré majú najmä ochrannú funkciu.</a:t>
            </a:r>
          </a:p>
        </p:txBody>
      </p:sp>
      <p:sp>
        <p:nvSpPr>
          <p:cNvPr id="10" name="Oválna bublina 9"/>
          <p:cNvSpPr/>
          <p:nvPr/>
        </p:nvSpPr>
        <p:spPr>
          <a:xfrm>
            <a:off x="611560" y="1484784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špeciálne žľaznaté tŕne vyskytujúce sa najmä u mäsožravých rastlín.</a:t>
            </a:r>
          </a:p>
        </p:txBody>
      </p:sp>
      <p:sp>
        <p:nvSpPr>
          <p:cNvPr id="11" name="Oválna bublina 10"/>
          <p:cNvSpPr/>
          <p:nvPr/>
        </p:nvSpPr>
        <p:spPr>
          <a:xfrm>
            <a:off x="683568" y="1412776"/>
            <a:ext cx="8208912" cy="3672408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Sme pletivá, ktoré zabezpečujú v rastline transport látok.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Vytvorte správne dvojice: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Parenchým		1. bunky s nerovnomerne  </a:t>
            </a:r>
          </a:p>
          <a:p>
            <a:pPr>
              <a:buNone/>
            </a:pPr>
            <a:r>
              <a:rPr lang="sk-SK" dirty="0" smtClean="0"/>
              <a:t>					zhrubnutou </a:t>
            </a:r>
            <a:r>
              <a:rPr lang="sk-SK" dirty="0" err="1" smtClean="0"/>
              <a:t>bunk.stenou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B: </a:t>
            </a:r>
            <a:r>
              <a:rPr lang="sk-SK" dirty="0" err="1" smtClean="0"/>
              <a:t>Prozenchým</a:t>
            </a:r>
            <a:r>
              <a:rPr lang="sk-SK" dirty="0" smtClean="0"/>
              <a:t>		2. bunky s tenkými </a:t>
            </a:r>
            <a:r>
              <a:rPr lang="sk-SK" dirty="0" err="1" smtClean="0"/>
              <a:t>bunk</a:t>
            </a:r>
            <a:r>
              <a:rPr lang="sk-SK" dirty="0" smtClean="0"/>
              <a:t>. </a:t>
            </a:r>
          </a:p>
          <a:p>
            <a:pPr>
              <a:buNone/>
            </a:pPr>
            <a:r>
              <a:rPr lang="sk-SK" dirty="0" smtClean="0"/>
              <a:t>					stenami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C: </a:t>
            </a:r>
            <a:r>
              <a:rPr lang="sk-SK" dirty="0" err="1" smtClean="0"/>
              <a:t>Kolenchým</a:t>
            </a:r>
            <a:r>
              <a:rPr lang="sk-SK" dirty="0" smtClean="0"/>
              <a:t>		3.súčasť vodivých pletív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D: </a:t>
            </a:r>
            <a:r>
              <a:rPr lang="sk-SK" dirty="0" err="1" smtClean="0"/>
              <a:t>Sklerenchým</a:t>
            </a:r>
            <a:r>
              <a:rPr lang="sk-SK" dirty="0" smtClean="0"/>
              <a:t> 		4. bunky s rovnomerne </a:t>
            </a:r>
          </a:p>
          <a:p>
            <a:pPr>
              <a:buNone/>
            </a:pPr>
            <a:r>
              <a:rPr lang="sk-SK" dirty="0" smtClean="0"/>
              <a:t>					zhrubnutou </a:t>
            </a:r>
            <a:r>
              <a:rPr lang="sk-SK" dirty="0" err="1" smtClean="0"/>
              <a:t>bunk</a:t>
            </a:r>
            <a:r>
              <a:rPr lang="sk-SK" dirty="0" smtClean="0"/>
              <a:t>. stenou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Uveďte príklady na: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323528" y="1268760"/>
            <a:ext cx="37444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a.) niťovitý koreň</a:t>
            </a:r>
            <a:endParaRPr lang="sk-SK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2564904"/>
            <a:ext cx="37444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b</a:t>
            </a:r>
            <a:r>
              <a:rPr lang="sk-SK" sz="3200" dirty="0" smtClean="0"/>
              <a:t>.) repovitý koreň</a:t>
            </a:r>
            <a:endParaRPr lang="sk-SK" sz="3200" dirty="0"/>
          </a:p>
        </p:txBody>
      </p:sp>
      <p:sp>
        <p:nvSpPr>
          <p:cNvPr id="6" name="Zaoblený obdĺžnik 5"/>
          <p:cNvSpPr/>
          <p:nvPr/>
        </p:nvSpPr>
        <p:spPr>
          <a:xfrm>
            <a:off x="395536" y="3861048"/>
            <a:ext cx="37444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c</a:t>
            </a:r>
            <a:r>
              <a:rPr lang="sk-SK" sz="3200" dirty="0" smtClean="0"/>
              <a:t>.) valcovitý koreň</a:t>
            </a:r>
            <a:endParaRPr lang="sk-SK" sz="3200" dirty="0"/>
          </a:p>
        </p:txBody>
      </p:sp>
      <p:sp>
        <p:nvSpPr>
          <p:cNvPr id="7" name="Zaoblený obdĺžnik 6"/>
          <p:cNvSpPr/>
          <p:nvPr/>
        </p:nvSpPr>
        <p:spPr>
          <a:xfrm>
            <a:off x="467544" y="5157192"/>
            <a:ext cx="41764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</a:t>
            </a:r>
            <a:r>
              <a:rPr lang="sk-SK" sz="3200" dirty="0" smtClean="0"/>
              <a:t>.) </a:t>
            </a:r>
            <a:r>
              <a:rPr lang="sk-SK" sz="3200" dirty="0" err="1" smtClean="0"/>
              <a:t>priliepavý</a:t>
            </a:r>
            <a:r>
              <a:rPr lang="sk-SK" sz="3200" dirty="0" smtClean="0"/>
              <a:t> koreň</a:t>
            </a:r>
            <a:endParaRPr lang="sk-SK" sz="3200" dirty="0"/>
          </a:p>
        </p:txBody>
      </p:sp>
      <p:sp>
        <p:nvSpPr>
          <p:cNvPr id="8" name="Zaoblený obdĺžnik 7"/>
          <p:cNvSpPr/>
          <p:nvPr/>
        </p:nvSpPr>
        <p:spPr>
          <a:xfrm>
            <a:off x="4788024" y="2060848"/>
            <a:ext cx="40324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e</a:t>
            </a:r>
            <a:r>
              <a:rPr lang="sk-SK" sz="3200" dirty="0" smtClean="0"/>
              <a:t>.) parazitický koreň</a:t>
            </a:r>
            <a:endParaRPr lang="sk-SK" sz="3200" dirty="0"/>
          </a:p>
        </p:txBody>
      </p:sp>
      <p:sp>
        <p:nvSpPr>
          <p:cNvPr id="9" name="Zaoblený obdĺžnik 8"/>
          <p:cNvSpPr/>
          <p:nvPr/>
        </p:nvSpPr>
        <p:spPr>
          <a:xfrm>
            <a:off x="4860032" y="3429000"/>
            <a:ext cx="40324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f.) vzdušný koreň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Ktoré typy koreňových sústav máme na obrázku ???</a:t>
            </a:r>
            <a:endParaRPr lang="sk-SK" dirty="0"/>
          </a:p>
        </p:txBody>
      </p:sp>
      <p:pic>
        <p:nvPicPr>
          <p:cNvPr id="4" name="Zástupný symbol obsahu 5" descr="aloriz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3563888" cy="4841508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Zástupný symbol obsahu 4" descr="homoriz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7787" y="2276872"/>
            <a:ext cx="5256213" cy="3784600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je STONKA + aký má pre rastlinu význam ???</a:t>
            </a:r>
            <a:endParaRPr lang="sk-SK" dirty="0"/>
          </a:p>
        </p:txBody>
      </p:sp>
      <p:pic>
        <p:nvPicPr>
          <p:cNvPr id="4" name="Zástupný symbol obsahu 3" descr="Pupava-6209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30778"/>
            <a:ext cx="7236296" cy="5427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Úloha: metamorfózy stonky</a:t>
            </a:r>
            <a:endParaRPr lang="sk-SK" dirty="0"/>
          </a:p>
        </p:txBody>
      </p:sp>
      <p:pic>
        <p:nvPicPr>
          <p:cNvPr id="4" name="Obrázok 3" descr="hrach_sety_zeleny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7140084" cy="4660222"/>
          </a:xfrm>
          <a:prstGeom prst="rect">
            <a:avLst/>
          </a:prstGeom>
        </p:spPr>
      </p:pic>
      <p:pic>
        <p:nvPicPr>
          <p:cNvPr id="5" name="Obrázok 4" descr="jahoda-obycajna-1227_jpg_290x600_q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4603" y="1760941"/>
            <a:ext cx="3829397" cy="509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Anatomická stavba stonky</a:t>
            </a:r>
            <a:endParaRPr lang="sk-SK" dirty="0"/>
          </a:p>
        </p:txBody>
      </p:sp>
      <p:pic>
        <p:nvPicPr>
          <p:cNvPr id="4" name="Zástupný symbol obsahu 3" descr="2013-10-13 10.54.19.jpg"/>
          <p:cNvPicPr>
            <a:picLocks noChangeAspect="1"/>
          </p:cNvPicPr>
          <p:nvPr/>
        </p:nvPicPr>
        <p:blipFill>
          <a:blip r:embed="rId2" cstate="print"/>
          <a:srcRect l="17252" t="17495" r="18118"/>
          <a:stretch>
            <a:fillRect/>
          </a:stretch>
        </p:blipFill>
        <p:spPr>
          <a:xfrm rot="5400000">
            <a:off x="2227070" y="1525458"/>
            <a:ext cx="4648585" cy="4855270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 rot="1723858">
            <a:off x="1895843" y="2005035"/>
            <a:ext cx="1020474" cy="2120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ľava 5"/>
          <p:cNvSpPr/>
          <p:nvPr/>
        </p:nvSpPr>
        <p:spPr>
          <a:xfrm rot="20366733">
            <a:off x="5519218" y="2123720"/>
            <a:ext cx="1231027" cy="28954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9737088">
            <a:off x="1676552" y="5306589"/>
            <a:ext cx="1512168" cy="214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8798874">
            <a:off x="2506767" y="5541387"/>
            <a:ext cx="1337926" cy="194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ľava 8"/>
          <p:cNvSpPr/>
          <p:nvPr/>
        </p:nvSpPr>
        <p:spPr>
          <a:xfrm rot="1160103">
            <a:off x="4197603" y="4478805"/>
            <a:ext cx="2966661" cy="3382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 descr="8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57266"/>
            <a:ext cx="4752528" cy="6600734"/>
          </a:xfrm>
        </p:spPr>
      </p:pic>
      <p:sp>
        <p:nvSpPr>
          <p:cNvPr id="7" name="Šípka doprava 6"/>
          <p:cNvSpPr/>
          <p:nvPr/>
        </p:nvSpPr>
        <p:spPr>
          <a:xfrm>
            <a:off x="1187624" y="0"/>
            <a:ext cx="2808312" cy="10527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20025942">
            <a:off x="627593" y="2051262"/>
            <a:ext cx="2808312" cy="10527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20757174">
            <a:off x="1417410" y="5194236"/>
            <a:ext cx="2808312" cy="10527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2978529">
            <a:off x="4251008" y="3366164"/>
            <a:ext cx="2808312" cy="10527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</TotalTime>
  <Words>210</Words>
  <Application>Microsoft Office PowerPoint</Application>
  <PresentationFormat>Prezentácia na obrazovke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Špička</vt:lpstr>
      <vt:lpstr>OPAKOVANIE </vt:lpstr>
      <vt:lpstr>HÁDAJTE KTO / ČO SOM?</vt:lpstr>
      <vt:lpstr>Vytvorte správne dvojice:</vt:lpstr>
      <vt:lpstr>Uveďte príklady na:</vt:lpstr>
      <vt:lpstr>Ktoré typy koreňových sústav máme na obrázku ???</vt:lpstr>
      <vt:lpstr>Čo je STONKA + aký má pre rastlinu význam ???</vt:lpstr>
      <vt:lpstr>Úloha: metamorfózy stonky</vt:lpstr>
      <vt:lpstr>Anatomická stavba stonky</vt:lpstr>
      <vt:lpstr>Snímka 9</vt:lpstr>
      <vt:lpstr>Uvedené listy rozdeľte podľa členitosti čepele:</vt:lpstr>
      <vt:lpstr>Vytvor správne dvojice:</vt:lpstr>
      <vt:lpstr>Stavba kvetu:</vt:lpstr>
      <vt:lpstr>Listy – aký typ žilnatiny majú</vt:lpstr>
      <vt:lpstr>Ako lovia mäsožravé rastliny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</dc:title>
  <dc:creator>PC</dc:creator>
  <cp:lastModifiedBy>PC</cp:lastModifiedBy>
  <cp:revision>49</cp:revision>
  <dcterms:created xsi:type="dcterms:W3CDTF">2014-10-12T04:28:50Z</dcterms:created>
  <dcterms:modified xsi:type="dcterms:W3CDTF">2014-10-12T05:36:24Z</dcterms:modified>
</cp:coreProperties>
</file>