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B71D-B024-402C-945D-6CC3E680ECE9}" type="datetimeFigureOut">
              <a:rPr lang="sk-SK" smtClean="0"/>
              <a:pPr/>
              <a:t>16. 9. 2014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51E-D252-4AEF-BE44-E1797A2E06D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B71D-B024-402C-945D-6CC3E680ECE9}" type="datetimeFigureOut">
              <a:rPr lang="sk-SK" smtClean="0"/>
              <a:pPr/>
              <a:t>16. 9. 2014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51E-D252-4AEF-BE44-E1797A2E06D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B71D-B024-402C-945D-6CC3E680ECE9}" type="datetimeFigureOut">
              <a:rPr lang="sk-SK" smtClean="0"/>
              <a:pPr/>
              <a:t>16. 9. 2014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51E-D252-4AEF-BE44-E1797A2E06D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B71D-B024-402C-945D-6CC3E680ECE9}" type="datetimeFigureOut">
              <a:rPr lang="sk-SK" smtClean="0"/>
              <a:pPr/>
              <a:t>16. 9. 2014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51E-D252-4AEF-BE44-E1797A2E06D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B71D-B024-402C-945D-6CC3E680ECE9}" type="datetimeFigureOut">
              <a:rPr lang="sk-SK" smtClean="0"/>
              <a:pPr/>
              <a:t>16. 9. 2014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51E-D252-4AEF-BE44-E1797A2E06D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B71D-B024-402C-945D-6CC3E680ECE9}" type="datetimeFigureOut">
              <a:rPr lang="sk-SK" smtClean="0"/>
              <a:pPr/>
              <a:t>16. 9. 2014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51E-D252-4AEF-BE44-E1797A2E06D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B71D-B024-402C-945D-6CC3E680ECE9}" type="datetimeFigureOut">
              <a:rPr lang="sk-SK" smtClean="0"/>
              <a:pPr/>
              <a:t>16. 9. 2014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51E-D252-4AEF-BE44-E1797A2E06D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B71D-B024-402C-945D-6CC3E680ECE9}" type="datetimeFigureOut">
              <a:rPr lang="sk-SK" smtClean="0"/>
              <a:pPr/>
              <a:t>16. 9. 2014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51E-D252-4AEF-BE44-E1797A2E06D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B71D-B024-402C-945D-6CC3E680ECE9}" type="datetimeFigureOut">
              <a:rPr lang="sk-SK" smtClean="0"/>
              <a:pPr/>
              <a:t>16. 9. 2014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51E-D252-4AEF-BE44-E1797A2E06D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B71D-B024-402C-945D-6CC3E680ECE9}" type="datetimeFigureOut">
              <a:rPr lang="sk-SK" smtClean="0"/>
              <a:pPr/>
              <a:t>16. 9. 2014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51E-D252-4AEF-BE44-E1797A2E06D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B71D-B024-402C-945D-6CC3E680ECE9}" type="datetimeFigureOut">
              <a:rPr lang="sk-SK" smtClean="0"/>
              <a:pPr/>
              <a:t>16. 9. 2014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51E-D252-4AEF-BE44-E1797A2E06D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1B71D-B024-402C-945D-6CC3E680ECE9}" type="datetimeFigureOut">
              <a:rPr lang="sk-SK" smtClean="0"/>
              <a:pPr/>
              <a:t>16. 9. 2014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E651E-D252-4AEF-BE44-E1797A2E06D1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gif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260px-Diversity_of_plants_image_version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4572000" cy="6787665"/>
          </a:xfrm>
          <a:prstGeom prst="rect">
            <a:avLst/>
          </a:prstGeom>
        </p:spPr>
      </p:pic>
      <p:pic>
        <p:nvPicPr>
          <p:cNvPr id="5" name="Obrázok 4" descr="260px-Diversity_of_plants_image_version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0"/>
            <a:ext cx="4572000" cy="6787665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498000" y="2636912"/>
            <a:ext cx="8178456" cy="25545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ROZMNOŽOVANIE </a:t>
            </a:r>
          </a:p>
          <a:p>
            <a:pPr algn="ctr"/>
            <a:r>
              <a:rPr lang="sk-SK" sz="8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RASTLÍN</a:t>
            </a:r>
            <a:endParaRPr lang="sk-SK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ROZMNOŽOVANIE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627784" y="1052736"/>
            <a:ext cx="3754760" cy="118072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</a:t>
            </a:r>
            <a:r>
              <a:rPr lang="sk-SK" dirty="0" err="1" smtClean="0"/>
              <a:t>def</a:t>
            </a:r>
            <a:r>
              <a:rPr lang="sk-SK" dirty="0" smtClean="0"/>
              <a:t>.: ?????</a:t>
            </a:r>
          </a:p>
          <a:p>
            <a:r>
              <a:rPr lang="sk-SK" dirty="0" smtClean="0"/>
              <a:t>Prečo dôležité ??? </a:t>
            </a:r>
            <a:endParaRPr lang="sk-SK" dirty="0"/>
          </a:p>
        </p:txBody>
      </p:sp>
      <p:sp>
        <p:nvSpPr>
          <p:cNvPr id="4" name="Šípka dolu 3"/>
          <p:cNvSpPr/>
          <p:nvPr/>
        </p:nvSpPr>
        <p:spPr>
          <a:xfrm rot="2255966">
            <a:off x="1589084" y="1994390"/>
            <a:ext cx="1152128" cy="1944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 rot="19316911">
            <a:off x="6344884" y="1921269"/>
            <a:ext cx="1152128" cy="1944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251520" y="3861048"/>
            <a:ext cx="3456384" cy="10801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nepohlavne</a:t>
            </a:r>
            <a:endParaRPr lang="sk-SK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5436096" y="3861048"/>
            <a:ext cx="3456384" cy="10801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pohlavne</a:t>
            </a:r>
            <a:endParaRPr lang="sk-SK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Nepohlavné rozmnožovanie</a:t>
            </a:r>
            <a:endParaRPr lang="sk-SK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Zástupný symbol obsahu 3" descr="400_F_32050000_Ykr17KN00eUfp8xD5Y1VcTmWoWs0zge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flipH="1">
            <a:off x="7307037" y="4448869"/>
            <a:ext cx="1836963" cy="2409131"/>
          </a:xfrm>
        </p:spPr>
      </p:pic>
      <p:pic>
        <p:nvPicPr>
          <p:cNvPr id="5" name="Obrázok 4" descr="400_F_32000245_q4btv61YtHFtT3qNJTfWoXHmpfxPguu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06934"/>
            <a:ext cx="1532308" cy="1313954"/>
          </a:xfrm>
          <a:prstGeom prst="rect">
            <a:avLst/>
          </a:prstGeom>
        </p:spPr>
      </p:pic>
      <p:sp>
        <p:nvSpPr>
          <p:cNvPr id="6" name="Šípka dolu 5"/>
          <p:cNvSpPr/>
          <p:nvPr/>
        </p:nvSpPr>
        <p:spPr>
          <a:xfrm>
            <a:off x="1187624" y="1052736"/>
            <a:ext cx="936104" cy="19442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</a:t>
            </a:r>
          </a:p>
          <a:p>
            <a:pPr algn="ctr"/>
            <a:r>
              <a:rPr lang="sk-SK" dirty="0" smtClean="0"/>
              <a:t>E</a:t>
            </a:r>
          </a:p>
          <a:p>
            <a:pPr algn="ctr"/>
            <a:r>
              <a:rPr lang="sk-SK" dirty="0" smtClean="0"/>
              <a:t>K</a:t>
            </a:r>
          </a:p>
          <a:p>
            <a:pPr algn="ctr"/>
            <a:r>
              <a:rPr lang="sk-SK" dirty="0" smtClean="0"/>
              <a:t>V</a:t>
            </a:r>
          </a:p>
          <a:p>
            <a:pPr algn="ctr"/>
            <a:r>
              <a:rPr lang="sk-SK" dirty="0" smtClean="0"/>
              <a:t>I</a:t>
            </a:r>
          </a:p>
          <a:p>
            <a:pPr algn="ctr"/>
            <a:r>
              <a:rPr lang="sk-SK" dirty="0"/>
              <a:t>T</a:t>
            </a:r>
          </a:p>
        </p:txBody>
      </p:sp>
      <p:sp>
        <p:nvSpPr>
          <p:cNvPr id="7" name="Šípka dolu 6"/>
          <p:cNvSpPr/>
          <p:nvPr/>
        </p:nvSpPr>
        <p:spPr>
          <a:xfrm>
            <a:off x="6300192" y="1052736"/>
            <a:ext cx="936104" cy="19442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K</a:t>
            </a:r>
          </a:p>
          <a:p>
            <a:pPr algn="ctr"/>
            <a:r>
              <a:rPr lang="sk-SK" dirty="0" smtClean="0"/>
              <a:t>V</a:t>
            </a:r>
          </a:p>
          <a:p>
            <a:pPr algn="ctr"/>
            <a:r>
              <a:rPr lang="sk-SK" dirty="0" smtClean="0"/>
              <a:t>T</a:t>
            </a:r>
          </a:p>
          <a:p>
            <a:pPr algn="ctr"/>
            <a:r>
              <a:rPr lang="sk-SK" dirty="0" smtClean="0"/>
              <a:t>N</a:t>
            </a:r>
          </a:p>
          <a:p>
            <a:pPr algn="ctr"/>
            <a:r>
              <a:rPr lang="sk-SK" dirty="0" smtClean="0"/>
              <a:t>Ú</a:t>
            </a:r>
          </a:p>
          <a:p>
            <a:pPr algn="ctr"/>
            <a:r>
              <a:rPr lang="sk-SK" dirty="0"/>
              <a:t>c</a:t>
            </a:r>
          </a:p>
        </p:txBody>
      </p:sp>
      <p:pic>
        <p:nvPicPr>
          <p:cNvPr id="8" name="Obrázok 7" descr="200px-Tionesta-ac-moss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996952"/>
            <a:ext cx="3884149" cy="2913112"/>
          </a:xfrm>
          <a:prstGeom prst="rect">
            <a:avLst/>
          </a:prstGeom>
        </p:spPr>
      </p:pic>
      <p:pic>
        <p:nvPicPr>
          <p:cNvPr id="9" name="Obrázok 8" descr="papradenef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2924944"/>
            <a:ext cx="3810000" cy="3133725"/>
          </a:xfrm>
          <a:prstGeom prst="rect">
            <a:avLst/>
          </a:prstGeom>
        </p:spPr>
      </p:pic>
      <p:pic>
        <p:nvPicPr>
          <p:cNvPr id="10" name="Obrázok 9" descr="vytrus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3212976"/>
            <a:ext cx="4211960" cy="3546914"/>
          </a:xfrm>
          <a:prstGeom prst="rect">
            <a:avLst/>
          </a:prstGeom>
        </p:spPr>
      </p:pic>
      <p:pic>
        <p:nvPicPr>
          <p:cNvPr id="11" name="Obrázok 10" descr="odrezky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2996952"/>
            <a:ext cx="4180268" cy="38610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sp>
        <p:nvSpPr>
          <p:cNvPr id="12" name="Ovál 11"/>
          <p:cNvSpPr/>
          <p:nvPr/>
        </p:nvSpPr>
        <p:spPr>
          <a:xfrm>
            <a:off x="5364088" y="2996952"/>
            <a:ext cx="3024336" cy="10081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Rôzne !!!</a:t>
            </a:r>
            <a:endParaRPr lang="sk-SK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Obrázok 12" descr="220px-Illustration_Convallaria_majalis0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48064" y="737475"/>
            <a:ext cx="3719656" cy="6120525"/>
          </a:xfrm>
          <a:prstGeom prst="rect">
            <a:avLst/>
          </a:prstGeom>
        </p:spPr>
      </p:pic>
      <p:sp>
        <p:nvSpPr>
          <p:cNvPr id="14" name="BlokTextu 13"/>
          <p:cNvSpPr txBox="1"/>
          <p:nvPr/>
        </p:nvSpPr>
        <p:spPr>
          <a:xfrm>
            <a:off x="6300192" y="6488668"/>
            <a:ext cx="20923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Podzemnou stonkou</a:t>
            </a:r>
            <a:endParaRPr lang="sk-SK" dirty="0"/>
          </a:p>
        </p:txBody>
      </p:sp>
      <p:sp>
        <p:nvSpPr>
          <p:cNvPr id="15" name="Ovál 14"/>
          <p:cNvSpPr/>
          <p:nvPr/>
        </p:nvSpPr>
        <p:spPr>
          <a:xfrm>
            <a:off x="5004048" y="1700808"/>
            <a:ext cx="3960440" cy="2952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odrezky</a:t>
            </a:r>
            <a:endParaRPr lang="sk-SK" sz="4800" dirty="0"/>
          </a:p>
        </p:txBody>
      </p:sp>
      <p:pic>
        <p:nvPicPr>
          <p:cNvPr id="16" name="Obrázok 15" descr="800PX-~1.JPG"/>
          <p:cNvPicPr>
            <a:picLocks noChangeAspect="1"/>
          </p:cNvPicPr>
          <p:nvPr/>
        </p:nvPicPr>
        <p:blipFill>
          <a:blip r:embed="rId9" cstate="print"/>
          <a:srcRect l="24013" r="31100"/>
          <a:stretch>
            <a:fillRect/>
          </a:stretch>
        </p:blipFill>
        <p:spPr>
          <a:xfrm>
            <a:off x="4644008" y="754380"/>
            <a:ext cx="4104456" cy="6103620"/>
          </a:xfrm>
          <a:prstGeom prst="rect">
            <a:avLst/>
          </a:prstGeom>
        </p:spPr>
      </p:pic>
      <p:sp>
        <p:nvSpPr>
          <p:cNvPr id="17" name="BlokTextu 16"/>
          <p:cNvSpPr txBox="1"/>
          <p:nvPr/>
        </p:nvSpPr>
        <p:spPr>
          <a:xfrm>
            <a:off x="4932040" y="6381328"/>
            <a:ext cx="186172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Koreňové odrezky</a:t>
            </a:r>
            <a:endParaRPr lang="sk-SK" dirty="0"/>
          </a:p>
        </p:txBody>
      </p:sp>
      <p:pic>
        <p:nvPicPr>
          <p:cNvPr id="18" name="Obrázok 17" descr="muskat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72000" y="762000"/>
            <a:ext cx="4572000" cy="6096000"/>
          </a:xfrm>
          <a:prstGeom prst="rect">
            <a:avLst/>
          </a:prstGeom>
        </p:spPr>
      </p:pic>
      <p:sp>
        <p:nvSpPr>
          <p:cNvPr id="19" name="BlokTextu 18"/>
          <p:cNvSpPr txBox="1"/>
          <p:nvPr/>
        </p:nvSpPr>
        <p:spPr>
          <a:xfrm>
            <a:off x="5148064" y="6309320"/>
            <a:ext cx="183005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Stonkové odrezky</a:t>
            </a:r>
            <a:endParaRPr lang="sk-SK" dirty="0"/>
          </a:p>
        </p:txBody>
      </p:sp>
      <p:pic>
        <p:nvPicPr>
          <p:cNvPr id="20" name="Obrázok 19" descr="DSC01072-1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57600" y="2276872"/>
            <a:ext cx="5486400" cy="4581128"/>
          </a:xfrm>
          <a:prstGeom prst="rect">
            <a:avLst/>
          </a:prstGeom>
        </p:spPr>
      </p:pic>
      <p:sp>
        <p:nvSpPr>
          <p:cNvPr id="21" name="BlokTextu 20"/>
          <p:cNvSpPr txBox="1"/>
          <p:nvPr/>
        </p:nvSpPr>
        <p:spPr>
          <a:xfrm>
            <a:off x="4067944" y="6525344"/>
            <a:ext cx="20913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Listovými odrezkami</a:t>
            </a:r>
            <a:endParaRPr lang="sk-SK" dirty="0"/>
          </a:p>
        </p:txBody>
      </p:sp>
      <p:pic>
        <p:nvPicPr>
          <p:cNvPr id="22" name="Obrázok 21" descr="00629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67944" y="1556792"/>
            <a:ext cx="5141371" cy="4896544"/>
          </a:xfrm>
          <a:prstGeom prst="rect">
            <a:avLst/>
          </a:prstGeom>
        </p:spPr>
      </p:pic>
      <p:sp>
        <p:nvSpPr>
          <p:cNvPr id="23" name="BlokTextu 22"/>
          <p:cNvSpPr txBox="1"/>
          <p:nvPr/>
        </p:nvSpPr>
        <p:spPr>
          <a:xfrm>
            <a:off x="4139952" y="5877272"/>
            <a:ext cx="28686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Krušpán – vrcholové odrezky</a:t>
            </a:r>
            <a:endParaRPr lang="sk-SK" dirty="0"/>
          </a:p>
        </p:txBody>
      </p:sp>
      <p:pic>
        <p:nvPicPr>
          <p:cNvPr id="24" name="Obrázok 23" descr="_vyr_431Chryzantema-karminovofialova.jpg"/>
          <p:cNvPicPr>
            <a:picLocks noChangeAspect="1"/>
          </p:cNvPicPr>
          <p:nvPr/>
        </p:nvPicPr>
        <p:blipFill>
          <a:blip r:embed="rId13" cstate="print"/>
          <a:srcRect l="21484" r="11341"/>
          <a:stretch>
            <a:fillRect/>
          </a:stretch>
        </p:blipFill>
        <p:spPr>
          <a:xfrm>
            <a:off x="3815408" y="908720"/>
            <a:ext cx="5328592" cy="5949280"/>
          </a:xfrm>
          <a:prstGeom prst="rect">
            <a:avLst/>
          </a:prstGeom>
        </p:spPr>
      </p:pic>
      <p:sp>
        <p:nvSpPr>
          <p:cNvPr id="25" name="BlokTextu 24"/>
          <p:cNvSpPr txBox="1"/>
          <p:nvPr/>
        </p:nvSpPr>
        <p:spPr>
          <a:xfrm>
            <a:off x="4211960" y="6381328"/>
            <a:ext cx="149092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Delením trsov</a:t>
            </a:r>
            <a:endParaRPr lang="sk-SK" dirty="0"/>
          </a:p>
        </p:txBody>
      </p:sp>
      <p:pic>
        <p:nvPicPr>
          <p:cNvPr id="26" name="Obrázok 25" descr="05-rozrastanie-big-image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429000" y="2600325"/>
            <a:ext cx="5715000" cy="4257675"/>
          </a:xfrm>
          <a:prstGeom prst="rect">
            <a:avLst/>
          </a:prstGeom>
        </p:spPr>
      </p:pic>
      <p:sp>
        <p:nvSpPr>
          <p:cNvPr id="27" name="BlokTextu 26"/>
          <p:cNvSpPr txBox="1"/>
          <p:nvPr/>
        </p:nvSpPr>
        <p:spPr>
          <a:xfrm>
            <a:off x="7596336" y="6525344"/>
            <a:ext cx="104227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poplazmi</a:t>
            </a:r>
            <a:endParaRPr lang="sk-SK" dirty="0"/>
          </a:p>
        </p:txBody>
      </p:sp>
      <p:pic>
        <p:nvPicPr>
          <p:cNvPr id="28" name="Obrázok 27" descr="250px-Potato_plant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716016" y="845332"/>
            <a:ext cx="4008445" cy="6012668"/>
          </a:xfrm>
          <a:prstGeom prst="rect">
            <a:avLst/>
          </a:prstGeom>
        </p:spPr>
      </p:pic>
      <p:sp>
        <p:nvSpPr>
          <p:cNvPr id="29" name="BlokTextu 28"/>
          <p:cNvSpPr txBox="1"/>
          <p:nvPr/>
        </p:nvSpPr>
        <p:spPr>
          <a:xfrm>
            <a:off x="6732240" y="6488668"/>
            <a:ext cx="9246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hľúzami</a:t>
            </a:r>
            <a:endParaRPr lang="sk-SK" dirty="0"/>
          </a:p>
        </p:txBody>
      </p:sp>
      <p:pic>
        <p:nvPicPr>
          <p:cNvPr id="30" name="Obrázok 29" descr="o539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743378" y="2924944"/>
            <a:ext cx="4400622" cy="3933056"/>
          </a:xfrm>
          <a:prstGeom prst="rect">
            <a:avLst/>
          </a:prstGeom>
        </p:spPr>
      </p:pic>
      <p:sp>
        <p:nvSpPr>
          <p:cNvPr id="31" name="BlokTextu 30"/>
          <p:cNvSpPr txBox="1"/>
          <p:nvPr/>
        </p:nvSpPr>
        <p:spPr>
          <a:xfrm>
            <a:off x="5364088" y="6381328"/>
            <a:ext cx="20227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Ciuľoviny</a:t>
            </a:r>
            <a:r>
              <a:rPr lang="sk-SK" dirty="0" smtClean="0"/>
              <a:t> - cibuľami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4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Kde sa podľa Vás využíva nepohlavný spôsob rozmnožovania rastlín ???</a:t>
            </a:r>
            <a:endParaRPr lang="sk-SK" dirty="0"/>
          </a:p>
        </p:txBody>
      </p:sp>
      <p:pic>
        <p:nvPicPr>
          <p:cNvPr id="4" name="Picture 2" descr="http://urobsisam.topky.sk/buxus/images/fotogaleria/fotogalerie/zahrada_fotogaleria/osetrovanie_jahod_a_zalozenie_novej_vysadby_fotoalbum/05-rozrastanie-big-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4349475" cy="3240360"/>
          </a:xfrm>
          <a:prstGeom prst="rect">
            <a:avLst/>
          </a:prstGeom>
          <a:noFill/>
        </p:spPr>
      </p:pic>
      <p:pic>
        <p:nvPicPr>
          <p:cNvPr id="5" name="Picture 4" descr="http://www.kvetyazahrada.sk/sites/default/files/cibdelhluz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4411969"/>
            <a:ext cx="3405466" cy="2446031"/>
          </a:xfrm>
          <a:prstGeom prst="rect">
            <a:avLst/>
          </a:prstGeom>
          <a:noFill/>
        </p:spPr>
      </p:pic>
      <p:pic>
        <p:nvPicPr>
          <p:cNvPr id="6" name="Picture 6" descr="http://herbar.albumy.biz/files/2011/11/cibula-kuchynska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2170" y="1556792"/>
            <a:ext cx="3261830" cy="5072210"/>
          </a:xfrm>
          <a:prstGeom prst="rect">
            <a:avLst/>
          </a:prstGeom>
          <a:noFill/>
        </p:spPr>
      </p:pic>
      <p:pic>
        <p:nvPicPr>
          <p:cNvPr id="7" name="Picture 8" descr="http://files.lucka1309.webnode.sk/200000252-c9716ca6b6/puskvore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1484784"/>
            <a:ext cx="1717622" cy="2808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POHLAVNÉ ROZMNOŽOVANIE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 ROZMNOŽOVACÍ ORGÁN - 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5436096" y="1484784"/>
            <a:ext cx="2880320" cy="7200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/>
              <a:t>KVET</a:t>
            </a:r>
            <a:endParaRPr lang="sk-SK" sz="4400" b="1" dirty="0"/>
          </a:p>
        </p:txBody>
      </p:sp>
      <p:pic>
        <p:nvPicPr>
          <p:cNvPr id="5" name="Picture 2" descr="http://www.oskole.sk/userfiles/image/kvet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348880"/>
            <a:ext cx="5841630" cy="4113063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179512" y="2204864"/>
            <a:ext cx="331231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Samčie pohlavné o. = TYČINKY</a:t>
            </a:r>
            <a:endParaRPr lang="sk-SK" sz="2000" dirty="0"/>
          </a:p>
        </p:txBody>
      </p:sp>
      <p:sp>
        <p:nvSpPr>
          <p:cNvPr id="7" name="BlokTextu 6"/>
          <p:cNvSpPr txBox="1"/>
          <p:nvPr/>
        </p:nvSpPr>
        <p:spPr>
          <a:xfrm>
            <a:off x="179512" y="6093296"/>
            <a:ext cx="326999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Samičie pohlavné o. = PIESTIK</a:t>
            </a:r>
            <a:endParaRPr lang="sk-SK" sz="2000" dirty="0"/>
          </a:p>
        </p:txBody>
      </p:sp>
      <p:cxnSp>
        <p:nvCxnSpPr>
          <p:cNvPr id="9" name="Rovná spojovacia šípka 8"/>
          <p:cNvCxnSpPr/>
          <p:nvPr/>
        </p:nvCxnSpPr>
        <p:spPr>
          <a:xfrm rot="16200000" flipH="1">
            <a:off x="2375756" y="2816932"/>
            <a:ext cx="1512168" cy="86409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 rot="5400000" flipH="1" flipV="1">
            <a:off x="2987824" y="4725144"/>
            <a:ext cx="1584176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539552" y="404664"/>
            <a:ext cx="7929618" cy="79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400" b="1" cap="all" dirty="0" smtClean="0">
                <a:solidFill>
                  <a:srgbClr val="FF0000"/>
                </a:solidFill>
                <a:latin typeface="Arial Black" pitchFamily="34" charset="0"/>
              </a:rPr>
              <a:t>Opelenie</a:t>
            </a:r>
            <a:r>
              <a:rPr lang="sk-SK" sz="2400" b="1" cap="all" dirty="0" smtClean="0">
                <a:latin typeface="Arial Black" pitchFamily="34" charset="0"/>
              </a:rPr>
              <a:t> - prenesenie peľu z tyčinky</a:t>
            </a:r>
          </a:p>
          <a:p>
            <a:r>
              <a:rPr lang="sk-SK" sz="2400" b="1" cap="all" dirty="0">
                <a:latin typeface="Arial Black" pitchFamily="34" charset="0"/>
              </a:rPr>
              <a:t> </a:t>
            </a:r>
            <a:r>
              <a:rPr lang="sk-SK" sz="2400" b="1" cap="all" dirty="0" smtClean="0">
                <a:latin typeface="Arial Black" pitchFamily="34" charset="0"/>
              </a:rPr>
              <a:t>                   na piestik                      </a:t>
            </a:r>
          </a:p>
          <a:p>
            <a:r>
              <a:rPr lang="sk-SK" sz="2400" b="1" cap="all" dirty="0">
                <a:latin typeface="Arial Black" pitchFamily="34" charset="0"/>
              </a:rPr>
              <a:t> </a:t>
            </a:r>
            <a:r>
              <a:rPr lang="sk-SK" sz="2400" b="1" cap="all" dirty="0" smtClean="0">
                <a:latin typeface="Arial Black" pitchFamily="34" charset="0"/>
              </a:rPr>
              <a:t>                     </a:t>
            </a:r>
          </a:p>
          <a:p>
            <a:r>
              <a:rPr lang="sk-SK" sz="2400" b="1" cap="all" dirty="0" smtClean="0">
                <a:latin typeface="Arial Black" pitchFamily="34" charset="0"/>
              </a:rPr>
              <a:t>                     </a:t>
            </a:r>
            <a:endParaRPr lang="sk-SK" sz="2400" b="1" cap="all" dirty="0">
              <a:latin typeface="Arial Black" pitchFamily="34" charset="0"/>
            </a:endParaRPr>
          </a:p>
        </p:txBody>
      </p:sp>
      <p:pic>
        <p:nvPicPr>
          <p:cNvPr id="5" name="Picture 4" descr="http://www.dna2life.com/sites/default/files/self%20pollin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7141544" cy="4339862"/>
          </a:xfrm>
          <a:prstGeom prst="rect">
            <a:avLst/>
          </a:prstGeom>
          <a:noFill/>
        </p:spPr>
      </p:pic>
      <p:pic>
        <p:nvPicPr>
          <p:cNvPr id="6" name="Picture 2" descr="http://upload.wikimedia.org/wikipedia/commons/d/d5/Image-Pollination_Bee_Dandelion_Zoom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33649"/>
            <a:ext cx="3913631" cy="3224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607191" y="285729"/>
            <a:ext cx="7929618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000" b="1" cap="all" dirty="0" smtClean="0">
                <a:solidFill>
                  <a:srgbClr val="FF0000"/>
                </a:solidFill>
                <a:latin typeface="Arial Black" pitchFamily="34" charset="0"/>
              </a:rPr>
              <a:t>Oplodnenie </a:t>
            </a:r>
            <a:r>
              <a:rPr lang="sk-SK" sz="2000" b="1" cap="all" dirty="0" smtClean="0">
                <a:latin typeface="Arial Black" pitchFamily="34" charset="0"/>
              </a:rPr>
              <a:t> - splynutie samičej pohlavnej bunky </a:t>
            </a:r>
            <a:r>
              <a:rPr lang="sk-SK" sz="2000" b="1" cap="all" dirty="0" smtClean="0">
                <a:solidFill>
                  <a:srgbClr val="00B050"/>
                </a:solidFill>
                <a:latin typeface="Arial Black" pitchFamily="34" charset="0"/>
              </a:rPr>
              <a:t>vajíčka</a:t>
            </a:r>
            <a:r>
              <a:rPr lang="sk-SK" sz="2000" b="1" cap="all" dirty="0" smtClean="0">
                <a:latin typeface="Arial Black" pitchFamily="34" charset="0"/>
              </a:rPr>
              <a:t> so samčou pohlavnou bunkou </a:t>
            </a:r>
            <a:r>
              <a:rPr lang="sk-SK" sz="2000" b="1" cap="all" dirty="0" err="1" smtClean="0">
                <a:solidFill>
                  <a:srgbClr val="00B050"/>
                </a:solidFill>
                <a:latin typeface="Arial Black" pitchFamily="34" charset="0"/>
              </a:rPr>
              <a:t>pEľovým</a:t>
            </a:r>
            <a:r>
              <a:rPr lang="sk-SK" sz="2000" b="1" cap="all" dirty="0" smtClean="0">
                <a:solidFill>
                  <a:srgbClr val="00B050"/>
                </a:solidFill>
                <a:latin typeface="Arial Black" pitchFamily="34" charset="0"/>
              </a:rPr>
              <a:t> zrnkom</a:t>
            </a:r>
            <a:r>
              <a:rPr lang="sk-SK" sz="2000" b="1" cap="all" dirty="0">
                <a:latin typeface="Arial Black" pitchFamily="34" charset="0"/>
              </a:rPr>
              <a:t> </a:t>
            </a:r>
            <a:r>
              <a:rPr lang="sk-SK" sz="2000" b="1" cap="all" dirty="0" smtClean="0">
                <a:latin typeface="Arial Black" pitchFamily="34" charset="0"/>
              </a:rPr>
              <a:t>                   </a:t>
            </a:r>
            <a:r>
              <a:rPr lang="sk-SK" sz="3200" b="1" cap="all" dirty="0" smtClean="0">
                <a:solidFill>
                  <a:srgbClr val="FF0000"/>
                </a:solidFill>
                <a:latin typeface="Arial Black" pitchFamily="34" charset="0"/>
              </a:rPr>
              <a:t>PLOD</a:t>
            </a:r>
          </a:p>
          <a:p>
            <a:pPr>
              <a:lnSpc>
                <a:spcPct val="150000"/>
              </a:lnSpc>
            </a:pPr>
            <a:r>
              <a:rPr lang="sk-SK" sz="2000" b="1" cap="all" dirty="0" smtClean="0">
                <a:latin typeface="Arial Black" pitchFamily="34" charset="0"/>
              </a:rPr>
              <a:t>     </a:t>
            </a:r>
          </a:p>
          <a:p>
            <a:r>
              <a:rPr lang="sk-SK" sz="2400" b="1" cap="all" dirty="0" smtClean="0">
                <a:latin typeface="Arial Black" pitchFamily="34" charset="0"/>
              </a:rPr>
              <a:t>                     </a:t>
            </a:r>
            <a:endParaRPr lang="sk-SK" sz="2400" b="1" cap="all" dirty="0">
              <a:latin typeface="Arial Black" pitchFamily="34" charset="0"/>
            </a:endParaRPr>
          </a:p>
        </p:txBody>
      </p:sp>
      <p:sp>
        <p:nvSpPr>
          <p:cNvPr id="6" name="Šípka doprava 5"/>
          <p:cNvSpPr/>
          <p:nvPr/>
        </p:nvSpPr>
        <p:spPr>
          <a:xfrm>
            <a:off x="3563888" y="1412776"/>
            <a:ext cx="11521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Picture 2" descr="http://media.web.britannica.com/eb-media/41/62941-004-E3F5377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7271193" cy="4847460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Čítanie zaujímavostí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9971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sk-SK" b="1" u="sng" dirty="0" smtClean="0"/>
              <a:t>Štiepením</a:t>
            </a:r>
            <a:r>
              <a:rPr lang="sk-SK" dirty="0" smtClean="0"/>
              <a:t> (nepohlavné rozmnožovanie) sa rozmnožujú ovocné dreviny. Z ušľachtilej odrody sa prenesie pri očkovaní na podpník očko (púčik s časťou kôry), pri vrúbľovaní vrúbeľ  (časť konárika s 3 – 4 púčikmi)</a:t>
            </a:r>
          </a:p>
          <a:p>
            <a:r>
              <a:rPr lang="sk-SK" dirty="0" smtClean="0"/>
              <a:t>Rastliny, ktorých odrezky sa horšie zakoreňujú sa rozmnožujú </a:t>
            </a:r>
            <a:r>
              <a:rPr lang="sk-SK" b="1" u="sng" dirty="0" smtClean="0"/>
              <a:t>potápaním</a:t>
            </a:r>
            <a:r>
              <a:rPr lang="sk-SK" dirty="0" smtClean="0"/>
              <a:t>. Jednoročné výhonky materskej rastliny sa ohnú oblúkovito do pôdy , zakryjú sa, počas 1-2 rokov sa zakorenia a oddelia sa od materskej rastliny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rozmnozovanie%20rastlin_html_m184922f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-29518"/>
            <a:ext cx="6887518" cy="6887518"/>
          </a:xfrm>
        </p:spPr>
      </p:pic>
      <p:sp>
        <p:nvSpPr>
          <p:cNvPr id="3" name="BlokTextu 2"/>
          <p:cNvSpPr txBox="1"/>
          <p:nvPr/>
        </p:nvSpPr>
        <p:spPr>
          <a:xfrm>
            <a:off x="2843808" y="260648"/>
            <a:ext cx="46717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http://www.youtube.com/watch?v=jlQEtaBSFYg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182</Words>
  <Application>Microsoft Office PowerPoint</Application>
  <PresentationFormat>Prezentácia na obrazovke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Snímka 1</vt:lpstr>
      <vt:lpstr>ROZMNOŽOVANIE</vt:lpstr>
      <vt:lpstr>Nepohlavné rozmnožovanie</vt:lpstr>
      <vt:lpstr>Kde sa podľa Vás využíva nepohlavný spôsob rozmnožovania rastlín ???</vt:lpstr>
      <vt:lpstr>POHLAVNÉ ROZMNOŽOVANIE</vt:lpstr>
      <vt:lpstr>Snímka 6</vt:lpstr>
      <vt:lpstr>Snímka 7</vt:lpstr>
      <vt:lpstr>Čítanie zaujímavostí</vt:lpstr>
      <vt:lpstr>Snímka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PC</cp:lastModifiedBy>
  <cp:revision>39</cp:revision>
  <dcterms:created xsi:type="dcterms:W3CDTF">2014-09-15T00:51:40Z</dcterms:created>
  <dcterms:modified xsi:type="dcterms:W3CDTF">2014-09-16T07:33:43Z</dcterms:modified>
</cp:coreProperties>
</file>