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6" r:id="rId4"/>
    <p:sldId id="268" r:id="rId5"/>
    <p:sldId id="269" r:id="rId6"/>
    <p:sldId id="270" r:id="rId7"/>
    <p:sldId id="259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8467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29EE-9847-4E5C-9037-E3784B76CBD3}" type="datetimeFigureOut">
              <a:rPr lang="sk-SK" smtClean="0"/>
              <a:pPr/>
              <a:t>25.9.2017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5022-352C-437E-9175-78E883D97CC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00100" y="2714620"/>
            <a:ext cx="71438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cap="all" dirty="0" smtClean="0">
                <a:solidFill>
                  <a:srgbClr val="FF0000"/>
                </a:solidFill>
                <a:latin typeface="Arial Black" pitchFamily="34" charset="0"/>
              </a:rPr>
              <a:t>Rozmnožovanie rastlín</a:t>
            </a:r>
            <a:endParaRPr lang="sk-SK" sz="3200" b="1" cap="all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57224" y="3786190"/>
            <a:ext cx="30003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FF0000"/>
                </a:solidFill>
                <a:latin typeface="Arial Black" pitchFamily="34" charset="0"/>
              </a:rPr>
              <a:t>POHLAVNE</a:t>
            </a:r>
            <a:endParaRPr lang="sk-SK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929190" y="3786190"/>
            <a:ext cx="307183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cap="all" dirty="0" smtClean="0">
                <a:solidFill>
                  <a:srgbClr val="FF0000"/>
                </a:solidFill>
                <a:latin typeface="Arial Black" pitchFamily="34" charset="0"/>
              </a:rPr>
              <a:t>NEPOHLAVNE</a:t>
            </a:r>
            <a:endParaRPr lang="sk-SK" cap="all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rot="10800000" flipV="1">
            <a:off x="2643174" y="3286124"/>
            <a:ext cx="135732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5214942" y="3286124"/>
            <a:ext cx="135732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00034" y="1500174"/>
            <a:ext cx="6357966" cy="525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časťami tela rastliny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koreňom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stonkou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listom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výtrusmi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odrezkami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podzemkami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hľuzami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cibuľami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poplazmi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očkovaním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k-SK" b="1" cap="all" dirty="0" smtClean="0"/>
              <a:t> vrúbľovaním</a:t>
            </a:r>
          </a:p>
        </p:txBody>
      </p:sp>
      <p:sp>
        <p:nvSpPr>
          <p:cNvPr id="3" name="Obdĺžnik 2"/>
          <p:cNvSpPr/>
          <p:nvPr/>
        </p:nvSpPr>
        <p:spPr>
          <a:xfrm>
            <a:off x="607192" y="857232"/>
            <a:ext cx="79296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k-SK" b="1" cap="all" dirty="0" smtClean="0">
                <a:solidFill>
                  <a:srgbClr val="FF0000"/>
                </a:solidFill>
                <a:latin typeface="Arial Black" pitchFamily="34" charset="0"/>
              </a:rPr>
              <a:t>Nepohlavné Rozmnožovanie rastlín</a:t>
            </a:r>
            <a:endParaRPr lang="sk-SK" b="1" cap="all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17410" name="Picture 2" descr="http://urobsisam.topky.sk/buxus/images/fotogaleria/fotogalerie/zahrada_fotogaleria/osetrovanie_jahod_a_zalozenie_novej_vysadby_fotoalbum/05-rozrastanie-big-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214554"/>
            <a:ext cx="2109578" cy="1571636"/>
          </a:xfrm>
          <a:prstGeom prst="rect">
            <a:avLst/>
          </a:prstGeom>
          <a:noFill/>
        </p:spPr>
      </p:pic>
      <p:pic>
        <p:nvPicPr>
          <p:cNvPr id="17412" name="Picture 4" descr="http://www.kvetyazahrada.sk/sites/default/files/cibdelhluz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357562"/>
            <a:ext cx="1478945" cy="1062276"/>
          </a:xfrm>
          <a:prstGeom prst="rect">
            <a:avLst/>
          </a:prstGeom>
          <a:noFill/>
        </p:spPr>
      </p:pic>
      <p:pic>
        <p:nvPicPr>
          <p:cNvPr id="17414" name="Picture 6" descr="http://herbar.albumy.biz/files/2011/11/cibula-kuchynska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357298"/>
            <a:ext cx="1101590" cy="1785950"/>
          </a:xfrm>
          <a:prstGeom prst="rect">
            <a:avLst/>
          </a:prstGeom>
          <a:noFill/>
        </p:spPr>
      </p:pic>
      <p:pic>
        <p:nvPicPr>
          <p:cNvPr id="17416" name="Picture 8" descr="http://files.lucka1309.webnode.sk/200000252-c9716ca6b6/puskvore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286256"/>
            <a:ext cx="1310789" cy="2143140"/>
          </a:xfrm>
          <a:prstGeom prst="rect">
            <a:avLst/>
          </a:prstGeom>
          <a:noFill/>
        </p:spPr>
      </p:pic>
      <p:pic>
        <p:nvPicPr>
          <p:cNvPr id="17419" name="Picture 11" descr="C:\Users\Renáta\Pictures\stonkové odrezk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2" y="4572008"/>
            <a:ext cx="4428425" cy="1924047"/>
          </a:xfrm>
          <a:prstGeom prst="rect">
            <a:avLst/>
          </a:prstGeom>
          <a:noFill/>
        </p:spPr>
      </p:pic>
      <p:pic>
        <p:nvPicPr>
          <p:cNvPr id="17421" name="Picture 13" descr="http://urobsisam.topky.sk/buxus/images/fotogaleria/fotogalerie/zahrada_fotogaleria/vegetativne_rozmnozovanie_orecha_kralovskeho_fotoalbum/04-hricovsky-orech-big-imag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0826" y="1928802"/>
            <a:ext cx="2077729" cy="19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28596" y="785794"/>
            <a:ext cx="8286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k-SK" b="1" cap="all" dirty="0" smtClean="0">
                <a:solidFill>
                  <a:srgbClr val="FF0000"/>
                </a:solidFill>
                <a:latin typeface="Arial Black" pitchFamily="34" charset="0"/>
              </a:rPr>
              <a:t>pohlavné Rozmnožovanie rastlín</a:t>
            </a:r>
            <a:endParaRPr lang="sk-SK" b="1" cap="all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571612"/>
            <a:ext cx="8286808" cy="1606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k-SK" sz="1600" b="1" cap="all" dirty="0" smtClean="0">
                <a:latin typeface="Arial" pitchFamily="34" charset="0"/>
                <a:cs typeface="Arial" pitchFamily="34" charset="0"/>
              </a:rPr>
              <a:t>Rozmnožovacím orgánom rastlín je kvet, v ktorom sú uložené: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sk-SK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sk-SK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samčie rozmnožovacie časti - tyčinky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sk-SK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sk-SK" b="1" cap="all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samičie rozmnožovacie časti - piestiky</a:t>
            </a:r>
            <a:endParaRPr lang="sk-SK" b="1" cap="all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http://www.oskole.sk/userfiles/image/kve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786190"/>
            <a:ext cx="3465366" cy="2439947"/>
          </a:xfrm>
          <a:prstGeom prst="rect">
            <a:avLst/>
          </a:prstGeom>
          <a:noFill/>
        </p:spPr>
      </p:pic>
      <p:pic>
        <p:nvPicPr>
          <p:cNvPr id="19460" name="Picture 4" descr="http://images.fineartamerica.com/images-medium-large/lily-flower-pistil-and-stamens-leonid-serebrenniko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786190"/>
            <a:ext cx="3542083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71472" y="857232"/>
            <a:ext cx="7929618" cy="79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b="1" cap="all" dirty="0" smtClean="0">
                <a:solidFill>
                  <a:srgbClr val="FF0000"/>
                </a:solidFill>
                <a:latin typeface="Arial Black" pitchFamily="34" charset="0"/>
              </a:rPr>
              <a:t>Opelenie</a:t>
            </a:r>
            <a:r>
              <a:rPr lang="sk-SK" sz="2400" b="1" cap="all" dirty="0" smtClean="0">
                <a:latin typeface="Arial Black" pitchFamily="34" charset="0"/>
              </a:rPr>
              <a:t> - prenesenie peľu z tyčinky</a:t>
            </a:r>
          </a:p>
          <a:p>
            <a:r>
              <a:rPr lang="sk-SK" sz="2400" b="1" cap="all" dirty="0">
                <a:latin typeface="Arial Black" pitchFamily="34" charset="0"/>
              </a:rPr>
              <a:t> </a:t>
            </a:r>
            <a:r>
              <a:rPr lang="sk-SK" sz="2400" b="1" cap="all" dirty="0" smtClean="0">
                <a:latin typeface="Arial Black" pitchFamily="34" charset="0"/>
              </a:rPr>
              <a:t>                   na piestik                      </a:t>
            </a:r>
          </a:p>
          <a:p>
            <a:r>
              <a:rPr lang="sk-SK" sz="2400" b="1" cap="all" dirty="0">
                <a:latin typeface="Arial Black" pitchFamily="34" charset="0"/>
              </a:rPr>
              <a:t> </a:t>
            </a:r>
            <a:r>
              <a:rPr lang="sk-SK" sz="2400" b="1" cap="all" dirty="0" smtClean="0">
                <a:latin typeface="Arial Black" pitchFamily="34" charset="0"/>
              </a:rPr>
              <a:t>                     </a:t>
            </a:r>
          </a:p>
          <a:p>
            <a:r>
              <a:rPr lang="sk-SK" sz="2400" b="1" cap="all" dirty="0" smtClean="0">
                <a:latin typeface="Arial Black" pitchFamily="34" charset="0"/>
              </a:rPr>
              <a:t>                     </a:t>
            </a:r>
            <a:endParaRPr lang="sk-SK" sz="2400" b="1" cap="all" dirty="0">
              <a:latin typeface="Arial Black" pitchFamily="34" charset="0"/>
            </a:endParaRPr>
          </a:p>
        </p:txBody>
      </p:sp>
      <p:pic>
        <p:nvPicPr>
          <p:cNvPr id="20482" name="Picture 2" descr="http://upload.wikimedia.org/wikipedia/commons/d/d5/Image-Pollination_Bee_Dandelion_Zoom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3071810"/>
            <a:ext cx="3121543" cy="2571768"/>
          </a:xfrm>
          <a:prstGeom prst="rect">
            <a:avLst/>
          </a:prstGeom>
          <a:noFill/>
        </p:spPr>
      </p:pic>
      <p:pic>
        <p:nvPicPr>
          <p:cNvPr id="20484" name="Picture 4" descr="http://www.dna2life.com/sites/default/files/self%20pollin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800" y="2714620"/>
            <a:ext cx="4232023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07191" y="285728"/>
            <a:ext cx="7929618" cy="32316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b="1" cap="all" dirty="0" smtClean="0">
                <a:solidFill>
                  <a:srgbClr val="FF0000"/>
                </a:solidFill>
                <a:latin typeface="Arial Black" pitchFamily="34" charset="0"/>
              </a:rPr>
              <a:t>Oplodnenie </a:t>
            </a:r>
            <a:r>
              <a:rPr lang="sk-SK" sz="2000" b="1" cap="all" dirty="0" smtClean="0">
                <a:latin typeface="Arial Black" pitchFamily="34" charset="0"/>
              </a:rPr>
              <a:t> - splynutie samičej pohlavnej bunky </a:t>
            </a:r>
            <a:r>
              <a:rPr lang="sk-SK" sz="2000" b="1" cap="all" dirty="0" smtClean="0">
                <a:solidFill>
                  <a:srgbClr val="00B050"/>
                </a:solidFill>
                <a:latin typeface="Arial Black" pitchFamily="34" charset="0"/>
              </a:rPr>
              <a:t>vajíčka</a:t>
            </a:r>
            <a:r>
              <a:rPr lang="sk-SK" sz="2000" b="1" cap="all" dirty="0" smtClean="0">
                <a:latin typeface="Arial Black" pitchFamily="34" charset="0"/>
              </a:rPr>
              <a:t> so samčou pohlavnou bunkou </a:t>
            </a:r>
            <a:r>
              <a:rPr lang="sk-SK" sz="2000" b="1" cap="all" smtClean="0">
                <a:solidFill>
                  <a:srgbClr val="00B050"/>
                </a:solidFill>
                <a:latin typeface="Arial Black" pitchFamily="34" charset="0"/>
              </a:rPr>
              <a:t>pEľovým</a:t>
            </a:r>
            <a:r>
              <a:rPr lang="sk-SK" sz="2000" b="1" cap="all" dirty="0" smtClean="0">
                <a:solidFill>
                  <a:srgbClr val="00B050"/>
                </a:solidFill>
                <a:latin typeface="Arial Black" pitchFamily="34" charset="0"/>
              </a:rPr>
              <a:t> zrnkom</a:t>
            </a:r>
            <a:r>
              <a:rPr lang="sk-SK" sz="2000" b="1" cap="all" dirty="0" smtClean="0">
                <a:latin typeface="Arial Black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sk-SK" sz="2000" b="1" cap="all" dirty="0" smtClean="0">
                <a:latin typeface="Arial Black" pitchFamily="34" charset="0"/>
              </a:rPr>
              <a:t>     Z oplodneného vajíčka sa vyvíja </a:t>
            </a:r>
            <a:r>
              <a:rPr lang="sk-SK" sz="2000" b="1" cap="all" dirty="0" smtClean="0">
                <a:solidFill>
                  <a:srgbClr val="FFC000"/>
                </a:solidFill>
                <a:latin typeface="Arial Black" pitchFamily="34" charset="0"/>
              </a:rPr>
              <a:t>zárodok</a:t>
            </a:r>
            <a:r>
              <a:rPr lang="sk-SK" sz="2000" b="1" cap="all" dirty="0" smtClean="0">
                <a:latin typeface="Arial Black" pitchFamily="34" charset="0"/>
              </a:rPr>
              <a:t> novej rastliny. Vajíčko sa postupne mení na semeno a dolná časť piestika na plod.</a:t>
            </a:r>
          </a:p>
          <a:p>
            <a:r>
              <a:rPr lang="sk-SK" sz="2400" b="1" cap="all" dirty="0" smtClean="0">
                <a:latin typeface="Arial Black" pitchFamily="34" charset="0"/>
              </a:rPr>
              <a:t>                     </a:t>
            </a:r>
            <a:endParaRPr lang="sk-SK" sz="2400" b="1" cap="all" dirty="0">
              <a:latin typeface="Arial Black" pitchFamily="34" charset="0"/>
            </a:endParaRPr>
          </a:p>
        </p:txBody>
      </p:sp>
      <p:pic>
        <p:nvPicPr>
          <p:cNvPr id="22530" name="Picture 2" descr="http://media.web.britannica.com/eb-media/41/62941-004-E3F5377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714752"/>
            <a:ext cx="4286280" cy="285751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3600" b="1" dirty="0" smtClean="0">
                <a:latin typeface="Lucida Handwriting" pitchFamily="66" charset="0"/>
              </a:rPr>
              <a:t>Spracovala</a:t>
            </a:r>
            <a:r>
              <a:rPr lang="sk-SK" sz="3600" b="1" smtClean="0">
                <a:latin typeface="Lucida Handwriting" pitchFamily="66" charset="0"/>
              </a:rPr>
              <a:t>:                          RNDr. </a:t>
            </a:r>
            <a:r>
              <a:rPr lang="sk-SK" sz="3600" b="1" dirty="0" err="1" smtClean="0">
                <a:latin typeface="Lucida Handwriting" pitchFamily="66" charset="0"/>
              </a:rPr>
              <a:t>Glatzová</a:t>
            </a:r>
            <a:r>
              <a:rPr lang="sk-SK" sz="3600" b="1" dirty="0" smtClean="0">
                <a:latin typeface="Lucida Handwriting" pitchFamily="66" charset="0"/>
              </a:rPr>
              <a:t> Renáta</a:t>
            </a:r>
            <a:endParaRPr lang="sk-SK" sz="3600" b="1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" y="285728"/>
            <a:ext cx="9144000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k-SK" sz="2400" b="1" dirty="0" smtClean="0"/>
              <a:t>1. </a:t>
            </a:r>
            <a:r>
              <a:rPr lang="sk-SK" sz="2400" dirty="0" smtClean="0"/>
              <a:t>Charakterizuj  </a:t>
            </a:r>
            <a:r>
              <a:rPr lang="sk-SK" sz="2400" u="sng" dirty="0" smtClean="0"/>
              <a:t>au.......</a:t>
            </a:r>
            <a:r>
              <a:rPr lang="sk-SK" sz="2400" u="sng" dirty="0" err="1" smtClean="0"/>
              <a:t>fné</a:t>
            </a:r>
            <a:r>
              <a:rPr lang="sk-SK" sz="2400" dirty="0" smtClean="0"/>
              <a:t> a </a:t>
            </a:r>
            <a:r>
              <a:rPr lang="sk-SK" sz="2400" u="sng" dirty="0" err="1" smtClean="0"/>
              <a:t>he</a:t>
            </a:r>
            <a:r>
              <a:rPr lang="sk-SK" sz="2400" u="sng" dirty="0" smtClean="0"/>
              <a:t>..........</a:t>
            </a:r>
            <a:r>
              <a:rPr lang="sk-SK" sz="2400" u="sng" dirty="0" err="1" smtClean="0"/>
              <a:t>fné</a:t>
            </a:r>
            <a:r>
              <a:rPr lang="sk-SK" sz="2400" u="sng" dirty="0" smtClean="0"/>
              <a:t> organizmy</a:t>
            </a:r>
            <a:r>
              <a:rPr lang="sk-SK" sz="2400" dirty="0" smtClean="0"/>
              <a:t>- akým spôsobom  </a:t>
            </a:r>
            <a:endParaRPr lang="sk-SK" sz="2400" dirty="0" smtClean="0"/>
          </a:p>
          <a:p>
            <a:pPr lvl="0"/>
            <a:r>
              <a:rPr lang="sk-SK" sz="2400" dirty="0" smtClean="0"/>
              <a:t>získavajú </a:t>
            </a:r>
            <a:r>
              <a:rPr lang="sk-SK" sz="2400" dirty="0" smtClean="0"/>
              <a:t>živiny+ uveď príklady daných organizmov.</a:t>
            </a:r>
          </a:p>
          <a:p>
            <a:pPr lvl="0"/>
            <a:r>
              <a:rPr lang="sk-SK" sz="2400" dirty="0" smtClean="0"/>
              <a:t>Porovnaj </a:t>
            </a:r>
            <a:r>
              <a:rPr lang="sk-SK" sz="2400" u="sng" dirty="0" smtClean="0"/>
              <a:t>príjem živín</a:t>
            </a:r>
            <a:r>
              <a:rPr lang="sk-SK" sz="2400" dirty="0" smtClean="0"/>
              <a:t> u:  a/  pôdnych  baktérií </a:t>
            </a:r>
          </a:p>
          <a:p>
            <a:r>
              <a:rPr lang="sk-SK" sz="2400" dirty="0" smtClean="0"/>
              <a:t>				b/  </a:t>
            </a:r>
            <a:r>
              <a:rPr lang="sk-SK" sz="2400" dirty="0" err="1" smtClean="0"/>
              <a:t>hľuzkových</a:t>
            </a:r>
            <a:r>
              <a:rPr lang="sk-SK" sz="2400" dirty="0" smtClean="0"/>
              <a:t> baktérií</a:t>
            </a:r>
          </a:p>
          <a:p>
            <a:r>
              <a:rPr lang="sk-SK" sz="2400" dirty="0" smtClean="0"/>
              <a:t>				c/  mliečnych  a kvasných baktérií</a:t>
            </a:r>
          </a:p>
          <a:p>
            <a:r>
              <a:rPr lang="sk-SK" sz="2400" b="1" dirty="0" smtClean="0"/>
              <a:t>2.   </a:t>
            </a:r>
            <a:r>
              <a:rPr lang="sk-SK" sz="2400" b="1" u="sng" dirty="0" smtClean="0"/>
              <a:t>Doplň:</a:t>
            </a:r>
            <a:endParaRPr lang="sk-SK" sz="2400" b="1" dirty="0" smtClean="0"/>
          </a:p>
          <a:p>
            <a:r>
              <a:rPr lang="sk-SK" sz="2400" dirty="0" smtClean="0"/>
              <a:t>      a/ Fotosyntéza prebieha v ..................................., ktoré obsahujú </a:t>
            </a:r>
            <a:endParaRPr lang="sk-SK" sz="2400" dirty="0" smtClean="0"/>
          </a:p>
          <a:p>
            <a:r>
              <a:rPr lang="sk-SK" sz="2400" dirty="0" smtClean="0"/>
              <a:t> </a:t>
            </a:r>
            <a:r>
              <a:rPr lang="sk-SK" sz="2400" dirty="0" smtClean="0"/>
              <a:t>       zelené listové </a:t>
            </a:r>
            <a:r>
              <a:rPr lang="sk-SK" sz="2400" dirty="0" smtClean="0"/>
              <a:t>farbivo ..........................  </a:t>
            </a:r>
          </a:p>
          <a:p>
            <a:r>
              <a:rPr lang="sk-SK" sz="2400" dirty="0" smtClean="0"/>
              <a:t>      b/ Anorganické (neústrojné) látky sú ....................................... </a:t>
            </a:r>
          </a:p>
          <a:p>
            <a:r>
              <a:rPr lang="sk-SK" sz="2400" dirty="0" smtClean="0"/>
              <a:t>      c/ Organické (ústrojné) látky sú...............................................</a:t>
            </a:r>
          </a:p>
          <a:p>
            <a:r>
              <a:rPr lang="sk-SK" sz="2400" dirty="0" smtClean="0"/>
              <a:t>      d/ Pri fotosyntéze sa </a:t>
            </a:r>
            <a:r>
              <a:rPr lang="sk-SK" sz="2400" dirty="0" err="1" smtClean="0"/>
              <a:t>uvolňuje</a:t>
            </a:r>
            <a:r>
              <a:rPr lang="sk-SK" sz="2400" dirty="0" smtClean="0"/>
              <a:t> do ovzdušia ............................ </a:t>
            </a:r>
            <a:endParaRPr lang="sk-SK" sz="2400" dirty="0" smtClean="0"/>
          </a:p>
          <a:p>
            <a:r>
              <a:rPr lang="sk-SK" sz="2400" dirty="0" smtClean="0"/>
              <a:t>       nevyhnutný  pre </a:t>
            </a:r>
            <a:r>
              <a:rPr lang="sk-SK" sz="2400" dirty="0" smtClean="0"/>
              <a:t>životný proces organizmov = .....................................</a:t>
            </a:r>
          </a:p>
          <a:p>
            <a:r>
              <a:rPr lang="sk-SK" sz="2400" b="1" dirty="0" smtClean="0"/>
              <a:t>3.   </a:t>
            </a:r>
            <a:r>
              <a:rPr lang="sk-SK" sz="2400" u="sng" dirty="0" smtClean="0"/>
              <a:t>Pri dýchaní</a:t>
            </a:r>
            <a:r>
              <a:rPr lang="sk-SK" sz="2400" dirty="0" smtClean="0"/>
              <a:t>: </a:t>
            </a:r>
            <a:r>
              <a:rPr lang="sk-SK" sz="2400" b="1" i="1" dirty="0" smtClean="0"/>
              <a:t>rastliny </a:t>
            </a:r>
            <a:r>
              <a:rPr lang="sk-SK" sz="2400" dirty="0" smtClean="0"/>
              <a:t>vdychujú ....................... a vydychujú </a:t>
            </a:r>
            <a:r>
              <a:rPr lang="sk-SK" sz="2400" dirty="0" smtClean="0"/>
              <a:t>...............</a:t>
            </a:r>
            <a:endParaRPr lang="sk-SK" sz="2400" dirty="0" smtClean="0"/>
          </a:p>
          <a:p>
            <a:r>
              <a:rPr lang="sk-SK" sz="2400" dirty="0" smtClean="0"/>
              <a:t> 	            </a:t>
            </a:r>
            <a:r>
              <a:rPr lang="sk-SK" sz="2400" b="1" i="1" dirty="0" smtClean="0"/>
              <a:t>živočíchy</a:t>
            </a:r>
            <a:r>
              <a:rPr lang="sk-SK" sz="2400" dirty="0" smtClean="0"/>
              <a:t> vdychujú ....................... a vydychujú </a:t>
            </a:r>
            <a:r>
              <a:rPr lang="sk-SK" sz="2400" dirty="0" smtClean="0"/>
              <a:t>...............</a:t>
            </a:r>
            <a:endParaRPr lang="sk-SK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714348" y="428604"/>
            <a:ext cx="7715304" cy="3034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400" b="1" cap="all" dirty="0" smtClean="0">
                <a:latin typeface="Arial Black" pitchFamily="34" charset="0"/>
              </a:rPr>
              <a:t>Rozmnožovanie </a:t>
            </a:r>
            <a:r>
              <a:rPr lang="sk-SK" sz="4400" b="1" cap="all" dirty="0" smtClean="0">
                <a:latin typeface="Arial Black" pitchFamily="34" charset="0"/>
              </a:rPr>
              <a:t>baktérií</a:t>
            </a:r>
            <a:r>
              <a:rPr lang="sk-SK" sz="4400" b="1" cap="all" dirty="0" smtClean="0">
                <a:latin typeface="Arial Black" pitchFamily="34" charset="0"/>
              </a:rPr>
              <a:t> </a:t>
            </a:r>
            <a:r>
              <a:rPr lang="sk-SK" sz="4400" b="1" cap="all" dirty="0" smtClean="0">
                <a:latin typeface="Arial Black" pitchFamily="34" charset="0"/>
              </a:rPr>
              <a:t>A</a:t>
            </a:r>
            <a:r>
              <a:rPr lang="sk-SK" sz="4400" b="1" cap="all" dirty="0" smtClean="0">
                <a:latin typeface="Arial Black" pitchFamily="34" charset="0"/>
              </a:rPr>
              <a:t/>
            </a:r>
            <a:br>
              <a:rPr lang="sk-SK" sz="4400" b="1" cap="all" dirty="0" smtClean="0">
                <a:latin typeface="Arial Black" pitchFamily="34" charset="0"/>
              </a:rPr>
            </a:br>
            <a:r>
              <a:rPr lang="sk-SK" sz="4400" b="1" cap="all" dirty="0" smtClean="0">
                <a:latin typeface="Arial Black" pitchFamily="34" charset="0"/>
              </a:rPr>
              <a:t>húb </a:t>
            </a:r>
            <a:endParaRPr lang="sk-SK" sz="4400" b="1" cap="all" dirty="0">
              <a:latin typeface="Arial Black" pitchFamily="34" charset="0"/>
            </a:endParaRPr>
          </a:p>
        </p:txBody>
      </p:sp>
      <p:pic>
        <p:nvPicPr>
          <p:cNvPr id="11266" name="Picture 2" descr="Výsledok vyhľadávania obrázkov pre dopyt hu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72" y="3857628"/>
            <a:ext cx="5195446" cy="2857496"/>
          </a:xfrm>
          <a:prstGeom prst="rect">
            <a:avLst/>
          </a:prstGeom>
          <a:noFill/>
        </p:spPr>
      </p:pic>
      <p:pic>
        <p:nvPicPr>
          <p:cNvPr id="11268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3"/>
          <a:srcRect l="7319" r="11406"/>
          <a:stretch>
            <a:fillRect/>
          </a:stretch>
        </p:blipFill>
        <p:spPr bwMode="auto">
          <a:xfrm>
            <a:off x="4500562" y="3857628"/>
            <a:ext cx="4071966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720" y="357166"/>
            <a:ext cx="4184287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Rozmnožovanie</a:t>
            </a:r>
            <a:endParaRPr lang="sk-SK" sz="4800" b="1" dirty="0"/>
          </a:p>
        </p:txBody>
      </p:sp>
      <p:pic>
        <p:nvPicPr>
          <p:cNvPr id="24578" name="Picture 2" descr="Výsledok vyhľadávania obrázkov pre dopyt priečne del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57166"/>
            <a:ext cx="4000500" cy="6038850"/>
          </a:xfrm>
          <a:prstGeom prst="rect">
            <a:avLst/>
          </a:prstGeom>
          <a:noFill/>
        </p:spPr>
      </p:pic>
      <p:sp>
        <p:nvSpPr>
          <p:cNvPr id="4" name="Päťuholník 3"/>
          <p:cNvSpPr/>
          <p:nvPr/>
        </p:nvSpPr>
        <p:spPr>
          <a:xfrm>
            <a:off x="285720" y="1928802"/>
            <a:ext cx="4357718" cy="142876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R_P_OD_K_IA</a:t>
            </a:r>
            <a:endParaRPr lang="sk-SK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ípka doprava 1"/>
          <p:cNvSpPr/>
          <p:nvPr/>
        </p:nvSpPr>
        <p:spPr>
          <a:xfrm>
            <a:off x="214282" y="571480"/>
            <a:ext cx="4143404" cy="15716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nepohlavné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3" name="Šípka doprava 2"/>
          <p:cNvSpPr/>
          <p:nvPr/>
        </p:nvSpPr>
        <p:spPr>
          <a:xfrm>
            <a:off x="285720" y="3214686"/>
            <a:ext cx="4143404" cy="15716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pohlavné</a:t>
            </a:r>
            <a:endParaRPr lang="sk-SK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upload.wikimedia.org/wikipedia/commons/thumb/d/d9/S_cerevisiae_under_DIC_microscopy.jpg/220px-S_cerevisiae_under_DIC_micros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0"/>
            <a:ext cx="3857650" cy="3857652"/>
          </a:xfrm>
          <a:prstGeom prst="rect">
            <a:avLst/>
          </a:prstGeom>
          <a:noFill/>
        </p:spPr>
      </p:pic>
      <p:pic>
        <p:nvPicPr>
          <p:cNvPr id="26626" name="Picture 2" descr="Výsledok vyhľadávania obrázkov pre dopyt rozmnožovanie výtrusm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7" y="3143248"/>
            <a:ext cx="3988995" cy="371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720" y="357166"/>
            <a:ext cx="264726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BAKTÉRIE</a:t>
            </a:r>
            <a:endParaRPr lang="sk-SK" sz="4800" b="1" dirty="0"/>
          </a:p>
        </p:txBody>
      </p:sp>
      <p:pic>
        <p:nvPicPr>
          <p:cNvPr id="3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2"/>
          <a:srcRect l="7319" r="11406"/>
          <a:stretch>
            <a:fillRect/>
          </a:stretch>
        </p:blipFill>
        <p:spPr bwMode="auto">
          <a:xfrm>
            <a:off x="428596" y="1293378"/>
            <a:ext cx="7929586" cy="5564622"/>
          </a:xfrm>
          <a:prstGeom prst="rect">
            <a:avLst/>
          </a:prstGeom>
          <a:noFill/>
        </p:spPr>
      </p:pic>
      <p:sp>
        <p:nvSpPr>
          <p:cNvPr id="4" name="Zaoblený obdĺžnik 3"/>
          <p:cNvSpPr/>
          <p:nvPr/>
        </p:nvSpPr>
        <p:spPr>
          <a:xfrm>
            <a:off x="500034" y="1857364"/>
            <a:ext cx="3214710" cy="10715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Priečne delenie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4857752" y="1857364"/>
            <a:ext cx="3214710" cy="10715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Pučanie 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2000232" y="1214422"/>
            <a:ext cx="642942" cy="78581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17345013">
            <a:off x="3828503" y="232938"/>
            <a:ext cx="642942" cy="27909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0" name="Picture 2" descr="Výsledok vyhľadávania obrázkov pre dopyt priečne delen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5252891" cy="3186095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thumb/d/d9/S_cerevisiae_under_DIC_microscopy.jpg/220px-S_cerevisiae_under_DIC_microscop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143248"/>
            <a:ext cx="3214710" cy="3214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7158" y="285728"/>
            <a:ext cx="71438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cap="all" dirty="0" smtClean="0">
                <a:solidFill>
                  <a:srgbClr val="FF0000"/>
                </a:solidFill>
                <a:latin typeface="Arial Black" pitchFamily="34" charset="0"/>
              </a:rPr>
              <a:t>ROZMNOŽOVANIE HÚB</a:t>
            </a:r>
            <a:endParaRPr lang="sk-SK" sz="3200" b="1" cap="all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16386" name="Picture 2" descr="Zdroj: http://en.wikipedia.org/wiki/Mucor_muce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3845635" cy="2571768"/>
          </a:xfrm>
          <a:prstGeom prst="rect">
            <a:avLst/>
          </a:prstGeom>
          <a:noFill/>
        </p:spPr>
      </p:pic>
      <p:pic>
        <p:nvPicPr>
          <p:cNvPr id="16388" name="Picture 4" descr="http://vedajekrasna.cz/storage/images/950x/153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000108"/>
            <a:ext cx="3884228" cy="2571768"/>
          </a:xfrm>
          <a:prstGeom prst="rect">
            <a:avLst/>
          </a:prstGeom>
          <a:noFill/>
        </p:spPr>
      </p:pic>
      <p:sp>
        <p:nvSpPr>
          <p:cNvPr id="11" name="Vývojový diagram: alternatívny proces 10"/>
          <p:cNvSpPr/>
          <p:nvPr/>
        </p:nvSpPr>
        <p:spPr>
          <a:xfrm>
            <a:off x="500034" y="1142984"/>
            <a:ext cx="3643306" cy="1000132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nepohlavne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13" name="Vývojový diagram: alternatívny proces 12"/>
          <p:cNvSpPr/>
          <p:nvPr/>
        </p:nvSpPr>
        <p:spPr>
          <a:xfrm>
            <a:off x="4500562" y="1142984"/>
            <a:ext cx="3643306" cy="1000132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pohlavne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14" name="Šípka doprava 13"/>
          <p:cNvSpPr/>
          <p:nvPr/>
        </p:nvSpPr>
        <p:spPr>
          <a:xfrm>
            <a:off x="285720" y="2643182"/>
            <a:ext cx="3571900" cy="17145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FF00"/>
                </a:solidFill>
              </a:rPr>
              <a:t>pučanie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15" name="Šípka doprava 14"/>
          <p:cNvSpPr/>
          <p:nvPr/>
        </p:nvSpPr>
        <p:spPr>
          <a:xfrm>
            <a:off x="357158" y="4214818"/>
            <a:ext cx="3571900" cy="17145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FF00"/>
                </a:solidFill>
              </a:rPr>
              <a:t>Výtrusmi 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8194" name="Picture 2" descr="Výsledok vyhľadávania obrázkov pre dopyt stavba hub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943247"/>
            <a:ext cx="6967550" cy="4124175"/>
          </a:xfrm>
          <a:prstGeom prst="rect">
            <a:avLst/>
          </a:prstGeom>
          <a:noFill/>
        </p:spPr>
      </p:pic>
      <p:pic>
        <p:nvPicPr>
          <p:cNvPr id="8196" name="Picture 4" descr="Výsledok vyhľadávania obrázkov pre dopyt pleseň hlavičkatá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1714488"/>
            <a:ext cx="5905500" cy="4429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161</Words>
  <Application>Microsoft Office PowerPoint</Application>
  <PresentationFormat>Prezentácia na obrazovke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Renáta</dc:creator>
  <cp:lastModifiedBy>hp</cp:lastModifiedBy>
  <cp:revision>30</cp:revision>
  <dcterms:created xsi:type="dcterms:W3CDTF">2013-11-29T17:34:49Z</dcterms:created>
  <dcterms:modified xsi:type="dcterms:W3CDTF">2017-09-25T16:19:08Z</dcterms:modified>
</cp:coreProperties>
</file>