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7" r:id="rId3"/>
    <p:sldId id="259" r:id="rId4"/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0F78AF5-323F-48FF-A0D9-0C8C268ED1EA}" type="datetimeFigureOut">
              <a:rPr lang="sk-SK" smtClean="0"/>
              <a:pPr/>
              <a:t>15.12.2015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DA5EC18-0577-44ED-9832-BBFBE9BDB29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effectLst/>
              </a:rPr>
              <a:t>OPAKOVANIE:</a:t>
            </a:r>
            <a:endParaRPr lang="sk-SK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Zástupný symbol obsahu 3" descr="PRA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120900"/>
            <a:ext cx="6096000" cy="4095750"/>
          </a:xfrm>
        </p:spPr>
      </p:pic>
      <p:sp>
        <p:nvSpPr>
          <p:cNvPr id="5" name="BlokTextu 4"/>
          <p:cNvSpPr txBox="1"/>
          <p:nvPr/>
        </p:nvSpPr>
        <p:spPr>
          <a:xfrm>
            <a:off x="785786" y="1357298"/>
            <a:ext cx="2303836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1. -VÝVOJ </a:t>
            </a:r>
            <a:endParaRPr lang="sk-SK" sz="32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3643306" y="1357298"/>
            <a:ext cx="319831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2. HLAVNÉ ZNAKY</a:t>
            </a:r>
            <a:endParaRPr lang="sk-SK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5922" t="21484" r="58839" b="27734"/>
          <a:stretch>
            <a:fillRect/>
          </a:stretch>
        </p:blipFill>
        <p:spPr bwMode="auto">
          <a:xfrm>
            <a:off x="2000232" y="1428736"/>
            <a:ext cx="4786346" cy="541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BlokTextu 7"/>
          <p:cNvSpPr txBox="1"/>
          <p:nvPr/>
        </p:nvSpPr>
        <p:spPr>
          <a:xfrm>
            <a:off x="6215074" y="2357430"/>
            <a:ext cx="43954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1.</a:t>
            </a:r>
            <a:endParaRPr lang="sk-SK" sz="2400" dirty="0"/>
          </a:p>
        </p:txBody>
      </p:sp>
      <p:sp>
        <p:nvSpPr>
          <p:cNvPr id="9" name="BlokTextu 8"/>
          <p:cNvSpPr txBox="1"/>
          <p:nvPr/>
        </p:nvSpPr>
        <p:spPr>
          <a:xfrm>
            <a:off x="6143636" y="3857628"/>
            <a:ext cx="43954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2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sp>
        <p:nvSpPr>
          <p:cNvPr id="10" name="BlokTextu 9"/>
          <p:cNvSpPr txBox="1"/>
          <p:nvPr/>
        </p:nvSpPr>
        <p:spPr>
          <a:xfrm>
            <a:off x="6000760" y="5143512"/>
            <a:ext cx="43954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3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sp>
        <p:nvSpPr>
          <p:cNvPr id="11" name="BlokTextu 10"/>
          <p:cNvSpPr txBox="1"/>
          <p:nvPr/>
        </p:nvSpPr>
        <p:spPr>
          <a:xfrm>
            <a:off x="2928926" y="5572140"/>
            <a:ext cx="43954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4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sp>
        <p:nvSpPr>
          <p:cNvPr id="12" name="Obdĺžnik 11"/>
          <p:cNvSpPr/>
          <p:nvPr/>
        </p:nvSpPr>
        <p:spPr>
          <a:xfrm>
            <a:off x="642910" y="2500306"/>
            <a:ext cx="8286808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</a:rPr>
              <a:t>Kosti vtákov + </a:t>
            </a:r>
            <a:r>
              <a:rPr lang="sk-SK" sz="4000" b="1" dirty="0" err="1" smtClean="0">
                <a:solidFill>
                  <a:schemeClr val="bg1"/>
                </a:solidFill>
              </a:rPr>
              <a:t>syrynx</a:t>
            </a:r>
            <a:r>
              <a:rPr lang="sk-SK" sz="4000" b="1" dirty="0" smtClean="0">
                <a:solidFill>
                  <a:schemeClr val="bg1"/>
                </a:solidFill>
              </a:rPr>
              <a:t> ???</a:t>
            </a:r>
            <a:endParaRPr lang="sk-SK" sz="4000" b="1" dirty="0">
              <a:solidFill>
                <a:schemeClr val="bg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642910" y="2500306"/>
            <a:ext cx="8286808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solidFill>
                  <a:schemeClr val="bg1"/>
                </a:solidFill>
              </a:rPr>
              <a:t>TRÁVIACA SÚSTAVA VTÁKOV???</a:t>
            </a:r>
            <a:endParaRPr lang="sk-SK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RYBARI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0298" y="1055563"/>
            <a:ext cx="3857652" cy="5797018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040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RYBÁRIK RIEČNY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TRASOCHVOST BIEL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4348" y="1285860"/>
            <a:ext cx="7323350" cy="5072098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TRASOCHVOST BIELY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imagesNK1IMUX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6371"/>
          <a:stretch>
            <a:fillRect/>
          </a:stretch>
        </p:blipFill>
        <p:spPr>
          <a:xfrm>
            <a:off x="1833201" y="1214422"/>
            <a:ext cx="4739063" cy="4786346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7858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KAŇA MOČIARNA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5400" b="1" dirty="0" smtClean="0">
                <a:effectLst/>
                <a:latin typeface="Times New Roman" pitchFamily="18" charset="0"/>
                <a:cs typeface="Times New Roman" pitchFamily="18" charset="0"/>
              </a:rPr>
              <a:t>Zaujímavosti: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4" name="Oblak 3"/>
          <p:cNvSpPr/>
          <p:nvPr/>
        </p:nvSpPr>
        <p:spPr>
          <a:xfrm>
            <a:off x="0" y="642918"/>
            <a:ext cx="9144000" cy="6215082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u="sng" dirty="0">
                <a:solidFill>
                  <a:srgbClr val="C00000"/>
                </a:solidFill>
              </a:rPr>
              <a:t>1.AKO VYSEDIA VAJCIA NAJMENŠIE EURÓPSKE VTÁKY? </a:t>
            </a:r>
            <a:r>
              <a:rPr lang="sk-SK" dirty="0"/>
              <a:t/>
            </a:r>
            <a:br>
              <a:rPr lang="sk-SK" dirty="0"/>
            </a:br>
            <a:r>
              <a:rPr lang="sk-SK" b="1" dirty="0">
                <a:solidFill>
                  <a:schemeClr val="bg1"/>
                </a:solidFill>
              </a:rPr>
              <a:t>Najmenšími európskymi vtáčikmi sú </a:t>
            </a:r>
            <a:r>
              <a:rPr lang="sk-SK" b="1" i="1" dirty="0">
                <a:solidFill>
                  <a:schemeClr val="bg1"/>
                </a:solidFill>
              </a:rPr>
              <a:t>králik obyčajný a králik ohnivý. </a:t>
            </a:r>
            <a:br>
              <a:rPr lang="sk-SK" b="1" i="1" dirty="0">
                <a:solidFill>
                  <a:schemeClr val="bg1"/>
                </a:solidFill>
              </a:rPr>
            </a:br>
            <a:r>
              <a:rPr lang="sk-SK" b="1" i="1" dirty="0">
                <a:solidFill>
                  <a:schemeClr val="bg1"/>
                </a:solidFill>
              </a:rPr>
              <a:t>Nemajú viac ako 8cm a vážia najviac 10 g. Pretože sú také malé, v normálnom hniezde </a:t>
            </a:r>
            <a:br>
              <a:rPr lang="sk-SK" b="1" i="1" dirty="0">
                <a:solidFill>
                  <a:schemeClr val="bg1"/>
                </a:solidFill>
              </a:rPr>
            </a:br>
            <a:r>
              <a:rPr lang="sk-SK" b="1" i="1" dirty="0">
                <a:solidFill>
                  <a:schemeClr val="bg1"/>
                </a:solidFill>
              </a:rPr>
              <a:t>by svojich 6 -812 vajec nikdy nevysedeli. Niektoré z nich by vždy ležalo mimo. Preto si </a:t>
            </a:r>
            <a:br>
              <a:rPr lang="sk-SK" b="1" i="1" dirty="0">
                <a:solidFill>
                  <a:schemeClr val="bg1"/>
                </a:solidFill>
              </a:rPr>
            </a:br>
            <a:r>
              <a:rPr lang="sk-SK" b="1" i="1" dirty="0">
                <a:solidFill>
                  <a:schemeClr val="bg1"/>
                </a:solidFill>
              </a:rPr>
              <a:t>tieto malé vtáčiky dávajú do hniezd veľmi jemné, chlpaté vlákna z pavučín a machu, </a:t>
            </a:r>
            <a:br>
              <a:rPr lang="sk-SK" b="1" i="1" dirty="0">
                <a:solidFill>
                  <a:schemeClr val="bg1"/>
                </a:solidFill>
              </a:rPr>
            </a:br>
            <a:r>
              <a:rPr lang="sk-SK" b="1" i="1" dirty="0">
                <a:solidFill>
                  <a:schemeClr val="bg1"/>
                </a:solidFill>
              </a:rPr>
              <a:t>ktoré slúžia ako istý druh </a:t>
            </a:r>
            <a:r>
              <a:rPr lang="sk-SK" b="1" i="1" dirty="0" err="1">
                <a:solidFill>
                  <a:schemeClr val="bg1"/>
                </a:solidFill>
              </a:rPr>
              <a:t>zásobnika</a:t>
            </a:r>
            <a:r>
              <a:rPr lang="sk-SK" b="1" i="1" dirty="0">
                <a:solidFill>
                  <a:schemeClr val="bg1"/>
                </a:solidFill>
              </a:rPr>
              <a:t> tepla. Navyše môžu vďaka zabudovaným </a:t>
            </a:r>
            <a:br>
              <a:rPr lang="sk-SK" b="1" i="1" dirty="0">
                <a:solidFill>
                  <a:schemeClr val="bg1"/>
                </a:solidFill>
              </a:rPr>
            </a:br>
            <a:r>
              <a:rPr lang="sk-SK" b="1" i="1" dirty="0">
                <a:solidFill>
                  <a:schemeClr val="bg1"/>
                </a:solidFill>
              </a:rPr>
              <a:t>steblám trávy stiahnuť vonkajšie okraje hniezda ako vrecko :) . Tým sa stráca len veľmi </a:t>
            </a:r>
            <a:br>
              <a:rPr lang="sk-SK" b="1" i="1" dirty="0">
                <a:solidFill>
                  <a:schemeClr val="bg1"/>
                </a:solidFill>
              </a:rPr>
            </a:br>
            <a:r>
              <a:rPr lang="sk-SK" b="1" i="1" dirty="0">
                <a:solidFill>
                  <a:schemeClr val="bg1"/>
                </a:solidFill>
              </a:rPr>
              <a:t>málo tepla a všetkým vajíčkam je dostatočne teplo. </a:t>
            </a:r>
            <a:br>
              <a:rPr lang="sk-SK" b="1" i="1" dirty="0">
                <a:solidFill>
                  <a:schemeClr val="bg1"/>
                </a:solidFill>
              </a:rPr>
            </a:b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5" name="Oblak 4"/>
          <p:cNvSpPr/>
          <p:nvPr/>
        </p:nvSpPr>
        <p:spPr>
          <a:xfrm>
            <a:off x="152400" y="795318"/>
            <a:ext cx="9144000" cy="621508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i="1" dirty="0">
                <a:solidFill>
                  <a:schemeClr val="bg1"/>
                </a:solidFill>
              </a:rPr>
              <a:t>2. KTORÉ VTÁKY MAJÚ NAJZVLÁŠTNEJŠÍ SPOSOB KŔMENIA? </a:t>
            </a:r>
            <a:br>
              <a:rPr lang="sk-SK" b="1" i="1" dirty="0">
                <a:solidFill>
                  <a:schemeClr val="bg1"/>
                </a:solidFill>
              </a:rPr>
            </a:br>
            <a:r>
              <a:rPr lang="sk-SK" i="1" dirty="0">
                <a:solidFill>
                  <a:schemeClr val="bg1"/>
                </a:solidFill>
              </a:rPr>
              <a:t>Vtáky kŕmia svoje mláďatá zvyčajne tak, že im potravu - neraz čiastočne strávenú </a:t>
            </a:r>
            <a:br>
              <a:rPr lang="sk-SK" i="1" dirty="0">
                <a:solidFill>
                  <a:schemeClr val="bg1"/>
                </a:solidFill>
              </a:rPr>
            </a:br>
            <a:r>
              <a:rPr lang="sk-SK" i="1" dirty="0">
                <a:solidFill>
                  <a:schemeClr val="bg1"/>
                </a:solidFill>
              </a:rPr>
              <a:t>- strkajú po kúsku alebo po dávkach do zobáka alebo krku. Ale pinka to robí inak: </a:t>
            </a:r>
            <a:br>
              <a:rPr lang="sk-SK" i="1" dirty="0">
                <a:solidFill>
                  <a:schemeClr val="bg1"/>
                </a:solidFill>
              </a:rPr>
            </a:br>
            <a:r>
              <a:rPr lang="sk-SK" i="1" dirty="0">
                <a:solidFill>
                  <a:schemeClr val="bg1"/>
                </a:solidFill>
              </a:rPr>
              <a:t>Strčí zobák </a:t>
            </a:r>
            <a:r>
              <a:rPr lang="sk-SK" i="1" dirty="0" err="1">
                <a:solidFill>
                  <a:schemeClr val="bg1"/>
                </a:solidFill>
              </a:rPr>
              <a:t>mláďatu</a:t>
            </a:r>
            <a:r>
              <a:rPr lang="sk-SK" i="1" dirty="0">
                <a:solidFill>
                  <a:schemeClr val="bg1"/>
                </a:solidFill>
              </a:rPr>
              <a:t> do krku tak hlboko, ako sa len dá, a všetku </a:t>
            </a:r>
            <a:r>
              <a:rPr lang="sk-SK" i="1" dirty="0" err="1">
                <a:solidFill>
                  <a:schemeClr val="bg1"/>
                </a:solidFill>
              </a:rPr>
              <a:t>predtrávenú</a:t>
            </a:r>
            <a:r>
              <a:rPr lang="sk-SK" i="1" dirty="0">
                <a:solidFill>
                  <a:schemeClr val="bg1"/>
                </a:solidFill>
              </a:rPr>
              <a:t> potravu </a:t>
            </a:r>
            <a:br>
              <a:rPr lang="sk-SK" i="1" dirty="0">
                <a:solidFill>
                  <a:schemeClr val="bg1"/>
                </a:solidFill>
              </a:rPr>
            </a:br>
            <a:r>
              <a:rPr lang="sk-SK" i="1" dirty="0">
                <a:solidFill>
                  <a:schemeClr val="bg1"/>
                </a:solidFill>
              </a:rPr>
              <a:t>mu vyvrhne rovno do žalúdka. Pinky žijú v stepiach a suchých lesoch všetkých </a:t>
            </a:r>
            <a:br>
              <a:rPr lang="sk-SK" i="1" dirty="0">
                <a:solidFill>
                  <a:schemeClr val="bg1"/>
                </a:solidFill>
              </a:rPr>
            </a:br>
            <a:r>
              <a:rPr lang="sk-SK" i="1" dirty="0">
                <a:solidFill>
                  <a:schemeClr val="bg1"/>
                </a:solidFill>
              </a:rPr>
              <a:t>svetadielov. Existuje 130 druhov piniek. </a:t>
            </a:r>
            <a:br>
              <a:rPr lang="sk-SK" i="1" dirty="0">
                <a:solidFill>
                  <a:schemeClr val="bg1"/>
                </a:solidFill>
              </a:rPr>
            </a:br>
            <a:r>
              <a:rPr lang="sk-SK" i="1" dirty="0">
                <a:solidFill>
                  <a:schemeClr val="bg1"/>
                </a:solidFill>
              </a:rPr>
              <a:t> </a:t>
            </a:r>
            <a:r>
              <a:rPr lang="sk-SK" b="1" i="1" dirty="0">
                <a:solidFill>
                  <a:schemeClr val="bg1"/>
                </a:solidFill>
              </a:rPr>
              <a:t/>
            </a:r>
            <a:br>
              <a:rPr lang="sk-SK" b="1" i="1" dirty="0">
                <a:solidFill>
                  <a:schemeClr val="bg1"/>
                </a:solidFill>
              </a:rPr>
            </a:b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6" name="Oblak 5"/>
          <p:cNvSpPr/>
          <p:nvPr/>
        </p:nvSpPr>
        <p:spPr>
          <a:xfrm>
            <a:off x="0" y="642918"/>
            <a:ext cx="9144000" cy="6215082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/>
                </a:solidFill>
              </a:rPr>
              <a:t>3</a:t>
            </a:r>
            <a:r>
              <a:rPr lang="sk-SK" b="1" dirty="0">
                <a:solidFill>
                  <a:schemeClr val="bg1"/>
                </a:solidFill>
              </a:rPr>
              <a:t>.</a:t>
            </a:r>
            <a:r>
              <a:rPr lang="sk-SK" dirty="0">
                <a:solidFill>
                  <a:schemeClr val="bg1"/>
                </a:solidFill>
              </a:rPr>
              <a:t> </a:t>
            </a:r>
            <a:r>
              <a:rPr lang="sk-SK" b="1" dirty="0">
                <a:solidFill>
                  <a:schemeClr val="bg1"/>
                </a:solidFill>
              </a:rPr>
              <a:t>KTORÉ VTÁKY VEDIA NAJRÝCHLEJŠIE PIŤ?</a:t>
            </a:r>
            <a:r>
              <a:rPr lang="sk-SK" dirty="0">
                <a:solidFill>
                  <a:schemeClr val="bg1"/>
                </a:solidFill>
              </a:rPr>
              <a:t> </a:t>
            </a:r>
            <a:endParaRPr lang="sk-SK" dirty="0" smtClean="0">
              <a:solidFill>
                <a:schemeClr val="bg1"/>
              </a:solidFill>
            </a:endParaRPr>
          </a:p>
          <a:p>
            <a:pPr algn="ctr"/>
            <a:r>
              <a:rPr lang="sk-SK" dirty="0">
                <a:solidFill>
                  <a:schemeClr val="bg1"/>
                </a:solidFill>
              </a:rPr>
              <a:t/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u="sng" dirty="0">
                <a:solidFill>
                  <a:schemeClr val="bg1"/>
                </a:solidFill>
              </a:rPr>
              <a:t>Austrálske pinky</a:t>
            </a:r>
            <a:r>
              <a:rPr lang="sk-SK" dirty="0">
                <a:solidFill>
                  <a:schemeClr val="bg1"/>
                </a:solidFill>
              </a:rPr>
              <a:t> si nenaberajú vodu do zobáka po troškách ako to robia iné vtáky, 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ale strčia zobák do vody a naťahujú si plno vody ako cez slamku. Tieto vtáky žijú 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v suchých austrálskych pralesoch. Keď pijú na otvorenom napájadle, sú jednostaj 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v nebezpečenstve, že ich zbadajú dravé vtáky. Preto sú pri pití šikovné. Počas jednej 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jedinej návštevy pri vode sa vedia tak napumpovať, že týždeň nemusia piť. </a:t>
            </a:r>
            <a:r>
              <a:rPr lang="sk-SK" u="sng" dirty="0"/>
              <a:t/>
            </a:r>
            <a:br>
              <a:rPr lang="sk-SK" u="sng" dirty="0"/>
            </a:br>
            <a:r>
              <a:rPr lang="sk-SK" dirty="0"/>
              <a:t/>
            </a:r>
            <a:br>
              <a:rPr lang="sk-SK" dirty="0"/>
            </a:br>
            <a:r>
              <a:rPr lang="sk-SK" i="1" dirty="0" smtClean="0">
                <a:solidFill>
                  <a:schemeClr val="bg1"/>
                </a:solidFill>
              </a:rPr>
              <a:t>. </a:t>
            </a:r>
            <a:r>
              <a:rPr lang="sk-SK" i="1" dirty="0">
                <a:solidFill>
                  <a:schemeClr val="bg1"/>
                </a:solidFill>
              </a:rPr>
              <a:t/>
            </a:r>
            <a:br>
              <a:rPr lang="sk-SK" i="1" dirty="0">
                <a:solidFill>
                  <a:schemeClr val="bg1"/>
                </a:solidFill>
              </a:rPr>
            </a:br>
            <a:r>
              <a:rPr lang="sk-SK" i="1" dirty="0">
                <a:solidFill>
                  <a:schemeClr val="bg1"/>
                </a:solidFill>
              </a:rPr>
              <a:t> </a:t>
            </a:r>
            <a:r>
              <a:rPr lang="sk-SK" b="1" i="1" dirty="0">
                <a:solidFill>
                  <a:schemeClr val="bg1"/>
                </a:solidFill>
              </a:rPr>
              <a:t/>
            </a:r>
            <a:br>
              <a:rPr lang="sk-SK" b="1" i="1" dirty="0">
                <a:solidFill>
                  <a:schemeClr val="bg1"/>
                </a:solidFill>
              </a:rPr>
            </a:b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9" name="Oblak 8"/>
          <p:cNvSpPr/>
          <p:nvPr/>
        </p:nvSpPr>
        <p:spPr>
          <a:xfrm>
            <a:off x="0" y="642918"/>
            <a:ext cx="9144000" cy="621508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 dirty="0" smtClean="0">
              <a:solidFill>
                <a:schemeClr val="bg1"/>
              </a:solidFill>
            </a:endParaRPr>
          </a:p>
          <a:p>
            <a:pPr algn="ctr"/>
            <a:r>
              <a:rPr lang="sk-SK" b="1" u="sng" dirty="0" smtClean="0">
                <a:solidFill>
                  <a:schemeClr val="bg1"/>
                </a:solidFill>
              </a:rPr>
              <a:t>5</a:t>
            </a:r>
            <a:r>
              <a:rPr lang="sk-SK" b="1" u="sng" dirty="0">
                <a:solidFill>
                  <a:schemeClr val="bg1"/>
                </a:solidFill>
              </a:rPr>
              <a:t>. KTORÉ VAJÍČKA NA SVETE SÚ NAJMENŠIE A KTORÉ NAJVÄČŠIE? </a:t>
            </a:r>
            <a:endParaRPr lang="sk-SK" b="1" u="sng" dirty="0" smtClean="0">
              <a:solidFill>
                <a:schemeClr val="bg1"/>
              </a:solidFill>
            </a:endParaRPr>
          </a:p>
          <a:p>
            <a:pPr algn="ctr"/>
            <a:r>
              <a:rPr lang="sk-SK" dirty="0">
                <a:solidFill>
                  <a:schemeClr val="bg1"/>
                </a:solidFill>
              </a:rPr>
              <a:t/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Najväčšie vajce na svete je vajce žraloka obrovského. Je asi 30cm 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dlhé a 150 krát ťažšie ako slepačie.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b="1" dirty="0">
                <a:solidFill>
                  <a:schemeClr val="bg1"/>
                </a:solidFill>
              </a:rPr>
              <a:t>Pštrosie </a:t>
            </a:r>
            <a:r>
              <a:rPr lang="sk-SK" dirty="0">
                <a:solidFill>
                  <a:schemeClr val="bg1"/>
                </a:solidFill>
              </a:rPr>
              <a:t>vajce je asi 15cm dlhé, 13cm široké a váži 1,5kg. Je to najväčšie vajce, aké znáša dnes žijúci vták. Vymretý </a:t>
            </a:r>
            <a:r>
              <a:rPr lang="sk-SK" b="1" u="sng" dirty="0">
                <a:solidFill>
                  <a:schemeClr val="bg1"/>
                </a:solidFill>
              </a:rPr>
              <a:t>Pštros obrovský</a:t>
            </a:r>
            <a:r>
              <a:rPr lang="sk-SK" u="sng" dirty="0">
                <a:solidFill>
                  <a:schemeClr val="bg1"/>
                </a:solidFill>
              </a:rPr>
              <a:t> </a:t>
            </a:r>
            <a:r>
              <a:rPr lang="sk-SK" b="1" dirty="0">
                <a:solidFill>
                  <a:schemeClr val="bg1"/>
                </a:solidFill>
              </a:rPr>
              <a:t>, </a:t>
            </a:r>
            <a:r>
              <a:rPr lang="sk-SK" dirty="0">
                <a:solidFill>
                  <a:schemeClr val="bg1"/>
                </a:solidFill>
              </a:rPr>
              <a:t>ktorý bol vysoký vyše 3m znášal vajcia asi takej veľkosti ako žralok obrovský. Škrupina takéhoto vajca bola hrubá 0,5cm.</a:t>
            </a:r>
            <a:r>
              <a:rPr lang="sk-SK" u="sng" dirty="0"/>
              <a:t/>
            </a:r>
            <a:br>
              <a:rPr lang="sk-SK" u="sng" dirty="0"/>
            </a:br>
            <a:r>
              <a:rPr lang="sk-SK" dirty="0"/>
              <a:t/>
            </a:r>
            <a:br>
              <a:rPr lang="sk-SK" dirty="0"/>
            </a:br>
            <a:r>
              <a:rPr lang="sk-SK" i="1" dirty="0" smtClean="0">
                <a:solidFill>
                  <a:schemeClr val="bg1"/>
                </a:solidFill>
              </a:rPr>
              <a:t>. </a:t>
            </a:r>
            <a:r>
              <a:rPr lang="sk-SK" i="1" dirty="0">
                <a:solidFill>
                  <a:schemeClr val="bg1"/>
                </a:solidFill>
              </a:rPr>
              <a:t/>
            </a:r>
            <a:br>
              <a:rPr lang="sk-SK" i="1" dirty="0">
                <a:solidFill>
                  <a:schemeClr val="bg1"/>
                </a:solidFill>
              </a:rPr>
            </a:br>
            <a:r>
              <a:rPr lang="sk-SK" i="1" dirty="0">
                <a:solidFill>
                  <a:schemeClr val="bg1"/>
                </a:solidFill>
              </a:rPr>
              <a:t> </a:t>
            </a:r>
            <a:r>
              <a:rPr lang="sk-SK" b="1" i="1" dirty="0">
                <a:solidFill>
                  <a:schemeClr val="bg1"/>
                </a:solidFill>
              </a:rPr>
              <a:t/>
            </a:r>
            <a:br>
              <a:rPr lang="sk-SK" b="1" i="1" dirty="0">
                <a:solidFill>
                  <a:schemeClr val="bg1"/>
                </a:solidFill>
              </a:rPr>
            </a:br>
            <a:endParaRPr lang="sk-SK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pera vtákov:</a:t>
            </a:r>
            <a:endParaRPr lang="sk-SK" dirty="0"/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7345" r="56061"/>
          <a:stretch>
            <a:fillRect/>
          </a:stretch>
        </p:blipFill>
        <p:spPr>
          <a:xfrm>
            <a:off x="3143240" y="1214422"/>
            <a:ext cx="2071702" cy="5406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Rovná spojovacia šípka 5"/>
          <p:cNvCxnSpPr/>
          <p:nvPr/>
        </p:nvCxnSpPr>
        <p:spPr>
          <a:xfrm flipV="1">
            <a:off x="4143372" y="2428868"/>
            <a:ext cx="1928826" cy="928694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 flipV="1">
            <a:off x="4714876" y="2285992"/>
            <a:ext cx="1357322" cy="35719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ĺžnik 11"/>
          <p:cNvSpPr/>
          <p:nvPr/>
        </p:nvSpPr>
        <p:spPr>
          <a:xfrm>
            <a:off x="6143636" y="214311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chemeClr val="bg1"/>
                </a:solidFill>
              </a:rPr>
              <a:t>zástavica</a:t>
            </a:r>
            <a:endParaRPr lang="sk-SK" sz="2400" b="1" dirty="0">
              <a:solidFill>
                <a:schemeClr val="bg1"/>
              </a:solidFill>
            </a:endParaRPr>
          </a:p>
        </p:txBody>
      </p:sp>
      <p:cxnSp>
        <p:nvCxnSpPr>
          <p:cNvPr id="13" name="Rovná spojovacia šípka 12"/>
          <p:cNvCxnSpPr/>
          <p:nvPr/>
        </p:nvCxnSpPr>
        <p:spPr>
          <a:xfrm flipV="1">
            <a:off x="4143372" y="6215082"/>
            <a:ext cx="2357454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bdĺžnik 14"/>
          <p:cNvSpPr/>
          <p:nvPr/>
        </p:nvSpPr>
        <p:spPr>
          <a:xfrm>
            <a:off x="6429388" y="5786454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</a:rPr>
              <a:t>brko</a:t>
            </a:r>
            <a:endParaRPr lang="sk-SK" sz="2400" b="1" dirty="0">
              <a:solidFill>
                <a:schemeClr val="bg1"/>
              </a:solidFill>
            </a:endParaRPr>
          </a:p>
        </p:txBody>
      </p:sp>
      <p:cxnSp>
        <p:nvCxnSpPr>
          <p:cNvPr id="16" name="Rovná spojovacia šípka 15"/>
          <p:cNvCxnSpPr/>
          <p:nvPr/>
        </p:nvCxnSpPr>
        <p:spPr>
          <a:xfrm rot="10800000">
            <a:off x="2571736" y="4357694"/>
            <a:ext cx="1714512" cy="1588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ĺžnik 17"/>
          <p:cNvSpPr/>
          <p:nvPr/>
        </p:nvSpPr>
        <p:spPr>
          <a:xfrm>
            <a:off x="214282" y="4071942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</a:rPr>
              <a:t>kostrnka</a:t>
            </a:r>
            <a:endParaRPr lang="sk-SK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469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Porozmýšľaj :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lak 3"/>
          <p:cNvSpPr/>
          <p:nvPr/>
        </p:nvSpPr>
        <p:spPr>
          <a:xfrm>
            <a:off x="142844" y="1357298"/>
            <a:ext cx="8715436" cy="43577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Ktorý deň v roku je dňom vtáctva + prečo práve tento deň ????? </a:t>
            </a:r>
            <a:endParaRPr lang="sk-SK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214414" y="5214950"/>
            <a:ext cx="641874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1. Apríl – k nám prilietajú sťahovavé vtáky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357298"/>
            <a:ext cx="9144000" cy="118427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5400" b="1" dirty="0" smtClean="0"/>
              <a:t>VTÁKY ŽIJÚCE PRI VODE</a:t>
            </a:r>
            <a:endParaRPr lang="sk-SK" sz="5400" b="1" dirty="0"/>
          </a:p>
        </p:txBody>
      </p:sp>
      <p:pic>
        <p:nvPicPr>
          <p:cNvPr id="4" name="Obrázok 3" descr="h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2571744"/>
            <a:ext cx="6044124" cy="402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611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HUS DIVÁ</a:t>
            </a:r>
            <a:endParaRPr lang="sk-SK" b="1" dirty="0"/>
          </a:p>
        </p:txBody>
      </p:sp>
      <p:pic>
        <p:nvPicPr>
          <p:cNvPr id="4" name="Zástupný symbol obsahu 3" descr="hus div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1285860"/>
            <a:ext cx="6484211" cy="42217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POTAPK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0" y="1357298"/>
            <a:ext cx="6072230" cy="4548312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040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POTÁPKA CHOCHLATÁ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images6Y0X4FC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1571612"/>
            <a:ext cx="5547364" cy="4442312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040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KORMORÁN VEĽKÝ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BOCIA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1142984"/>
            <a:ext cx="4214842" cy="5598175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49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BOCIAN BIELY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VOLAVK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8794" y="1040606"/>
            <a:ext cx="4935248" cy="5817394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183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dirty="0" smtClean="0"/>
              <a:t>VOLAVKA POPOLAVÁ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65</TotalTime>
  <Words>117</Words>
  <Application>Microsoft Office PowerPoint</Application>
  <PresentationFormat>Prezentácia na obrazovke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Nadšenie</vt:lpstr>
      <vt:lpstr>OPAKOVANIE:</vt:lpstr>
      <vt:lpstr>Stavba pera vtákov:</vt:lpstr>
      <vt:lpstr>Porozmýšľaj :</vt:lpstr>
      <vt:lpstr>VTÁKY ŽIJÚCE PRI VODE</vt:lpstr>
      <vt:lpstr>HUS DIVÁ</vt:lpstr>
      <vt:lpstr>POTÁPKA CHOCHLATÁ</vt:lpstr>
      <vt:lpstr>KORMORÁN VEĽKÝ</vt:lpstr>
      <vt:lpstr>BOCIAN BIELY</vt:lpstr>
      <vt:lpstr>VOLAVKA POPOLAVÁ</vt:lpstr>
      <vt:lpstr>RYBÁRIK RIEČNY</vt:lpstr>
      <vt:lpstr>TRASOCHVOST BIELY</vt:lpstr>
      <vt:lpstr>KAŇA MOČIARNA</vt:lpstr>
      <vt:lpstr>Zaujímavosti: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VTÁKY ŽIJÚCE PRI VODE</dc:title>
  <dc:creator>Daniel Richnavsky</dc:creator>
  <cp:lastModifiedBy>Daniel Richnavsky</cp:lastModifiedBy>
  <cp:revision>59</cp:revision>
  <dcterms:created xsi:type="dcterms:W3CDTF">2014-12-15T17:48:41Z</dcterms:created>
  <dcterms:modified xsi:type="dcterms:W3CDTF">2015-12-15T17:45:08Z</dcterms:modified>
</cp:coreProperties>
</file>