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DC34DE5-F361-4457-ABEF-02CAEF4EB4F6}" type="datetimeFigureOut">
              <a:rPr lang="sk-SK" smtClean="0"/>
              <a:pPr/>
              <a:t>18.12.2016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FF10C8-23AA-4507-BE4B-86811E4BAFE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zdravie.sk/kategorie/vitaminy-a-mineraly/vitami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zdravie.sk/oblick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zdravie.sk/zapch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Hor%C4%8D%C3%ADk" TargetMode="External"/><Relationship Id="rId3" Type="http://schemas.openxmlformats.org/officeDocument/2006/relationships/hyperlink" Target="https://sk.wikipedia.org/wiki/N%C3%A1poj" TargetMode="External"/><Relationship Id="rId7" Type="http://schemas.openxmlformats.org/officeDocument/2006/relationships/hyperlink" Target="https://sk.wikipedia.org/wiki/V%C3%A1pnik" TargetMode="External"/><Relationship Id="rId2" Type="http://schemas.openxmlformats.org/officeDocument/2006/relationships/hyperlink" Target="https://sk.wikipedia.org/w/index.php?title=Egre%C5%A1ovec_obl%C3%BD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Kyselina_L-askorbov%C3%A1" TargetMode="External"/><Relationship Id="rId5" Type="http://schemas.openxmlformats.org/officeDocument/2006/relationships/hyperlink" Target="https://sk.wikipedia.org/wiki/Cukor" TargetMode="External"/><Relationship Id="rId10" Type="http://schemas.openxmlformats.org/officeDocument/2006/relationships/hyperlink" Target="https://sk.wikipedia.org/wiki/Fosfor" TargetMode="External"/><Relationship Id="rId4" Type="http://schemas.openxmlformats.org/officeDocument/2006/relationships/hyperlink" Target="https://sk.wikipedia.org/wiki/Obli%C4%8Dka" TargetMode="External"/><Relationship Id="rId9" Type="http://schemas.openxmlformats.org/officeDocument/2006/relationships/hyperlink" Target="https://sk.wikipedia.org/wiki/%C5%BDelez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Karibik" TargetMode="External"/><Relationship Id="rId2" Type="http://schemas.openxmlformats.org/officeDocument/2006/relationships/hyperlink" Target="https://sk.wikipedia.org/w/index.php?title=Leishmania&amp;action=edit&amp;redlink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Jahoda" TargetMode="External"/><Relationship Id="rId2" Type="http://schemas.openxmlformats.org/officeDocument/2006/relationships/hyperlink" Target="https://cs.wikipedia.org/wiki/Ban%C3%A1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wikipedia.org/wiki/Pou%C5%A5" TargetMode="External"/><Relationship Id="rId4" Type="http://schemas.openxmlformats.org/officeDocument/2006/relationships/hyperlink" Target="https://cs.wikipedia.org/wiki/Anan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592288"/>
          </a:xfrm>
        </p:spPr>
        <p:txBody>
          <a:bodyPr>
            <a:noAutofit/>
          </a:bodyPr>
          <a:lstStyle/>
          <a:p>
            <a:r>
              <a:rPr lang="sk-SK" sz="6000" dirty="0" smtClean="0"/>
              <a:t>Exotické rastliny a ich plody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6912768" cy="1752600"/>
          </a:xfrm>
        </p:spPr>
        <p:txBody>
          <a:bodyPr/>
          <a:lstStyle/>
          <a:p>
            <a:r>
              <a:rPr lang="sk-SK" dirty="0" smtClean="0"/>
              <a:t>Diana Gajdošová a Sofia </a:t>
            </a:r>
            <a:r>
              <a:rPr lang="sk-SK" dirty="0" err="1" smtClean="0"/>
              <a:t>Mihaliková</a:t>
            </a:r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80120"/>
          </a:xfrm>
        </p:spPr>
        <p:txBody>
          <a:bodyPr>
            <a:normAutofit/>
          </a:bodyPr>
          <a:lstStyle/>
          <a:p>
            <a:r>
              <a:rPr lang="sk-SK" sz="6000" b="1" dirty="0" err="1"/>
              <a:t>Pitahaya</a:t>
            </a:r>
            <a:r>
              <a:rPr lang="sk-SK" sz="6000" b="1" dirty="0"/>
              <a:t> – dračie </a:t>
            </a:r>
            <a:r>
              <a:rPr lang="sk-SK" sz="6000" b="1" dirty="0" smtClean="0"/>
              <a:t>ovocie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Pitahaya</a:t>
            </a:r>
            <a:r>
              <a:rPr lang="sk-SK" dirty="0"/>
              <a:t> pochádza z tropických a subtropických oblastí Južnej Ameriky, darí sa jej v nízkych pobrežných oblastiach ako aj vo vysokých polohách</a:t>
            </a:r>
            <a:r>
              <a:rPr lang="sk-SK" dirty="0" smtClean="0"/>
              <a:t>.</a:t>
            </a:r>
          </a:p>
          <a:p>
            <a:r>
              <a:rPr lang="sk-SK" dirty="0"/>
              <a:t> </a:t>
            </a:r>
            <a:r>
              <a:rPr lang="sk-SK" dirty="0" err="1"/>
              <a:t>Pitahaya</a:t>
            </a:r>
            <a:r>
              <a:rPr lang="sk-SK" dirty="0"/>
              <a:t> sa používa na výrobu vína, ako ochucovadlo nápojov a najmä džúsov</a:t>
            </a:r>
            <a:r>
              <a:rPr lang="sk-SK" dirty="0" smtClean="0"/>
              <a:t>.</a:t>
            </a:r>
          </a:p>
          <a:p>
            <a:r>
              <a:rPr lang="sk-SK" b="1" dirty="0"/>
              <a:t>Minerály</a:t>
            </a:r>
            <a:r>
              <a:rPr lang="sk-SK" b="1" dirty="0" smtClean="0"/>
              <a:t>:                             Vitamíny: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Fosfor – 36.1mg                  Vitamín B2 – 0.045mg </a:t>
            </a:r>
            <a:br>
              <a:rPr lang="sk-SK" dirty="0" smtClean="0"/>
            </a:br>
            <a:r>
              <a:rPr lang="sk-SK" dirty="0" smtClean="0"/>
              <a:t>Vápnik – 8.8g                       Vitamín B3 – 0.430mg </a:t>
            </a:r>
            <a:br>
              <a:rPr lang="sk-SK" dirty="0" smtClean="0"/>
            </a:br>
            <a:r>
              <a:rPr lang="sk-SK" dirty="0" smtClean="0"/>
              <a:t>Železo – 0.65mg                  Vitamín C – 9mg </a:t>
            </a:r>
          </a:p>
          <a:p>
            <a:r>
              <a:rPr lang="sk-SK" dirty="0"/>
              <a:t>podporuje trávenie a vo väčších množstvách pôsobí ako preháňadlo. Vďaka obsahu </a:t>
            </a:r>
            <a:r>
              <a:rPr lang="sk-SK" dirty="0">
                <a:hlinkClick r:id="rId2"/>
              </a:rPr>
              <a:t>vitamínov</a:t>
            </a:r>
            <a:r>
              <a:rPr lang="sk-SK" dirty="0"/>
              <a:t> je vynikajúcim </a:t>
            </a:r>
            <a:r>
              <a:rPr lang="sk-SK" dirty="0" err="1"/>
              <a:t>antidepresívom</a:t>
            </a:r>
            <a:r>
              <a:rPr lang="sk-SK" dirty="0"/>
              <a:t>, v ľuďoch navodzuje silu a sústredenie, povzbudzuje pamäť, zlepšuje náladu a pomáha rýchlo zaspať.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pitahaya-pestovanie-Kopírovať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3968" cy="6858000"/>
          </a:xfrm>
        </p:spPr>
      </p:pic>
      <p:pic>
        <p:nvPicPr>
          <p:cNvPr id="6" name="Obrázok 5" descr="pitahaya-Kopírova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700808"/>
            <a:ext cx="4680520" cy="374441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368152"/>
          </a:xfrm>
        </p:spPr>
        <p:txBody>
          <a:bodyPr>
            <a:noAutofit/>
          </a:bodyPr>
          <a:lstStyle/>
          <a:p>
            <a:r>
              <a:rPr lang="sk-SK" sz="5400" b="1" dirty="0" err="1"/>
              <a:t>Goji</a:t>
            </a:r>
            <a:r>
              <a:rPr lang="sk-SK" sz="5400" b="1" dirty="0"/>
              <a:t> – himalájsky červený zázrak na </a:t>
            </a:r>
            <a:r>
              <a:rPr lang="sk-SK" sz="5400" b="1" dirty="0" smtClean="0"/>
              <a:t>dlhovekosť</a:t>
            </a: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>
            <a:normAutofit fontScale="25000" lnSpcReduction="20000"/>
          </a:bodyPr>
          <a:lstStyle/>
          <a:p>
            <a:r>
              <a:rPr lang="sk-SK" sz="9600" dirty="0" err="1"/>
              <a:t>Goji</a:t>
            </a:r>
            <a:r>
              <a:rPr lang="sk-SK" sz="9600" dirty="0"/>
              <a:t> </a:t>
            </a:r>
            <a:r>
              <a:rPr lang="sk-SK" sz="9600" dirty="0" smtClean="0"/>
              <a:t>sú </a:t>
            </a:r>
            <a:r>
              <a:rPr lang="sk-SK" sz="9600" dirty="0"/>
              <a:t>sušené plody </a:t>
            </a:r>
            <a:r>
              <a:rPr lang="sk-SK" sz="9600" dirty="0" err="1"/>
              <a:t>Kustovnice</a:t>
            </a:r>
            <a:r>
              <a:rPr lang="sk-SK" sz="9600" dirty="0"/>
              <a:t> </a:t>
            </a:r>
            <a:r>
              <a:rPr lang="sk-SK" sz="9600" dirty="0" smtClean="0"/>
              <a:t>čínskej.</a:t>
            </a:r>
          </a:p>
          <a:p>
            <a:r>
              <a:rPr lang="sk-SK" sz="9600" dirty="0"/>
              <a:t>rastú v úrodnej pôde v oblasti himalájskeho úpätia na stredne veľkých </a:t>
            </a:r>
            <a:r>
              <a:rPr lang="sk-SK" sz="9600" dirty="0" smtClean="0"/>
              <a:t>kroch, </a:t>
            </a:r>
            <a:r>
              <a:rPr lang="pt-BR" sz="9600" dirty="0" smtClean="0"/>
              <a:t>pestuje sa aj v severnej Číne a v Tibete</a:t>
            </a:r>
            <a:r>
              <a:rPr lang="sk-SK" sz="9600" dirty="0" smtClean="0"/>
              <a:t>. </a:t>
            </a:r>
            <a:r>
              <a:rPr lang="sk-SK" sz="9600" dirty="0"/>
              <a:t>Existuje viac než štyridsať rôznych </a:t>
            </a:r>
            <a:r>
              <a:rPr lang="sk-SK" sz="9600" dirty="0" smtClean="0"/>
              <a:t>odrôd.</a:t>
            </a:r>
          </a:p>
          <a:p>
            <a:r>
              <a:rPr lang="sk-SK" sz="9600" b="1" dirty="0"/>
              <a:t>Minerály</a:t>
            </a:r>
            <a:r>
              <a:rPr lang="sk-SK" sz="9600" b="1" dirty="0" smtClean="0"/>
              <a:t>:                       </a:t>
            </a:r>
            <a:r>
              <a:rPr lang="sk-SK" sz="9600" dirty="0" smtClean="0"/>
              <a:t>Vápnik – 112mg </a:t>
            </a:r>
            <a:br>
              <a:rPr lang="sk-SK" sz="9600" dirty="0" smtClean="0"/>
            </a:br>
            <a:r>
              <a:rPr lang="sk-SK" sz="9600" dirty="0" smtClean="0"/>
              <a:t>Draslík – 1132mg          Zinok – 2mg </a:t>
            </a:r>
            <a:br>
              <a:rPr lang="sk-SK" sz="9600" dirty="0" smtClean="0"/>
            </a:br>
            <a:r>
              <a:rPr lang="sk-SK" sz="9600" dirty="0" smtClean="0"/>
              <a:t>Selén – 50µg                  Železo – 9mg </a:t>
            </a:r>
          </a:p>
          <a:p>
            <a:r>
              <a:rPr lang="sk-SK" sz="9600" b="1" dirty="0"/>
              <a:t>Vitamíny</a:t>
            </a:r>
            <a:r>
              <a:rPr lang="sk-SK" sz="9600" b="1" dirty="0" smtClean="0"/>
              <a:t>:                       </a:t>
            </a:r>
            <a:r>
              <a:rPr lang="sk-SK" sz="9600" dirty="0" smtClean="0"/>
              <a:t/>
            </a:r>
            <a:br>
              <a:rPr lang="sk-SK" sz="9600" dirty="0" smtClean="0"/>
            </a:br>
            <a:r>
              <a:rPr lang="sk-SK" sz="9600" dirty="0"/>
              <a:t>Vitamín B2 – </a:t>
            </a:r>
            <a:r>
              <a:rPr lang="sk-SK" sz="9600" dirty="0" smtClean="0"/>
              <a:t>1.3mg      Vitamín C – od 29mg do 148mg </a:t>
            </a:r>
          </a:p>
          <a:p>
            <a:pPr fontAlgn="base"/>
            <a:r>
              <a:rPr lang="sk-SK" sz="9600" dirty="0"/>
              <a:t>Blahodarne pôsobí na činnosť čriev, zlepšuje metabolizmus </a:t>
            </a:r>
            <a:r>
              <a:rPr lang="sk-SK" sz="9600" dirty="0" smtClean="0"/>
              <a:t>tukov, pôsobí protizápalovo, stimuluje tvorbu kvalitných krviniek (červených a bielych), chráni pečeňové bunky proti niektorým nebezpečným chemickým látkam, harmonizuje činnosť </a:t>
            </a:r>
            <a:r>
              <a:rPr lang="sk-SK" sz="9600" dirty="0" smtClean="0">
                <a:hlinkClick r:id="rId2"/>
              </a:rPr>
              <a:t>obličiek</a:t>
            </a:r>
            <a:r>
              <a:rPr lang="sk-SK" sz="9600" dirty="0" smtClean="0"/>
              <a:t>, zvlhčuje pľúca, posilňuje imunitný systém, chráni pred cukrovkou, bráni vzniku kardiovaskulárnych chorôb, brzdí v šírení rakoviny</a:t>
            </a:r>
            <a:endParaRPr lang="sk-SK" sz="9600" dirty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oji_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4211960" cy="5328592"/>
          </a:xfrm>
        </p:spPr>
      </p:pic>
      <p:pic>
        <p:nvPicPr>
          <p:cNvPr id="6" name="Obrázok 5" descr="goji-3-1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24744"/>
            <a:ext cx="4572000" cy="54006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517104"/>
          </a:xfrm>
        </p:spPr>
        <p:txBody>
          <a:bodyPr>
            <a:normAutofit/>
          </a:bodyPr>
          <a:lstStyle/>
          <a:p>
            <a:r>
              <a:rPr lang="sk-SK" sz="6000" b="1" dirty="0" err="1"/>
              <a:t>Opuncia</a:t>
            </a:r>
            <a:r>
              <a:rPr lang="sk-SK" sz="6000" b="1" dirty="0"/>
              <a:t> – liečivý </a:t>
            </a:r>
            <a:r>
              <a:rPr lang="sk-SK" sz="6000" b="1" dirty="0" smtClean="0"/>
              <a:t>kaktus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608576"/>
          </a:xfrm>
        </p:spPr>
        <p:txBody>
          <a:bodyPr>
            <a:normAutofit/>
          </a:bodyPr>
          <a:lstStyle/>
          <a:p>
            <a:r>
              <a:rPr lang="sk-SK" sz="2400" dirty="0" err="1"/>
              <a:t>Opuncie</a:t>
            </a:r>
            <a:r>
              <a:rPr lang="sk-SK" sz="2400" dirty="0"/>
              <a:t> pochádzajú z Mexika, odrody s málo tŕňmi alebo úplne bez tŕňov pestovali pravdepodobne už Aztékovia</a:t>
            </a:r>
            <a:r>
              <a:rPr lang="sk-SK" sz="2400" dirty="0" smtClean="0"/>
              <a:t>.</a:t>
            </a:r>
            <a:r>
              <a:rPr lang="sk-SK" sz="2400" dirty="0"/>
              <a:t> Dnes sa vyskytuje v mnohých oblastiach s tropickým a subtropickým podnebím ako „burina</a:t>
            </a:r>
            <a:r>
              <a:rPr lang="sk-SK" sz="2400" dirty="0" smtClean="0"/>
              <a:t>“.</a:t>
            </a:r>
          </a:p>
          <a:p>
            <a:r>
              <a:rPr lang="sk-SK" sz="2400" dirty="0"/>
              <a:t>Sú vzácne pre ich účinok na zníženie hladiny cholesterolu v krvi a riziku výskytu kardiovaskulárnych ochorení, liečbe žalúdočných vredov, </a:t>
            </a:r>
            <a:r>
              <a:rPr lang="sk-SK" sz="2400" dirty="0">
                <a:hlinkClick r:id="rId2"/>
              </a:rPr>
              <a:t>zápchy</a:t>
            </a:r>
            <a:r>
              <a:rPr lang="sk-SK" sz="2400" dirty="0"/>
              <a:t> a ďalších tráviacich ťažkostí, znižovaniu hladiny cukru v krvi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Obsahuje draslík, fosfor, horčík, meď, selén, sodík, vápnik, zinok, železo, kyselinu listovú, </a:t>
            </a:r>
            <a:r>
              <a:rPr lang="sk-SK" sz="2400" dirty="0" err="1" smtClean="0"/>
              <a:t>niacín</a:t>
            </a:r>
            <a:r>
              <a:rPr lang="sk-SK" sz="2400" dirty="0" smtClean="0"/>
              <a:t>, vitamíny: A, B1, B2, B6 a C</a:t>
            </a:r>
            <a:endParaRPr lang="sk-SK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Zemepis 6 - Problémy obyvateľov Austrálie_html_m5e14f1f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692696"/>
            <a:ext cx="4464496" cy="5524088"/>
          </a:xfrm>
        </p:spPr>
      </p:pic>
      <p:pic>
        <p:nvPicPr>
          <p:cNvPr id="6" name="Obrázok 5" descr="plody-opun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484784"/>
            <a:ext cx="4427984" cy="36004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4176464"/>
          </a:xfrm>
        </p:spPr>
        <p:txBody>
          <a:bodyPr>
            <a:normAutofit/>
          </a:bodyPr>
          <a:lstStyle/>
          <a:p>
            <a:r>
              <a:rPr lang="sk-SK" sz="6000" dirty="0" smtClean="0"/>
              <a:t>Ďakujeme za </a:t>
            </a:r>
            <a:r>
              <a:rPr lang="sk-SK" sz="6000" dirty="0" err="1" smtClean="0"/>
              <a:t>pozornosť</a:t>
            </a:r>
            <a:r>
              <a:rPr lang="sk-SK" sz="6000" dirty="0" err="1" smtClean="0">
                <a:sym typeface="Wingdings" pitchFamily="2" charset="2"/>
              </a:rPr>
              <a:t></a:t>
            </a:r>
            <a:endParaRPr lang="sk-SK" sz="6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sz="6700" dirty="0" err="1"/>
              <a:t>Karambola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/>
          </a:bodyPr>
          <a:lstStyle/>
          <a:p>
            <a:r>
              <a:rPr lang="sk-SK" sz="2400" b="1" dirty="0" err="1"/>
              <a:t>Karambola</a:t>
            </a:r>
            <a:r>
              <a:rPr lang="sk-SK" sz="2400" dirty="0"/>
              <a:t> alebo zriedkavo </a:t>
            </a:r>
            <a:r>
              <a:rPr lang="sk-SK" sz="2400" b="1" dirty="0"/>
              <a:t>čínska hviezdica</a:t>
            </a:r>
            <a:r>
              <a:rPr lang="sk-SK" sz="2400" dirty="0"/>
              <a:t> </a:t>
            </a:r>
            <a:r>
              <a:rPr lang="sk-SK" sz="2400" dirty="0" smtClean="0"/>
              <a:t>je </a:t>
            </a:r>
            <a:r>
              <a:rPr lang="sk-SK" sz="2400" dirty="0"/>
              <a:t>ovocie stromu </a:t>
            </a:r>
            <a:r>
              <a:rPr lang="sk-SK" sz="2400" dirty="0" err="1">
                <a:hlinkClick r:id="rId2" tooltip="Egrešovec oblý (stránka neexistuje)"/>
              </a:rPr>
              <a:t>egrešovec</a:t>
            </a:r>
            <a:r>
              <a:rPr lang="sk-SK" sz="2400" dirty="0">
                <a:hlinkClick r:id="rId2" tooltip="Egrešovec oblý (stránka neexistuje)"/>
              </a:rPr>
              <a:t> oblý</a:t>
            </a:r>
            <a:r>
              <a:rPr lang="sk-SK" sz="2400" dirty="0"/>
              <a:t> </a:t>
            </a:r>
            <a:r>
              <a:rPr lang="sk-SK" sz="2400" dirty="0" smtClean="0"/>
              <a:t>. </a:t>
            </a:r>
          </a:p>
          <a:p>
            <a:r>
              <a:rPr lang="sk-SK" sz="2400" dirty="0" smtClean="0"/>
              <a:t>Je </a:t>
            </a:r>
            <a:r>
              <a:rPr lang="sk-SK" sz="2400" dirty="0"/>
              <a:t>to tropický vždyzelený malý strom resp. ker pochádzajúci z tropických oblastí juhovýchodnej Ázie. </a:t>
            </a:r>
            <a:endParaRPr lang="sk-SK" sz="2400" dirty="0" smtClean="0"/>
          </a:p>
          <a:p>
            <a:r>
              <a:rPr lang="sk-SK" sz="2400" dirty="0" smtClean="0"/>
              <a:t> </a:t>
            </a:r>
            <a:r>
              <a:rPr lang="sk-SK" sz="2400" dirty="0"/>
              <a:t>Najčastejšie sa konzumuje čerstvá v exotických ovocných šalátoch alebo ako ozdoba pohárov a </a:t>
            </a:r>
            <a:r>
              <a:rPr lang="sk-SK" sz="2400" dirty="0">
                <a:hlinkClick r:id="rId3" tooltip="Nápoj"/>
              </a:rPr>
              <a:t>nápojov</a:t>
            </a:r>
            <a:r>
              <a:rPr lang="sk-SK" sz="2400" dirty="0"/>
              <a:t>. </a:t>
            </a:r>
            <a:r>
              <a:rPr lang="sk-SK" sz="2400" dirty="0" smtClean="0"/>
              <a:t>(v </a:t>
            </a:r>
            <a:r>
              <a:rPr lang="sk-SK" sz="2400" dirty="0"/>
              <a:t>angličtine a </a:t>
            </a:r>
            <a:r>
              <a:rPr lang="sk-SK" sz="2400" dirty="0" smtClean="0"/>
              <a:t>nemčine sa </a:t>
            </a:r>
            <a:r>
              <a:rPr lang="sk-SK" sz="2400" dirty="0"/>
              <a:t>toto ovocie volá doslova „hviezdne ovocie</a:t>
            </a:r>
            <a:r>
              <a:rPr lang="sk-SK" sz="2400" dirty="0" smtClean="0"/>
              <a:t>".)</a:t>
            </a:r>
          </a:p>
          <a:p>
            <a:r>
              <a:rPr lang="sk-SK" sz="2400" dirty="0"/>
              <a:t>Pri nadmernej konzumácii môžu spôsobiť otravu, prejavujúce sa najmä toxickou </a:t>
            </a:r>
            <a:r>
              <a:rPr lang="sk-SK" sz="2400" dirty="0" err="1"/>
              <a:t>encefalopatií</a:t>
            </a:r>
            <a:r>
              <a:rPr lang="sk-SK" sz="2400" dirty="0"/>
              <a:t>, ale aj poškodenie </a:t>
            </a:r>
            <a:r>
              <a:rPr lang="sk-SK" sz="2400" dirty="0">
                <a:hlinkClick r:id="rId4" tooltip="Oblička"/>
              </a:rPr>
              <a:t>obličiek</a:t>
            </a:r>
            <a:r>
              <a:rPr lang="sk-SK" sz="2400" dirty="0" smtClean="0"/>
              <a:t>.</a:t>
            </a:r>
          </a:p>
          <a:p>
            <a:r>
              <a:rPr lang="sk-SK" sz="2400" dirty="0"/>
              <a:t>Plody obsahujú nízky obsah </a:t>
            </a:r>
            <a:r>
              <a:rPr lang="sk-SK" sz="2400" dirty="0">
                <a:hlinkClick r:id="rId5" tooltip="Cukor"/>
              </a:rPr>
              <a:t>cukru</a:t>
            </a:r>
            <a:r>
              <a:rPr lang="sk-SK" sz="2400" dirty="0"/>
              <a:t>, </a:t>
            </a:r>
            <a:r>
              <a:rPr lang="sk-SK" sz="2400" dirty="0">
                <a:hlinkClick r:id="rId6" tooltip="Kyselina L-askorbová"/>
              </a:rPr>
              <a:t>vitamínu C</a:t>
            </a:r>
            <a:r>
              <a:rPr lang="sk-SK" sz="2400" dirty="0"/>
              <a:t>, minerálnych látok, </a:t>
            </a:r>
            <a:r>
              <a:rPr lang="sk-SK" sz="2400" dirty="0">
                <a:hlinkClick r:id="rId7" tooltip="Vápnik"/>
              </a:rPr>
              <a:t>vápnika</a:t>
            </a:r>
            <a:r>
              <a:rPr lang="sk-SK" sz="2400" dirty="0"/>
              <a:t>, </a:t>
            </a:r>
            <a:r>
              <a:rPr lang="sk-SK" sz="2400" dirty="0">
                <a:hlinkClick r:id="rId8" tooltip="Horčík"/>
              </a:rPr>
              <a:t>horčíka</a:t>
            </a:r>
            <a:r>
              <a:rPr lang="sk-SK" sz="2400" dirty="0"/>
              <a:t>, </a:t>
            </a:r>
            <a:r>
              <a:rPr lang="sk-SK" sz="2400" dirty="0">
                <a:hlinkClick r:id="rId9" tooltip="Železo"/>
              </a:rPr>
              <a:t>železa</a:t>
            </a:r>
            <a:r>
              <a:rPr lang="sk-SK" sz="2400" dirty="0"/>
              <a:t> a </a:t>
            </a:r>
            <a:r>
              <a:rPr lang="sk-SK" sz="2400" dirty="0">
                <a:hlinkClick r:id="rId10" tooltip="Fosfor"/>
              </a:rPr>
              <a:t>fosforu</a:t>
            </a:r>
            <a:r>
              <a:rPr lang="sk-SK" sz="2400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averrhoa_carambol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788024" cy="5266556"/>
          </a:xfrm>
        </p:spPr>
      </p:pic>
      <p:pic>
        <p:nvPicPr>
          <p:cNvPr id="6" name="Obrázok 5" descr="karambola2-360x2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844824"/>
            <a:ext cx="4211960" cy="352918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1008112"/>
          </a:xfrm>
        </p:spPr>
        <p:txBody>
          <a:bodyPr>
            <a:normAutofit fontScale="90000"/>
          </a:bodyPr>
          <a:lstStyle/>
          <a:p>
            <a:r>
              <a:rPr lang="sk-SK" sz="6700" dirty="0" err="1"/>
              <a:t>Machovka</a:t>
            </a:r>
            <a:r>
              <a:rPr lang="sk-SK" sz="6700" dirty="0"/>
              <a:t> Peruánska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Rastlina pochádza z vysokohorských tropických oblastí Peru, Kolumbie, a Ekvádoru, kde sa stále vyskytuje aj voľne rastúca.  V kalichu sa ukrýva oranžová lesklá bobuľa. Chuťou pripomínajúca egreš. Bobule obsahujú fosfor, vápnik a železo a sú bohaté aj na vitamíny. Obsahuje najmä veľké množstvo vitamínu C.</a:t>
            </a:r>
          </a:p>
          <a:p>
            <a:r>
              <a:rPr lang="sk-SK" sz="2400" dirty="0" smtClean="0"/>
              <a:t> Treba však dávať pozor, lebo nezrelé plody sú jedovaté!</a:t>
            </a:r>
          </a:p>
          <a:p>
            <a:r>
              <a:rPr lang="sk-SK" sz="2400" dirty="0" smtClean="0"/>
              <a:t> Jedná sa o trvácnu bylinu, zväčša však pestovaná ako jednoročná – hlavne v našich podmienkach, kde neprezimuje. </a:t>
            </a:r>
            <a:br>
              <a:rPr lang="sk-SK" sz="2400" dirty="0" smtClean="0"/>
            </a:br>
            <a:r>
              <a:rPr lang="sk-SK" sz="2400" dirty="0" smtClean="0"/>
              <a:t>Je známych podľa rôznych zdrojov 75-90 druhov, zväčša pochádzajúcich z nového sveta.</a:t>
            </a:r>
          </a:p>
          <a:p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machovka-zidovska-ceresna-30246417-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4860032" cy="5057800"/>
          </a:xfrm>
        </p:spPr>
      </p:pic>
      <p:pic>
        <p:nvPicPr>
          <p:cNvPr id="6" name="Obrázok 5" descr="machovka-peruanska-physalis-peruvia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132856"/>
            <a:ext cx="4283968" cy="381642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32856"/>
          </a:xfrm>
        </p:spPr>
        <p:txBody>
          <a:bodyPr>
            <a:noAutofit/>
          </a:bodyPr>
          <a:lstStyle/>
          <a:p>
            <a:r>
              <a:rPr lang="sk-SK" sz="6000" b="1" dirty="0" err="1"/>
              <a:t>Anona</a:t>
            </a:r>
            <a:r>
              <a:rPr lang="sk-SK" sz="6000" b="1" dirty="0"/>
              <a:t> </a:t>
            </a:r>
            <a:r>
              <a:rPr lang="sk-SK" sz="6000" b="1" dirty="0" err="1" smtClean="0"/>
              <a:t>mäkkoostnatá</a:t>
            </a:r>
            <a:r>
              <a:rPr lang="sk-SK" sz="6000" b="1" dirty="0" smtClean="0"/>
              <a:t> (</a:t>
            </a:r>
            <a:r>
              <a:rPr lang="sk-SK" sz="6000" b="1" dirty="0" err="1" smtClean="0"/>
              <a:t>graviola</a:t>
            </a:r>
            <a:r>
              <a:rPr lang="sk-SK" sz="6000" b="1" dirty="0" smtClean="0"/>
              <a:t>)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4725144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/>
              <a:t>Pochádza pravdepodobne z karibských Antíl, Strednej Ameriky a severnej Južnej Ameriky. V súčasnosti sa vyskytuje aj v Ázii, Oceánii a Afrike</a:t>
            </a:r>
            <a:r>
              <a:rPr lang="sk-SK" sz="2600" dirty="0" smtClean="0"/>
              <a:t>.</a:t>
            </a:r>
          </a:p>
          <a:p>
            <a:r>
              <a:rPr lang="sk-SK" sz="2600" dirty="0" err="1"/>
              <a:t>protinádorové</a:t>
            </a:r>
            <a:r>
              <a:rPr lang="sk-SK" sz="2600" dirty="0"/>
              <a:t> a protirakovinové účinky proti viacerým typom rakovinových </a:t>
            </a:r>
            <a:r>
              <a:rPr lang="sk-SK" sz="2600" dirty="0" smtClean="0"/>
              <a:t>buniek, ďalej antivírusové, </a:t>
            </a:r>
            <a:r>
              <a:rPr lang="sk-SK" sz="2600" dirty="0" err="1" smtClean="0"/>
              <a:t>antidiabetické</a:t>
            </a:r>
            <a:r>
              <a:rPr lang="sk-SK" sz="2600" dirty="0" smtClean="0"/>
              <a:t> a antidepresívne, účinky proti parazitom </a:t>
            </a:r>
            <a:r>
              <a:rPr lang="sk-SK" sz="2600" dirty="0"/>
              <a:t>rodu </a:t>
            </a:r>
            <a:r>
              <a:rPr lang="sk-SK" sz="2600" dirty="0" err="1" smtClean="0">
                <a:hlinkClick r:id="rId2" tooltip="Leishmania (stránka neexistuje)"/>
              </a:rPr>
              <a:t>Leishmania</a:t>
            </a:r>
            <a:endParaRPr lang="sk-SK" sz="2600" dirty="0" smtClean="0"/>
          </a:p>
          <a:p>
            <a:r>
              <a:rPr lang="sk-SK" sz="2600" dirty="0"/>
              <a:t>Semená aj odvary z listov sa používajú proti všiam</a:t>
            </a:r>
            <a:r>
              <a:rPr lang="sk-SK" sz="2600" dirty="0" smtClean="0"/>
              <a:t>. </a:t>
            </a:r>
            <a:r>
              <a:rPr lang="sk-SK" sz="2600" dirty="0"/>
              <a:t> Listy sa používajú ako </a:t>
            </a:r>
            <a:r>
              <a:rPr lang="sk-SK" sz="2600" dirty="0" smtClean="0"/>
              <a:t>prostriedok </a:t>
            </a:r>
            <a:r>
              <a:rPr lang="sk-SK" sz="2600" dirty="0"/>
              <a:t>na privodenie spánku. V </a:t>
            </a:r>
            <a:r>
              <a:rPr lang="sk-SK" sz="2600" dirty="0">
                <a:hlinkClick r:id="rId3" tooltip="Karibik"/>
              </a:rPr>
              <a:t>Karibiku</a:t>
            </a:r>
            <a:r>
              <a:rPr lang="sk-SK" sz="2600" dirty="0"/>
              <a:t> sa verí, že položenie listov rastliny na posteľ pod spiacu osobu s horúčkou do nasledujúceho rána odstráni horúčku. Odvary z listov sa používajú ako obklady proti zápalom a napuchnutým nohám.  Nezrelý usušený plod sa používa proti hnačke. Existuje veľa ďalších použití rastliny.</a:t>
            </a:r>
            <a:endParaRPr lang="sk-SK" sz="2600" dirty="0" smtClean="0"/>
          </a:p>
          <a:p>
            <a:endParaRPr lang="sk-SK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raviola-annona-makkoostnata-2093_jpg_290x600_q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4716016" cy="4824536"/>
          </a:xfrm>
        </p:spPr>
      </p:pic>
      <p:pic>
        <p:nvPicPr>
          <p:cNvPr id="6" name="Obrázok 5" descr="graviola_plody_396a4ab0593869b8e3b967abe9bc75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916832"/>
            <a:ext cx="4427984" cy="410445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sk-SK" sz="6000" b="1" dirty="0" err="1"/>
              <a:t>Salak</a:t>
            </a:r>
            <a:r>
              <a:rPr lang="sk-SK" sz="6000" b="1" dirty="0"/>
              <a:t> – hadie </a:t>
            </a:r>
            <a:r>
              <a:rPr lang="sk-SK" sz="6000" b="1" dirty="0" smtClean="0"/>
              <a:t>ovocie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Pochádza z Indonézie, no v súčasnosti sa pestuje hlavne v Thajsku a Malajzii</a:t>
            </a:r>
            <a:r>
              <a:rPr lang="sk-SK" sz="2400" dirty="0" smtClean="0"/>
              <a:t>.</a:t>
            </a:r>
          </a:p>
          <a:p>
            <a:r>
              <a:rPr lang="sk-SK" sz="2400" dirty="0"/>
              <a:t> </a:t>
            </a:r>
            <a:r>
              <a:rPr lang="sk-SK" sz="2400" dirty="0" smtClean="0"/>
              <a:t>Existujú odrody </a:t>
            </a:r>
            <a:r>
              <a:rPr lang="sk-SK" sz="2400" dirty="0"/>
              <a:t>s rozličnou </a:t>
            </a:r>
            <a:r>
              <a:rPr lang="sk-SK" sz="2400" dirty="0" smtClean="0"/>
              <a:t>konzistenciou, </a:t>
            </a:r>
            <a:r>
              <a:rPr lang="sk-SK" sz="2400" dirty="0"/>
              <a:t>plody </a:t>
            </a:r>
            <a:r>
              <a:rPr lang="sk-SK" sz="2400" dirty="0" smtClean="0"/>
              <a:t>chuťovo </a:t>
            </a:r>
            <a:r>
              <a:rPr lang="sk-SK" sz="2400" dirty="0" err="1" smtClean="0"/>
              <a:t>připomínajú</a:t>
            </a:r>
            <a:r>
              <a:rPr lang="sk-SK" sz="2400" dirty="0"/>
              <a:t> </a:t>
            </a:r>
            <a:r>
              <a:rPr lang="sk-SK" sz="2400" dirty="0">
                <a:hlinkClick r:id="rId2" tooltip="Banán"/>
              </a:rPr>
              <a:t>banán</a:t>
            </a:r>
            <a:r>
              <a:rPr lang="sk-SK" sz="2400" dirty="0"/>
              <a:t>, </a:t>
            </a:r>
            <a:r>
              <a:rPr lang="sk-SK" sz="2400" dirty="0">
                <a:hlinkClick r:id="rId3" tooltip="Jahoda"/>
              </a:rPr>
              <a:t>jahody</a:t>
            </a:r>
            <a:r>
              <a:rPr lang="sk-SK" sz="2400" dirty="0"/>
              <a:t>, </a:t>
            </a:r>
            <a:r>
              <a:rPr lang="sk-SK" sz="2400" dirty="0" smtClean="0"/>
              <a:t>alebo</a:t>
            </a:r>
            <a:r>
              <a:rPr lang="sk-SK" sz="2400" dirty="0"/>
              <a:t> </a:t>
            </a:r>
            <a:r>
              <a:rPr lang="sk-SK" sz="2400" dirty="0" err="1">
                <a:hlinkClick r:id="rId4" tooltip="Ananas"/>
              </a:rPr>
              <a:t>ananas</a:t>
            </a:r>
            <a:r>
              <a:rPr lang="sk-SK" sz="2400" dirty="0"/>
              <a:t>. </a:t>
            </a:r>
            <a:r>
              <a:rPr lang="sk-SK" sz="2400" dirty="0" err="1"/>
              <a:t>Salak</a:t>
            </a:r>
            <a:r>
              <a:rPr lang="sk-SK" sz="2400" dirty="0"/>
              <a:t> </a:t>
            </a:r>
            <a:r>
              <a:rPr lang="sk-SK" sz="2400" dirty="0" smtClean="0"/>
              <a:t>sa </a:t>
            </a:r>
            <a:r>
              <a:rPr lang="sk-SK" sz="2400" dirty="0"/>
              <a:t>vyznačuje </a:t>
            </a:r>
            <a:r>
              <a:rPr lang="sk-SK" sz="2400" dirty="0" smtClean="0"/>
              <a:t>svojou trvanlivosťou, preto </a:t>
            </a:r>
            <a:r>
              <a:rPr lang="sk-SK" sz="2400" dirty="0"/>
              <a:t>býval </a:t>
            </a:r>
            <a:r>
              <a:rPr lang="sk-SK" sz="2400" dirty="0" smtClean="0"/>
              <a:t>obľúbeným jedlom napr. </a:t>
            </a:r>
            <a:r>
              <a:rPr lang="sk-SK" sz="2400" dirty="0"/>
              <a:t>na </a:t>
            </a:r>
            <a:r>
              <a:rPr lang="sk-SK" sz="2400" dirty="0" smtClean="0">
                <a:hlinkClick r:id="rId5" tooltip="Pouť"/>
              </a:rPr>
              <a:t>putovných </a:t>
            </a:r>
            <a:r>
              <a:rPr lang="sk-SK" sz="2400" dirty="0">
                <a:hlinkClick r:id="rId5" tooltip="Pouť"/>
              </a:rPr>
              <a:t>cestách</a:t>
            </a:r>
            <a:r>
              <a:rPr lang="sk-SK" sz="2400" dirty="0" smtClean="0"/>
              <a:t>.</a:t>
            </a:r>
          </a:p>
          <a:p>
            <a:r>
              <a:rPr lang="sk-SK" sz="2400" dirty="0"/>
              <a:t>100g </a:t>
            </a:r>
            <a:r>
              <a:rPr lang="sk-SK" sz="2400" dirty="0" err="1"/>
              <a:t>salaku</a:t>
            </a:r>
            <a:r>
              <a:rPr lang="sk-SK" sz="2400" dirty="0"/>
              <a:t> obsahuje: 0.7g bielkovín, 0.1g tuku a 0.4g vlákniny.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d2fb5fbcad47b7df23500944c6e14cb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211960" cy="4824536"/>
          </a:xfrm>
        </p:spPr>
      </p:pic>
      <p:pic>
        <p:nvPicPr>
          <p:cNvPr id="6" name="Obrázok 5" descr="velky-snak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916832"/>
            <a:ext cx="4932040" cy="407364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150</TotalTime>
  <Words>243</Words>
  <Application>Microsoft Office PowerPoint</Application>
  <PresentationFormat>Prezentácia na obrazovke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Mestský</vt:lpstr>
      <vt:lpstr>Exotické rastliny a ich plody</vt:lpstr>
      <vt:lpstr>Karambola </vt:lpstr>
      <vt:lpstr>Snímka 3</vt:lpstr>
      <vt:lpstr>Machovka Peruánska </vt:lpstr>
      <vt:lpstr>Snímka 5</vt:lpstr>
      <vt:lpstr>Anona mäkkoostnatá (graviola)</vt:lpstr>
      <vt:lpstr>Snímka 7</vt:lpstr>
      <vt:lpstr>Salak – hadie ovocie</vt:lpstr>
      <vt:lpstr>Snímka 9</vt:lpstr>
      <vt:lpstr>Pitahaya – dračie ovocie</vt:lpstr>
      <vt:lpstr>Snímka 11</vt:lpstr>
      <vt:lpstr>Goji – himalájsky červený zázrak na dlhovekosť</vt:lpstr>
      <vt:lpstr>Snímka 13</vt:lpstr>
      <vt:lpstr>Opuncia – liečivý kaktus</vt:lpstr>
      <vt:lpstr>Snímka 15</vt:lpstr>
      <vt:lpstr>Ďakujeme za pozornosť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Exotické rastliny a ich plody</dc:title>
  <dc:creator>Diana Gajdošová</dc:creator>
  <cp:lastModifiedBy>sofimud@outlook.sk</cp:lastModifiedBy>
  <cp:revision>10</cp:revision>
  <dcterms:created xsi:type="dcterms:W3CDTF">2016-12-17T20:31:38Z</dcterms:created>
  <dcterms:modified xsi:type="dcterms:W3CDTF">2016-12-18T15:23:42Z</dcterms:modified>
</cp:coreProperties>
</file>