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3" r:id="rId6"/>
    <p:sldId id="259" r:id="rId7"/>
    <p:sldId id="269" r:id="rId8"/>
    <p:sldId id="270" r:id="rId9"/>
    <p:sldId id="261" r:id="rId10"/>
    <p:sldId id="260" r:id="rId11"/>
    <p:sldId id="262" r:id="rId12"/>
    <p:sldId id="266" r:id="rId13"/>
    <p:sldId id="267" r:id="rId14"/>
    <p:sldId id="271" r:id="rId15"/>
    <p:sldId id="268" r:id="rId16"/>
    <p:sldId id="264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587C8-41BA-4625-9B8D-85AB92F7D6A4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AEA1A-76AC-445A-A84F-1D098FD6278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EA1A-76AC-445A-A84F-1D098FD6278E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688B63-A0C7-4A1B-800C-61C8D7FB4E92}" type="datetimeFigureOut">
              <a:rPr lang="sk-SK" smtClean="0"/>
              <a:pPr/>
              <a:t>20.12.2016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F6AEC8-1885-4987-AF93-06FE0D64953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ujimavysvet.sk/zaujimavosti-a-fakty-o-norsk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Globálne dôsledky ničenia dažďových pralesov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Branislav </a:t>
            </a:r>
            <a:r>
              <a:rPr lang="sk-SK" dirty="0" err="1" smtClean="0"/>
              <a:t>Lacovič</a:t>
            </a:r>
            <a:r>
              <a:rPr lang="sk-SK" dirty="0" smtClean="0"/>
              <a:t> a Dominik </a:t>
            </a:r>
            <a:r>
              <a:rPr lang="sk-SK" dirty="0" err="1" smtClean="0"/>
              <a:t>Valeš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Dôsledky ničenia dažďových pralesov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0916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Erózia pôdy – trvá viac ako 1000 rokov kým sa vytvorí úrodná pôda, avšak ak na nej chýbajú stromy tak v období dažďov nemá čo zadržiavať vodu </a:t>
            </a:r>
          </a:p>
          <a:p>
            <a:r>
              <a:rPr lang="sk-SK" sz="2400" dirty="0" smtClean="0"/>
              <a:t> Znečistenie riek – vyrúbanie lesa v hornej časti ohrozuje tok rieky a stavy rýb </a:t>
            </a:r>
          </a:p>
          <a:p>
            <a:r>
              <a:rPr lang="sk-SK" sz="2400" dirty="0" smtClean="0"/>
              <a:t> Záplavy a choroby – s ničením pralesa sa mení klíma a v období sucha sa otvára cesta na šírenie napríklad týfusu alebo cholery</a:t>
            </a:r>
            <a:endParaRPr lang="sk-SK" sz="2400" dirty="0"/>
          </a:p>
        </p:txBody>
      </p:sp>
      <p:pic>
        <p:nvPicPr>
          <p:cNvPr id="33794" name="Picture 2" descr="Výsledok vyhľadávania obrázkov pre dopyt vypalovanie dazdovych praleso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221088"/>
            <a:ext cx="3744416" cy="248652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Efekt </a:t>
            </a:r>
            <a:r>
              <a:rPr lang="sk-SK" sz="2400" dirty="0" err="1" smtClean="0"/>
              <a:t>albeda</a:t>
            </a:r>
            <a:r>
              <a:rPr lang="sk-SK" sz="2400" dirty="0" smtClean="0"/>
              <a:t> – lesy miznú a teda namiesto absorpcie slnečného žiarenia sa odráža od čistého zemského povrchu a spôsobuje zmeny počasia na celom svete </a:t>
            </a:r>
          </a:p>
          <a:p>
            <a:r>
              <a:rPr lang="sk-SK" sz="2400" dirty="0" smtClean="0"/>
              <a:t>Menej stromov – nepremieňa sa dostatok oxidu uhličitého na kyslík  </a:t>
            </a:r>
          </a:p>
          <a:p>
            <a:r>
              <a:rPr lang="sk-SK" sz="2400" dirty="0" smtClean="0"/>
              <a:t>Lieky – mnoho liekov má zložky z rastlín v pralese </a:t>
            </a:r>
          </a:p>
          <a:p>
            <a:r>
              <a:rPr lang="sk-SK" sz="2400" dirty="0" smtClean="0"/>
              <a:t> ...</a:t>
            </a:r>
          </a:p>
          <a:p>
            <a:endParaRPr lang="sk-SK" sz="2400" dirty="0"/>
          </a:p>
        </p:txBody>
      </p:sp>
      <p:pic>
        <p:nvPicPr>
          <p:cNvPr id="31746" name="Picture 2" descr="Výsledok vyhľadávania obrázkov pre dopyt vypalovanie dazdovych praleso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005064"/>
            <a:ext cx="4536504" cy="27098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Výsledok vyhľadávania obrázkov pre dopyt ničenie dažďových prales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7148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7890" name="AutoShape 2" descr="Výsledok vyhľadávania obrázkov pre dopyt zivocichy dazdovych prales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7892" name="Picture 4" descr="Výsledok vyhľadávania obrázkov pre dopyt zivocichy dazdovych prales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0"/>
            <a:ext cx="4890975" cy="3286124"/>
          </a:xfrm>
          <a:prstGeom prst="rect">
            <a:avLst/>
          </a:prstGeom>
          <a:noFill/>
        </p:spPr>
      </p:pic>
      <p:sp>
        <p:nvSpPr>
          <p:cNvPr id="37894" name="AutoShape 6" descr="Výsledok vyhľadávania obrázkov pre dopyt zivocichy dazdovych prales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7896" name="AutoShape 8" descr="Výsledok vyhľadávania obrázkov pre dopyt zivocichy dazdovych prales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7898" name="Picture 10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0"/>
            <a:ext cx="2190750" cy="2800351"/>
          </a:xfrm>
          <a:prstGeom prst="rect">
            <a:avLst/>
          </a:prstGeom>
          <a:noFill/>
        </p:spPr>
      </p:pic>
      <p:pic>
        <p:nvPicPr>
          <p:cNvPr id="37902" name="Picture 14" descr="Výsledok vyhľadávania obrázkov pre dopyt zivocichy dazdovych pralesov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714752"/>
            <a:ext cx="3428992" cy="2571745"/>
          </a:xfrm>
          <a:prstGeom prst="rect">
            <a:avLst/>
          </a:prstGeom>
          <a:noFill/>
        </p:spPr>
      </p:pic>
      <p:pic>
        <p:nvPicPr>
          <p:cNvPr id="37904" name="Picture 16" descr="Súvisiaci obrázo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3286124"/>
            <a:ext cx="4762500" cy="3362326"/>
          </a:xfrm>
          <a:prstGeom prst="rect">
            <a:avLst/>
          </a:prstGeom>
          <a:noFill/>
        </p:spPr>
      </p:pic>
      <p:pic>
        <p:nvPicPr>
          <p:cNvPr id="37906" name="Picture 18" descr="Súvisiaci obrázok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571480"/>
            <a:ext cx="5238750" cy="3705225"/>
          </a:xfrm>
          <a:prstGeom prst="rect">
            <a:avLst/>
          </a:prstGeom>
          <a:noFill/>
        </p:spPr>
      </p:pic>
      <p:pic>
        <p:nvPicPr>
          <p:cNvPr id="37908" name="Picture 20" descr="Výsledok vyhľadávania obrázkov pre dopyt zivocichy dazdovych pralesov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15074" y="1785926"/>
            <a:ext cx="2619375" cy="1743076"/>
          </a:xfrm>
          <a:prstGeom prst="rect">
            <a:avLst/>
          </a:prstGeom>
          <a:noFill/>
        </p:spPr>
      </p:pic>
      <p:pic>
        <p:nvPicPr>
          <p:cNvPr id="37910" name="Picture 22" descr="Výsledok vyhľadávania obrázkov pre dopyt zivocichy dazdovych pralesov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7356" y="1928802"/>
            <a:ext cx="2643206" cy="3971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1986" name="AutoShape 2" descr="Výsledok vyhľadávania obrázkov pre dopyt otazn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988" name="Picture 4" descr="Výsledok vyhľadávania obrázkov pre dopyt otazn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857364"/>
            <a:ext cx="3500462" cy="4375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9938" name="Picture 2" descr="Výsledok vyhľadávania obrázkov pre dopyt zivocichy dazdovych prales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643182"/>
            <a:ext cx="4762500" cy="3810000"/>
          </a:xfrm>
          <a:prstGeom prst="rect">
            <a:avLst/>
          </a:prstGeom>
          <a:noFill/>
        </p:spPr>
      </p:pic>
      <p:sp>
        <p:nvSpPr>
          <p:cNvPr id="5" name="Bublina v tvare zaobleného obdĺžnika 4"/>
          <p:cNvSpPr/>
          <p:nvPr/>
        </p:nvSpPr>
        <p:spPr>
          <a:xfrm>
            <a:off x="3786182" y="1785926"/>
            <a:ext cx="5000660" cy="2071702"/>
          </a:xfrm>
          <a:prstGeom prst="wedgeRoundRectCallout">
            <a:avLst>
              <a:gd name="adj1" fmla="val -74129"/>
              <a:gd name="adj2" fmla="val 73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Čakáme na vašu pomoc.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Autofit/>
          </a:bodyPr>
          <a:lstStyle/>
          <a:p>
            <a:r>
              <a:rPr lang="sk-SK" sz="5400" dirty="0" smtClean="0"/>
              <a:t>Ďakujeme za pozornosť</a:t>
            </a:r>
            <a:endParaRPr lang="sk-SK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269293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Zdroje: </a:t>
            </a:r>
            <a:r>
              <a:rPr lang="sk-SK" sz="2400" dirty="0" err="1" smtClean="0"/>
              <a:t>Referáty.sk</a:t>
            </a:r>
            <a:r>
              <a:rPr lang="sk-SK" sz="2400" dirty="0" smtClean="0"/>
              <a:t>., </a:t>
            </a:r>
            <a:r>
              <a:rPr lang="sk-SK" sz="2400" dirty="0" err="1" smtClean="0"/>
              <a:t>Wikipédia</a:t>
            </a:r>
            <a:r>
              <a:rPr lang="sk-SK" sz="2400" dirty="0" smtClean="0"/>
              <a:t> </a:t>
            </a:r>
            <a:r>
              <a:rPr lang="sk-SK" sz="2400" dirty="0" err="1" smtClean="0"/>
              <a:t>obrázky:google.com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je dažďový prales</a:t>
            </a:r>
          </a:p>
          <a:p>
            <a:r>
              <a:rPr lang="sk-SK" dirty="0" smtClean="0"/>
              <a:t>Úlohy dažďového pralesa</a:t>
            </a:r>
          </a:p>
          <a:p>
            <a:r>
              <a:rPr lang="sk-SK" dirty="0" smtClean="0"/>
              <a:t>Príčiny ubúdania dažďových pralesov</a:t>
            </a:r>
          </a:p>
          <a:p>
            <a:r>
              <a:rPr lang="sk-SK" dirty="0" smtClean="0"/>
              <a:t>Dôsledky ničenia dažďových </a:t>
            </a:r>
            <a:r>
              <a:rPr lang="sk-SK" dirty="0" smtClean="0"/>
              <a:t>pralesov </a:t>
            </a:r>
          </a:p>
          <a:p>
            <a:r>
              <a:rPr lang="sk-SK" dirty="0" smtClean="0"/>
              <a:t>Ako chrániť pralesy ?</a:t>
            </a:r>
            <a:endParaRPr lang="sk-SK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Dažďový prales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0916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2400" dirty="0" smtClean="0"/>
              <a:t>Dažďový prales plní veľmi dôležitú funkciu – zasahuje do kolobehu vody a prvkov a do klimatickej rovnováhy </a:t>
            </a:r>
          </a:p>
          <a:p>
            <a:r>
              <a:rPr lang="sk-SK" sz="2400" dirty="0" smtClean="0"/>
              <a:t>Je domovom veľkého množstva živočíšnych a rastlinných spoločenstiev </a:t>
            </a:r>
          </a:p>
          <a:p>
            <a:r>
              <a:rPr lang="sk-SK" sz="2400" dirty="0" smtClean="0"/>
              <a:t>Vytvára rôzne typy životného prostredia </a:t>
            </a:r>
          </a:p>
          <a:p>
            <a:r>
              <a:rPr lang="sk-SK" sz="2400" dirty="0" smtClean="0"/>
              <a:t>Dažďové pralesy obsahujú rastliny v takom množstve a hustote, že ich môžeme nazvať pľúcami Zeme</a:t>
            </a:r>
            <a:endParaRPr lang="sk-SK" sz="2400" dirty="0"/>
          </a:p>
        </p:txBody>
      </p:sp>
      <p:pic>
        <p:nvPicPr>
          <p:cNvPr id="22530" name="Picture 2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412656"/>
            <a:ext cx="3429023" cy="24453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pro obsah 3" descr="Aerial_view_of_the_Amazon_Rainfores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660429">
            <a:off x="558415" y="426861"/>
            <a:ext cx="4752528" cy="2918349"/>
          </a:xfrm>
        </p:spPr>
      </p:pic>
      <p:pic>
        <p:nvPicPr>
          <p:cNvPr id="34818" name="Picture 2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22535">
            <a:off x="4262949" y="713649"/>
            <a:ext cx="4492151" cy="2986449"/>
          </a:xfrm>
          <a:prstGeom prst="rect">
            <a:avLst/>
          </a:prstGeom>
          <a:noFill/>
        </p:spPr>
      </p:pic>
      <p:pic>
        <p:nvPicPr>
          <p:cNvPr id="34820" name="Picture 4" descr="Výsledok vyhľadávania obrázkov pre dopyt nasledky nicenia dazdovych praleso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140968"/>
            <a:ext cx="4762500" cy="3456384"/>
          </a:xfrm>
          <a:prstGeom prst="rect">
            <a:avLst/>
          </a:prstGeom>
          <a:noFill/>
        </p:spPr>
      </p:pic>
      <p:sp>
        <p:nvSpPr>
          <p:cNvPr id="34822" name="AutoShape 6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4824" name="AutoShape 8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4828" name="AutoShape 12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4830" name="AutoShape 14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4832" name="AutoShape 16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4834" name="AutoShape 18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" name="Obrázek 13" descr="f8ed159516a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1960" y="3212976"/>
            <a:ext cx="4608512" cy="3309750"/>
          </a:xfrm>
          <a:prstGeom prst="rect">
            <a:avLst/>
          </a:prstGeom>
        </p:spPr>
      </p:pic>
      <p:pic>
        <p:nvPicPr>
          <p:cNvPr id="34836" name="Picture 20" descr="Súvisiaci obrázo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1916832"/>
            <a:ext cx="2979640" cy="23762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Výskyt dažďových pralesov</a:t>
            </a:r>
            <a:endParaRPr lang="sk-SK" dirty="0"/>
          </a:p>
        </p:txBody>
      </p:sp>
      <p:pic>
        <p:nvPicPr>
          <p:cNvPr id="4" name="Zástupný symbol pro obsah 3" descr="4-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145960"/>
            <a:ext cx="8229600" cy="3617005"/>
          </a:xfr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dažďového pralesa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0916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Regulácia dažďových zrážok, regulácia teploty, ochrana proti erózií pôdy </a:t>
            </a:r>
            <a:r>
              <a:rPr lang="sk-SK" sz="2400" dirty="0" smtClean="0"/>
              <a:t>obyvateľov</a:t>
            </a:r>
            <a:r>
              <a:rPr lang="sk-SK" sz="2400" dirty="0" smtClean="0"/>
              <a:t>. </a:t>
            </a:r>
            <a:endParaRPr lang="sk-SK" sz="2400" dirty="0" smtClean="0"/>
          </a:p>
          <a:p>
            <a:r>
              <a:rPr lang="sk-SK" sz="2400" dirty="0" smtClean="0"/>
              <a:t>Okrem </a:t>
            </a:r>
            <a:r>
              <a:rPr lang="sk-SK" sz="2400" dirty="0" smtClean="0"/>
              <a:t>toho je aj svetovou lekárňou. </a:t>
            </a:r>
            <a:endParaRPr lang="sk-SK" sz="2400" dirty="0" smtClean="0"/>
          </a:p>
          <a:p>
            <a:r>
              <a:rPr lang="sk-SK" sz="2400" dirty="0" smtClean="0"/>
              <a:t>Štvrtina </a:t>
            </a:r>
            <a:r>
              <a:rPr lang="sk-SK" sz="2400" dirty="0" smtClean="0"/>
              <a:t>všetkých liekov je vyrobená z druhov rastlín, ktoré rastú iba v </a:t>
            </a:r>
            <a:r>
              <a:rPr lang="sk-SK" sz="2400" dirty="0" smtClean="0"/>
              <a:t>pralesoch.</a:t>
            </a:r>
            <a:endParaRPr lang="sk-SK" sz="2400" dirty="0"/>
          </a:p>
        </p:txBody>
      </p:sp>
      <p:pic>
        <p:nvPicPr>
          <p:cNvPr id="4" name="Picture 2" descr="Výsledok vyhľadávania obrázkov pre dopyt Ulohy dazdoveho prales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437112"/>
            <a:ext cx="4680520" cy="24208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7829576" cy="56040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Zaujímavostí o Amazonskom Dažďovom Pralese a prečo ho musíme chrániť !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1.20% svetového kyslíka je produkovaný </a:t>
            </a:r>
            <a:r>
              <a:rPr lang="sk-SK" dirty="0" err="1" smtClean="0"/>
              <a:t>amazónskym</a:t>
            </a:r>
            <a:r>
              <a:rPr lang="sk-SK" dirty="0" smtClean="0"/>
              <a:t> dažďovým pralesom</a:t>
            </a:r>
            <a:r>
              <a:rPr lang="sk-SK" dirty="0" smtClean="0"/>
              <a:t>.</a:t>
            </a:r>
          </a:p>
          <a:p>
            <a:r>
              <a:rPr lang="sk-SK" dirty="0" smtClean="0"/>
              <a:t>2. Amazonka niekedy prúdila opačným smerom ako dnes. Z východu na západ.</a:t>
            </a:r>
          </a:p>
          <a:p>
            <a:r>
              <a:rPr lang="sk-SK" dirty="0" smtClean="0"/>
              <a:t>3.  </a:t>
            </a:r>
            <a:r>
              <a:rPr lang="sk-SK" dirty="0" err="1" smtClean="0"/>
              <a:t>Amazónsky</a:t>
            </a:r>
            <a:r>
              <a:rPr lang="sk-SK" dirty="0" smtClean="0"/>
              <a:t> prales reprezentuje viac ako polovicu všetkých dažďových pralesov na svete.</a:t>
            </a:r>
          </a:p>
          <a:p>
            <a:r>
              <a:rPr lang="sk-SK" dirty="0" smtClean="0"/>
              <a:t>  4. Motýle v tejto oblasti pijú korytnačie slzy.</a:t>
            </a:r>
          </a:p>
          <a:p>
            <a:r>
              <a:rPr lang="sk-SK" dirty="0" smtClean="0"/>
              <a:t>  5.  Pod </a:t>
            </a:r>
            <a:r>
              <a:rPr lang="sk-SK" dirty="0" err="1" smtClean="0"/>
              <a:t>amazónkou</a:t>
            </a:r>
            <a:r>
              <a:rPr lang="sk-SK" dirty="0" smtClean="0"/>
              <a:t> sa nachádza ešte jedna podzemná rieka, ktorá je zrejme rovnako dlhá ale niekoľkokrát </a:t>
            </a:r>
            <a:r>
              <a:rPr lang="sk-SK" dirty="0" smtClean="0"/>
              <a:t>širšia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5.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6. Piesok až zo samotnej Sahary je vetrom prinášaný do Amazonského pralesa, kde sa vďaka nemu obnovia minerály .</a:t>
            </a:r>
          </a:p>
          <a:p>
            <a:r>
              <a:rPr lang="sk-SK" dirty="0" smtClean="0"/>
              <a:t>7. V roku 2008 </a:t>
            </a:r>
            <a:r>
              <a:rPr lang="sk-SK" dirty="0" smtClean="0">
                <a:hlinkClick r:id="rId3"/>
              </a:rPr>
              <a:t>Nórsko </a:t>
            </a:r>
            <a:r>
              <a:rPr lang="sk-SK" dirty="0" smtClean="0"/>
              <a:t> darovalo 1 miliardu dolárov na záchranu pralesa.</a:t>
            </a:r>
          </a:p>
          <a:p>
            <a:r>
              <a:rPr lang="sk-SK" dirty="0" smtClean="0"/>
              <a:t>8. Amazonka obsahuje 5x viac vody ako ktorákoľvek iná rieka na Zemi.</a:t>
            </a:r>
          </a:p>
          <a:p>
            <a:r>
              <a:rPr lang="sk-SK" dirty="0" smtClean="0"/>
              <a:t>9.Iquitos je metropola, ktorá sa nachádza hlboko v dažďovom pralese a je nedostupná z cesty. Žije tam cez 400 000 ľudí.</a:t>
            </a:r>
          </a:p>
          <a:p>
            <a:r>
              <a:rPr lang="pl-PL" dirty="0" smtClean="0"/>
              <a:t>10. Cez celu Amazonku nie je vybudovaný ani jeden jediný most</a:t>
            </a:r>
            <a:r>
              <a:rPr lang="pl-PL" dirty="0" smtClean="0"/>
              <a:t>.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Príčiny ubúdania dažďových pralesov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Ťažba dreva – ročne sa vyťaží najmenej 4,5 milióna hektárov lesa </a:t>
            </a:r>
          </a:p>
          <a:p>
            <a:r>
              <a:rPr lang="sk-SK" sz="2400" dirty="0" smtClean="0"/>
              <a:t>Banský priemysel – povrchové doly zaberajú obrovské plochy a ničia pôvodnú zeminu </a:t>
            </a:r>
          </a:p>
          <a:p>
            <a:r>
              <a:rPr lang="sk-SK" sz="2400" dirty="0" smtClean="0"/>
              <a:t>Chov dobytka – lesy sú kvôli nim vypaľované </a:t>
            </a:r>
          </a:p>
          <a:p>
            <a:r>
              <a:rPr lang="sk-SK" sz="2400" dirty="0" smtClean="0"/>
              <a:t>Vytváranie nových obcí a miest</a:t>
            </a:r>
            <a:endParaRPr lang="sk-SK" sz="2400" dirty="0"/>
          </a:p>
        </p:txBody>
      </p:sp>
      <p:pic>
        <p:nvPicPr>
          <p:cNvPr id="32770" name="Picture 2" descr="Výsledok vyhľadávania obrázkov pre dopyt nicenie dazdove prales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77072"/>
            <a:ext cx="4381500" cy="2628900"/>
          </a:xfrm>
          <a:prstGeom prst="rect">
            <a:avLst/>
          </a:prstGeom>
          <a:noFill/>
        </p:spPr>
      </p:pic>
      <p:sp>
        <p:nvSpPr>
          <p:cNvPr id="32772" name="AutoShape 4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2774" name="AutoShape 6" descr="Súvisiaci obr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2776" name="Picture 8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77072"/>
            <a:ext cx="4248472" cy="266439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chol">
  <a:themeElements>
    <a:clrScheme name="Vrchol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chol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chol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384</TotalTime>
  <Words>375</Words>
  <Application>Microsoft Office PowerPoint</Application>
  <PresentationFormat>Prezentácia na obrazovke (4:3)</PresentationFormat>
  <Paragraphs>65</Paragraphs>
  <Slides>16</Slides>
  <Notes>16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Vrchol</vt:lpstr>
      <vt:lpstr>Globálne dôsledky ničenia dažďových pralesov</vt:lpstr>
      <vt:lpstr>Obsah</vt:lpstr>
      <vt:lpstr>Dažďový prales</vt:lpstr>
      <vt:lpstr>Snímka 4</vt:lpstr>
      <vt:lpstr>Výskyt dažďových pralesov</vt:lpstr>
      <vt:lpstr>Úlohy dažďového pralesa</vt:lpstr>
      <vt:lpstr>Zaujímavostí o Amazonskom Dažďovom Pralese a prečo ho musíme chrániť ! </vt:lpstr>
      <vt:lpstr>Snímka 8</vt:lpstr>
      <vt:lpstr>Príčiny ubúdania dažďových pralesov</vt:lpstr>
      <vt:lpstr>Dôsledky ničenia dažďových pralesov</vt:lpstr>
      <vt:lpstr>Snímka 11</vt:lpstr>
      <vt:lpstr>Snímka 12</vt:lpstr>
      <vt:lpstr>Snímka 13</vt:lpstr>
      <vt:lpstr>Otázky:</vt:lpstr>
      <vt:lpstr>Snímka 15</vt:lpstr>
      <vt:lpstr>Ďakujeme za pozornosť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Globálne dôsledky ničenia dažďových pralesov</dc:title>
  <dc:creator>Lacovič</dc:creator>
  <cp:lastModifiedBy>Dina Lubos</cp:lastModifiedBy>
  <cp:revision>16</cp:revision>
  <dcterms:created xsi:type="dcterms:W3CDTF">2016-12-10T11:44:09Z</dcterms:created>
  <dcterms:modified xsi:type="dcterms:W3CDTF">2016-12-20T05:51:16Z</dcterms:modified>
</cp:coreProperties>
</file>