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46E53EB-0257-4903-BACB-04EF15D325A7}" type="datetimeFigureOut">
              <a:rPr lang="sk-SK" smtClean="0"/>
              <a:t>11. 10. 2014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A8D7130-1A37-4367-9ACE-FDBFE6CEDC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53EB-0257-4903-BACB-04EF15D325A7}" type="datetimeFigureOut">
              <a:rPr lang="sk-SK" smtClean="0"/>
              <a:t>11. 10. 2014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7130-1A37-4367-9ACE-FDBFE6CEDC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53EB-0257-4903-BACB-04EF15D325A7}" type="datetimeFigureOut">
              <a:rPr lang="sk-SK" smtClean="0"/>
              <a:t>11. 10. 2014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7130-1A37-4367-9ACE-FDBFE6CEDC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46E53EB-0257-4903-BACB-04EF15D325A7}" type="datetimeFigureOut">
              <a:rPr lang="sk-SK" smtClean="0"/>
              <a:t>11. 10. 2014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7130-1A37-4367-9ACE-FDBFE6CEDC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46E53EB-0257-4903-BACB-04EF15D325A7}" type="datetimeFigureOut">
              <a:rPr lang="sk-SK" smtClean="0"/>
              <a:t>11. 10. 2014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A8D7130-1A37-4367-9ACE-FDBFE6CEDC43}" type="slidenum">
              <a:rPr lang="sk-SK" smtClean="0"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46E53EB-0257-4903-BACB-04EF15D325A7}" type="datetimeFigureOut">
              <a:rPr lang="sk-SK" smtClean="0"/>
              <a:t>11. 10. 2014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A8D7130-1A37-4367-9ACE-FDBFE6CEDC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46E53EB-0257-4903-BACB-04EF15D325A7}" type="datetimeFigureOut">
              <a:rPr lang="sk-SK" smtClean="0"/>
              <a:t>11. 10. 2014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A8D7130-1A37-4367-9ACE-FDBFE6CEDC4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53EB-0257-4903-BACB-04EF15D325A7}" type="datetimeFigureOut">
              <a:rPr lang="sk-SK" smtClean="0"/>
              <a:t>11. 10. 2014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7130-1A37-4367-9ACE-FDBFE6CEDC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46E53EB-0257-4903-BACB-04EF15D325A7}" type="datetimeFigureOut">
              <a:rPr lang="sk-SK" smtClean="0"/>
              <a:t>11. 10. 2014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A8D7130-1A37-4367-9ACE-FDBFE6CEDC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46E53EB-0257-4903-BACB-04EF15D325A7}" type="datetimeFigureOut">
              <a:rPr lang="sk-SK" smtClean="0"/>
              <a:t>11. 10. 2014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A8D7130-1A37-4367-9ACE-FDBFE6CEDC4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46E53EB-0257-4903-BACB-04EF15D325A7}" type="datetimeFigureOut">
              <a:rPr lang="sk-SK" smtClean="0"/>
              <a:t>11. 10. 2014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A8D7130-1A37-4367-9ACE-FDBFE6CEDC4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46E53EB-0257-4903-BACB-04EF15D325A7}" type="datetimeFigureOut">
              <a:rPr lang="sk-SK" smtClean="0"/>
              <a:t>11. 10. 2014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A8D7130-1A37-4367-9ACE-FDBFE6CEDC43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sk-SK" sz="9600" b="1" dirty="0" smtClean="0"/>
              <a:t>Kôrovce</a:t>
            </a:r>
            <a:endParaRPr lang="sk-SK" sz="9600" b="1" dirty="0"/>
          </a:p>
        </p:txBody>
      </p:sp>
      <p:pic>
        <p:nvPicPr>
          <p:cNvPr id="4" name="Zástupný symbol obsahu 8" descr="dafnia,OK.jpg"/>
          <p:cNvPicPr>
            <a:picLocks noChangeAspect="1"/>
          </p:cNvPicPr>
          <p:nvPr/>
        </p:nvPicPr>
        <p:blipFill>
          <a:blip r:embed="rId2" cstate="print"/>
          <a:srcRect t="3078" r="7346" b="1538"/>
          <a:stretch>
            <a:fillRect/>
          </a:stretch>
        </p:blipFill>
        <p:spPr>
          <a:xfrm>
            <a:off x="0" y="2636912"/>
            <a:ext cx="2922144" cy="3657600"/>
          </a:xfrm>
          <a:prstGeom prst="roundRect">
            <a:avLst/>
          </a:prstGeom>
          <a:ln w="28575">
            <a:solidFill>
              <a:srgbClr val="FF9900"/>
            </a:solidFill>
          </a:ln>
        </p:spPr>
      </p:pic>
      <p:pic>
        <p:nvPicPr>
          <p:cNvPr id="5" name="Obrázok 4" descr="cyklop samičk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2348880"/>
            <a:ext cx="3048000" cy="2204528"/>
          </a:xfrm>
          <a:prstGeom prst="roundRect">
            <a:avLst/>
          </a:prstGeom>
          <a:ln w="28575">
            <a:solidFill>
              <a:srgbClr val="FF9900"/>
            </a:solidFill>
          </a:ln>
        </p:spPr>
      </p:pic>
      <p:pic>
        <p:nvPicPr>
          <p:cNvPr id="6" name="Obrázok 5" descr="cyklop samče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4" y="4572000"/>
            <a:ext cx="3044672" cy="2286000"/>
          </a:xfrm>
          <a:prstGeom prst="roundRect">
            <a:avLst/>
          </a:prstGeom>
          <a:ln w="28575">
            <a:solidFill>
              <a:srgbClr val="FF9900"/>
            </a:solidFill>
          </a:ln>
        </p:spPr>
      </p:pic>
      <p:pic>
        <p:nvPicPr>
          <p:cNvPr id="7" name="Picture 4" descr="astacus_astacus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2348880"/>
            <a:ext cx="2970212" cy="4208133"/>
          </a:xfrm>
          <a:prstGeom prst="round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INÉ Kôrovce</a:t>
            </a:r>
            <a:endParaRPr lang="sk-SK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55712" y="1477144"/>
            <a:ext cx="8229600" cy="4525963"/>
          </a:xfrm>
          <a:prstGeom prst="rect">
            <a:avLst/>
          </a:prstGeom>
        </p:spPr>
        <p:txBody>
          <a:bodyPr vert="horz" anchor="t">
            <a:normAutofit lnSpcReduction="10000"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Morské kôrovce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sk-SK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Homár obyčajný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(má pravé klepeto väčšie ako ľavé)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Krab morský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sk-SK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Krevety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sk-SK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Langusta</a:t>
            </a:r>
          </a:p>
        </p:txBody>
      </p:sp>
      <p:pic>
        <p:nvPicPr>
          <p:cNvPr id="5" name="Obrázok 4" descr="homár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1916832"/>
            <a:ext cx="1742142" cy="1304925"/>
          </a:xfrm>
          <a:prstGeom prst="roundRect">
            <a:avLst/>
          </a:prstGeom>
          <a:ln w="28575">
            <a:solidFill>
              <a:srgbClr val="FF9900"/>
            </a:solidFill>
          </a:ln>
        </p:spPr>
      </p:pic>
      <p:pic>
        <p:nvPicPr>
          <p:cNvPr id="6" name="Obrázok 5" descr="kra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23112" y="3153544"/>
            <a:ext cx="1905000" cy="1381125"/>
          </a:xfrm>
          <a:prstGeom prst="roundRect">
            <a:avLst/>
          </a:prstGeom>
          <a:ln w="28575">
            <a:solidFill>
              <a:srgbClr val="FF9900"/>
            </a:solidFill>
          </a:ln>
        </p:spPr>
      </p:pic>
      <p:pic>
        <p:nvPicPr>
          <p:cNvPr id="7" name="Obrázok 6" descr="2008-9-3-krevet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51312" y="4372744"/>
            <a:ext cx="1803400" cy="1352550"/>
          </a:xfrm>
          <a:prstGeom prst="roundRect">
            <a:avLst/>
          </a:prstGeom>
          <a:ln w="28575">
            <a:solidFill>
              <a:srgbClr val="FF9900"/>
            </a:solidFill>
          </a:ln>
        </p:spPr>
      </p:pic>
      <p:pic>
        <p:nvPicPr>
          <p:cNvPr id="8" name="Obrázok 7" descr="langust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94512" y="5210944"/>
            <a:ext cx="2026920" cy="1266825"/>
          </a:xfrm>
          <a:prstGeom prst="roundRect">
            <a:avLst/>
          </a:prstGeom>
          <a:ln w="28575">
            <a:solidFill>
              <a:srgbClr val="FF9900"/>
            </a:solidFill>
          </a:ln>
        </p:spPr>
      </p:pic>
      <p:cxnSp>
        <p:nvCxnSpPr>
          <p:cNvPr id="9" name="Rovná spojovacia šípka 8"/>
          <p:cNvCxnSpPr/>
          <p:nvPr/>
        </p:nvCxnSpPr>
        <p:spPr>
          <a:xfrm flipV="1">
            <a:off x="3779912" y="2924944"/>
            <a:ext cx="838200" cy="228600"/>
          </a:xfrm>
          <a:prstGeom prst="straightConnector1">
            <a:avLst/>
          </a:prstGeom>
          <a:ln w="28575"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flipV="1">
            <a:off x="3170312" y="3991744"/>
            <a:ext cx="3048000" cy="76200"/>
          </a:xfrm>
          <a:prstGeom prst="straightConnector1">
            <a:avLst/>
          </a:prstGeom>
          <a:ln w="28575"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>
            <a:off x="2789312" y="6125344"/>
            <a:ext cx="3429000" cy="1588"/>
          </a:xfrm>
          <a:prstGeom prst="straightConnector1">
            <a:avLst/>
          </a:prstGeom>
          <a:ln w="28575"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8478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sz="4400" b="1" dirty="0" smtClean="0">
                <a:ln w="11430"/>
                <a:solidFill>
                  <a:srgbClr val="FF99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Arial" charset="0"/>
              </a:rPr>
              <a:t>Drobné </a:t>
            </a:r>
            <a:r>
              <a:rPr lang="sk-SK" sz="4400" b="1" dirty="0" smtClean="0">
                <a:ln w="11430"/>
                <a:solidFill>
                  <a:srgbClr val="FF99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Arial" charset="0"/>
              </a:rPr>
              <a:t>kôrovce – DAFNIA ŠTÍHLA</a:t>
            </a:r>
            <a:r>
              <a:rPr lang="sk-SK" sz="4400" b="1" dirty="0" smtClean="0">
                <a:ln w="11430"/>
                <a:solidFill>
                  <a:srgbClr val="FF99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Arial" charset="0"/>
              </a:rPr>
              <a:t/>
            </a:r>
            <a:br>
              <a:rPr lang="sk-SK" sz="4400" b="1" dirty="0" smtClean="0">
                <a:ln w="11430"/>
                <a:solidFill>
                  <a:srgbClr val="FF99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Arial" charset="0"/>
              </a:rPr>
            </a:br>
            <a:endParaRPr lang="sk-SK" dirty="0"/>
          </a:p>
        </p:txBody>
      </p:sp>
      <p:pic>
        <p:nvPicPr>
          <p:cNvPr id="4" name="Zástupný symbol obsahu 8" descr="dafnia,OK.jpg"/>
          <p:cNvPicPr>
            <a:picLocks noChangeAspect="1"/>
          </p:cNvPicPr>
          <p:nvPr/>
        </p:nvPicPr>
        <p:blipFill>
          <a:blip r:embed="rId2" cstate="print"/>
          <a:srcRect t="3078" r="7346" b="1538"/>
          <a:stretch>
            <a:fillRect/>
          </a:stretch>
        </p:blipFill>
        <p:spPr>
          <a:xfrm>
            <a:off x="3347864" y="1124743"/>
            <a:ext cx="4464496" cy="5588137"/>
          </a:xfrm>
          <a:prstGeom prst="roundRect">
            <a:avLst/>
          </a:prstGeom>
          <a:ln w="28575">
            <a:solidFill>
              <a:srgbClr val="FF9900"/>
            </a:solidFill>
          </a:ln>
        </p:spPr>
      </p:pic>
      <p:sp>
        <p:nvSpPr>
          <p:cNvPr id="5" name="Zaoblený obdĺžnik 4"/>
          <p:cNvSpPr/>
          <p:nvPr/>
        </p:nvSpPr>
        <p:spPr>
          <a:xfrm>
            <a:off x="395536" y="1556792"/>
            <a:ext cx="2592288" cy="41044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Char char="-"/>
            </a:pPr>
            <a:r>
              <a:rPr lang="sk-SK" sz="2800" dirty="0" smtClean="0">
                <a:solidFill>
                  <a:schemeClr val="bg1"/>
                </a:solidFill>
              </a:rPr>
              <a:t>V stojatých vodách</a:t>
            </a:r>
          </a:p>
          <a:p>
            <a:pPr algn="ctr">
              <a:buFontTx/>
              <a:buChar char="-"/>
            </a:pPr>
            <a:r>
              <a:rPr lang="sk-SK" sz="2800" dirty="0" smtClean="0">
                <a:solidFill>
                  <a:schemeClr val="bg1"/>
                </a:solidFill>
              </a:rPr>
              <a:t>- priehľadné telo</a:t>
            </a:r>
          </a:p>
          <a:p>
            <a:pPr algn="ctr">
              <a:buFontTx/>
              <a:buChar char="-"/>
            </a:pPr>
            <a:r>
              <a:rPr lang="sk-SK" sz="2800" dirty="0" smtClean="0">
                <a:solidFill>
                  <a:schemeClr val="bg1"/>
                </a:solidFill>
              </a:rPr>
              <a:t>-vodná blcha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CYKLOP OBYČAJNÝ</a:t>
            </a:r>
            <a:endParaRPr lang="sk-SK" b="1" dirty="0"/>
          </a:p>
        </p:txBody>
      </p:sp>
      <p:pic>
        <p:nvPicPr>
          <p:cNvPr id="4" name="Obrázok 3" descr="cyklop samičk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19" y="1196752"/>
            <a:ext cx="4778827" cy="3456384"/>
          </a:xfrm>
          <a:prstGeom prst="roundRect">
            <a:avLst/>
          </a:prstGeom>
          <a:ln w="28575">
            <a:solidFill>
              <a:srgbClr val="FF9900"/>
            </a:solidFill>
          </a:ln>
        </p:spPr>
      </p:pic>
      <p:pic>
        <p:nvPicPr>
          <p:cNvPr id="5" name="Obrázok 4" descr="cyklop samče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2924944"/>
            <a:ext cx="4603480" cy="3456384"/>
          </a:xfrm>
          <a:prstGeom prst="roundRect">
            <a:avLst/>
          </a:prstGeom>
          <a:ln w="28575">
            <a:solidFill>
              <a:srgbClr val="FF9900"/>
            </a:solidFill>
          </a:ln>
        </p:spPr>
      </p:pic>
      <p:sp>
        <p:nvSpPr>
          <p:cNvPr id="6" name="BlokTextu 13"/>
          <p:cNvSpPr txBox="1">
            <a:spLocks noChangeArrowheads="1"/>
          </p:cNvSpPr>
          <p:nvPr/>
        </p:nvSpPr>
        <p:spPr bwMode="auto">
          <a:xfrm>
            <a:off x="2843808" y="4221088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samička</a:t>
            </a:r>
          </a:p>
        </p:txBody>
      </p:sp>
      <p:sp>
        <p:nvSpPr>
          <p:cNvPr id="7" name="BlokTextu 14"/>
          <p:cNvSpPr txBox="1">
            <a:spLocks noChangeArrowheads="1"/>
          </p:cNvSpPr>
          <p:nvPr/>
        </p:nvSpPr>
        <p:spPr bwMode="auto">
          <a:xfrm>
            <a:off x="4860032" y="5877272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samček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85242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charakteristika</a:t>
            </a:r>
            <a:endParaRPr lang="sk-SK" b="1" dirty="0"/>
          </a:p>
        </p:txBody>
      </p:sp>
      <p:pic>
        <p:nvPicPr>
          <p:cNvPr id="4" name="Zástupný symbol obsahu 8" descr="dafnia,OK.jpg"/>
          <p:cNvPicPr>
            <a:picLocks noChangeAspect="1"/>
          </p:cNvPicPr>
          <p:nvPr/>
        </p:nvPicPr>
        <p:blipFill>
          <a:blip r:embed="rId2" cstate="print"/>
          <a:srcRect t="3078" r="7346" b="1538"/>
          <a:stretch>
            <a:fillRect/>
          </a:stretch>
        </p:blipFill>
        <p:spPr>
          <a:xfrm>
            <a:off x="4644008" y="1916832"/>
            <a:ext cx="1714037" cy="2145432"/>
          </a:xfrm>
          <a:prstGeom prst="roundRect">
            <a:avLst/>
          </a:prstGeom>
          <a:ln w="28575">
            <a:solidFill>
              <a:srgbClr val="FF9900"/>
            </a:solidFill>
          </a:ln>
        </p:spPr>
      </p:pic>
      <p:pic>
        <p:nvPicPr>
          <p:cNvPr id="5" name="Picture 4" descr="astacus_astacus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377461">
            <a:off x="6156176" y="2348880"/>
            <a:ext cx="1445457" cy="2047893"/>
          </a:xfrm>
          <a:prstGeom prst="round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6" name="Šípka doprava 5"/>
          <p:cNvSpPr/>
          <p:nvPr/>
        </p:nvSpPr>
        <p:spPr>
          <a:xfrm>
            <a:off x="0" y="1196752"/>
            <a:ext cx="4499992" cy="1512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Stavovce / </a:t>
            </a:r>
            <a:r>
              <a:rPr lang="sk-SK" sz="3200" dirty="0" err="1" smtClean="0"/>
              <a:t>bezstav</a:t>
            </a:r>
            <a:r>
              <a:rPr lang="sk-SK" sz="3200" dirty="0" smtClean="0"/>
              <a:t>.</a:t>
            </a:r>
            <a:endParaRPr lang="sk-SK" sz="3200" dirty="0"/>
          </a:p>
        </p:txBody>
      </p:sp>
      <p:sp>
        <p:nvSpPr>
          <p:cNvPr id="7" name="Šípka doprava 6"/>
          <p:cNvSpPr/>
          <p:nvPr/>
        </p:nvSpPr>
        <p:spPr>
          <a:xfrm>
            <a:off x="0" y="2492896"/>
            <a:ext cx="5076056" cy="1512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suchozemské/vodné</a:t>
            </a:r>
            <a:endParaRPr lang="sk-SK" sz="3200" dirty="0"/>
          </a:p>
        </p:txBody>
      </p:sp>
      <p:sp>
        <p:nvSpPr>
          <p:cNvPr id="8" name="Šípka doprava 7"/>
          <p:cNvSpPr/>
          <p:nvPr/>
        </p:nvSpPr>
        <p:spPr>
          <a:xfrm>
            <a:off x="0" y="3789040"/>
            <a:ext cx="5076056" cy="151216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>
                <a:solidFill>
                  <a:sysClr val="windowText" lastClr="000000"/>
                </a:solidFill>
              </a:rPr>
              <a:t>PANCIER</a:t>
            </a:r>
            <a:endParaRPr lang="sk-SK" sz="32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1323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Rak Riečny - </a:t>
            </a:r>
            <a:r>
              <a:rPr lang="sk-SK" sz="3200" b="1" dirty="0" err="1" smtClean="0"/>
              <a:t>vonk</a:t>
            </a:r>
            <a:r>
              <a:rPr lang="sk-SK" sz="3200" b="1" dirty="0" smtClean="0"/>
              <a:t>. stavba tela</a:t>
            </a:r>
            <a:endParaRPr lang="sk-SK" b="1" dirty="0"/>
          </a:p>
        </p:txBody>
      </p:sp>
      <p:pic>
        <p:nvPicPr>
          <p:cNvPr id="4" name="Picture 4" descr="astacus_astacus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211839"/>
            <a:ext cx="3888432" cy="5506018"/>
          </a:xfrm>
          <a:prstGeom prst="roundRect">
            <a:avLst>
              <a:gd name="adj" fmla="val 7436"/>
            </a:avLst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5" name="Šípka doprava 4"/>
          <p:cNvSpPr/>
          <p:nvPr/>
        </p:nvSpPr>
        <p:spPr>
          <a:xfrm>
            <a:off x="0" y="2348880"/>
            <a:ext cx="4032448" cy="2664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>
            <a:off x="0" y="5301208"/>
            <a:ext cx="4032448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 rot="8847248">
            <a:off x="5195748" y="1997558"/>
            <a:ext cx="4032448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rak,ni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4959"/>
          <a:stretch>
            <a:fillRect/>
          </a:stretch>
        </p:blipFill>
        <p:spPr bwMode="auto">
          <a:xfrm>
            <a:off x="75818" y="-48154"/>
            <a:ext cx="8751570" cy="6906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BlokTextu 5"/>
          <p:cNvSpPr txBox="1">
            <a:spLocks noChangeArrowheads="1"/>
          </p:cNvSpPr>
          <p:nvPr/>
        </p:nvSpPr>
        <p:spPr bwMode="auto">
          <a:xfrm>
            <a:off x="0" y="0"/>
            <a:ext cx="982980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Na hlavohrudi má rak:       oči na stopkách,     tykadlá (dlhé =hmat</a:t>
            </a:r>
          </a:p>
          <a:p>
            <a:r>
              <a:rPr lang="sk-SK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a krátke = čuch)</a:t>
            </a:r>
          </a:p>
          <a:p>
            <a:r>
              <a:rPr lang="sk-SK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5 párov končatín (prvý pár = klepetá)</a:t>
            </a:r>
          </a:p>
          <a:p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BlokTextu 14"/>
          <p:cNvSpPr txBox="1">
            <a:spLocks noChangeArrowheads="1"/>
          </p:cNvSpPr>
          <p:nvPr/>
        </p:nvSpPr>
        <p:spPr bwMode="auto">
          <a:xfrm>
            <a:off x="457200" y="5715000"/>
            <a:ext cx="59490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Na brušku má: chvostovú plutvičku</a:t>
            </a:r>
          </a:p>
          <a:p>
            <a:r>
              <a:rPr lang="sk-SK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zospodu- krátke končatiny na nosenie vajíčok</a:t>
            </a:r>
          </a:p>
        </p:txBody>
      </p:sp>
      <p:cxnSp>
        <p:nvCxnSpPr>
          <p:cNvPr id="8" name="Rovná spojovacia šípka 7"/>
          <p:cNvCxnSpPr/>
          <p:nvPr/>
        </p:nvCxnSpPr>
        <p:spPr>
          <a:xfrm>
            <a:off x="1763688" y="980728"/>
            <a:ext cx="19050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rot="16200000" flipH="1">
            <a:off x="4136132" y="1272580"/>
            <a:ext cx="20574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rot="5400000">
            <a:off x="6567264" y="641648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 rot="5400000">
            <a:off x="5766792" y="1298104"/>
            <a:ext cx="22098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rot="16200000" flipV="1">
            <a:off x="1371600" y="4191000"/>
            <a:ext cx="1600200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1998219" y="304800"/>
            <a:ext cx="5147564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sk-SK" sz="5400" b="1" dirty="0">
                <a:ln w="11430"/>
                <a:solidFill>
                  <a:srgbClr val="FF99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Arial" charset="0"/>
              </a:rPr>
              <a:t>Končatiny raka</a:t>
            </a:r>
          </a:p>
        </p:txBody>
      </p:sp>
      <p:pic>
        <p:nvPicPr>
          <p:cNvPr id="5" name="Obrázok 3" descr="11-astacus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356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Rovná spojnica 5"/>
          <p:cNvCxnSpPr/>
          <p:nvPr/>
        </p:nvCxnSpPr>
        <p:spPr>
          <a:xfrm rot="5400000">
            <a:off x="647700" y="3238500"/>
            <a:ext cx="2667000" cy="0"/>
          </a:xfrm>
          <a:prstGeom prst="line">
            <a:avLst/>
          </a:prstGeom>
          <a:ln w="28575">
            <a:solidFill>
              <a:srgbClr val="481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 rot="5400000">
            <a:off x="4191000" y="3276600"/>
            <a:ext cx="2438400" cy="0"/>
          </a:xfrm>
          <a:prstGeom prst="line">
            <a:avLst/>
          </a:prstGeom>
          <a:ln w="28575">
            <a:solidFill>
              <a:srgbClr val="481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11"/>
          <p:cNvSpPr txBox="1">
            <a:spLocks noChangeArrowheads="1"/>
          </p:cNvSpPr>
          <p:nvPr/>
        </p:nvSpPr>
        <p:spPr bwMode="auto">
          <a:xfrm>
            <a:off x="4267200" y="5562600"/>
            <a:ext cx="487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400" b="1">
                <a:solidFill>
                  <a:schemeClr val="bg1"/>
                </a:solidFill>
              </a:rPr>
              <a:t>na hlavohrudi</a:t>
            </a:r>
          </a:p>
        </p:txBody>
      </p:sp>
      <p:cxnSp>
        <p:nvCxnSpPr>
          <p:cNvPr id="9" name="Rovná spojnica 8"/>
          <p:cNvCxnSpPr/>
          <p:nvPr/>
        </p:nvCxnSpPr>
        <p:spPr>
          <a:xfrm rot="5400000">
            <a:off x="6629400" y="3276600"/>
            <a:ext cx="2438400" cy="0"/>
          </a:xfrm>
          <a:prstGeom prst="line">
            <a:avLst/>
          </a:prstGeom>
          <a:ln w="28575">
            <a:solidFill>
              <a:srgbClr val="481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16"/>
          <p:cNvSpPr txBox="1">
            <a:spLocks noChangeArrowheads="1"/>
          </p:cNvSpPr>
          <p:nvPr/>
        </p:nvSpPr>
        <p:spPr bwMode="auto">
          <a:xfrm>
            <a:off x="304800" y="5486400"/>
            <a:ext cx="1828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400" b="1">
                <a:solidFill>
                  <a:schemeClr val="bg1"/>
                </a:solidFill>
              </a:rPr>
              <a:t>na brušku</a:t>
            </a:r>
          </a:p>
        </p:txBody>
      </p:sp>
      <p:sp>
        <p:nvSpPr>
          <p:cNvPr id="11" name="Pravá zložená zátvorka 10"/>
          <p:cNvSpPr/>
          <p:nvPr/>
        </p:nvSpPr>
        <p:spPr>
          <a:xfrm rot="16200000">
            <a:off x="5029200" y="1981200"/>
            <a:ext cx="609600" cy="6400800"/>
          </a:xfrm>
          <a:prstGeom prst="rightBrace">
            <a:avLst>
              <a:gd name="adj1" fmla="val 8333"/>
              <a:gd name="adj2" fmla="val 50000"/>
            </a:avLst>
          </a:prstGeom>
          <a:ln w="31750">
            <a:solidFill>
              <a:schemeClr val="bg1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k-SK" sz="3600" dirty="0"/>
          </a:p>
        </p:txBody>
      </p:sp>
      <p:sp>
        <p:nvSpPr>
          <p:cNvPr id="12" name="Ľavá zložená zátvorka 11"/>
          <p:cNvSpPr/>
          <p:nvPr/>
        </p:nvSpPr>
        <p:spPr>
          <a:xfrm>
            <a:off x="990600" y="4419600"/>
            <a:ext cx="304800" cy="1524000"/>
          </a:xfrm>
          <a:prstGeom prst="leftBrace">
            <a:avLst>
              <a:gd name="adj1" fmla="val 25000"/>
              <a:gd name="adj2" fmla="val 50000"/>
            </a:avLst>
          </a:prstGeom>
          <a:ln w="28575">
            <a:solidFill>
              <a:schemeClr val="bg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3" name="BlokTextu 20"/>
          <p:cNvSpPr txBox="1">
            <a:spLocks noChangeArrowheads="1"/>
          </p:cNvSpPr>
          <p:nvPr/>
        </p:nvSpPr>
        <p:spPr bwMode="auto">
          <a:xfrm>
            <a:off x="8077200" y="4191000"/>
            <a:ext cx="979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chemeClr val="bg1"/>
                </a:solidFill>
              </a:rPr>
              <a:t>tykadlá</a:t>
            </a:r>
          </a:p>
        </p:txBody>
      </p:sp>
      <p:sp>
        <p:nvSpPr>
          <p:cNvPr id="14" name="BlokTextu 21"/>
          <p:cNvSpPr txBox="1">
            <a:spLocks noChangeArrowheads="1"/>
          </p:cNvSpPr>
          <p:nvPr/>
        </p:nvSpPr>
        <p:spPr bwMode="auto">
          <a:xfrm>
            <a:off x="5562600" y="4038600"/>
            <a:ext cx="2743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b="1">
                <a:solidFill>
                  <a:schemeClr val="bg1"/>
                </a:solidFill>
              </a:rPr>
              <a:t>hryzadlá, čeľuste </a:t>
            </a:r>
          </a:p>
          <a:p>
            <a:r>
              <a:rPr lang="sk-SK" b="1">
                <a:solidFill>
                  <a:schemeClr val="bg1"/>
                </a:solidFill>
              </a:rPr>
              <a:t>a 3 páry podáva-</a:t>
            </a:r>
          </a:p>
          <a:p>
            <a:r>
              <a:rPr lang="sk-SK" b="1">
                <a:solidFill>
                  <a:schemeClr val="bg1"/>
                </a:solidFill>
              </a:rPr>
              <a:t>cích  nôžok</a:t>
            </a:r>
          </a:p>
        </p:txBody>
      </p:sp>
      <p:sp>
        <p:nvSpPr>
          <p:cNvPr id="15" name="BlokTextu 22"/>
          <p:cNvSpPr txBox="1">
            <a:spLocks noChangeArrowheads="1"/>
          </p:cNvSpPr>
          <p:nvPr/>
        </p:nvSpPr>
        <p:spPr bwMode="auto">
          <a:xfrm>
            <a:off x="2286000" y="4114800"/>
            <a:ext cx="26209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b="1">
                <a:solidFill>
                  <a:schemeClr val="bg1"/>
                </a:solidFill>
              </a:rPr>
              <a:t>5 párov kráčavých nôh,    prvý pár  = klepetá</a:t>
            </a:r>
          </a:p>
        </p:txBody>
      </p:sp>
      <p:sp>
        <p:nvSpPr>
          <p:cNvPr id="16" name="BlokTextu 23"/>
          <p:cNvSpPr txBox="1">
            <a:spLocks noChangeArrowheads="1"/>
          </p:cNvSpPr>
          <p:nvPr/>
        </p:nvSpPr>
        <p:spPr bwMode="auto">
          <a:xfrm>
            <a:off x="228600" y="4267200"/>
            <a:ext cx="19145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b="1">
                <a:solidFill>
                  <a:schemeClr val="bg1"/>
                </a:solidFill>
              </a:rPr>
              <a:t>5 párov prichy-</a:t>
            </a:r>
          </a:p>
          <a:p>
            <a:r>
              <a:rPr lang="sk-SK" b="1">
                <a:solidFill>
                  <a:schemeClr val="bg1"/>
                </a:solidFill>
              </a:rPr>
              <a:t>távacích nôžok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2925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RAK ZOSPODU</a:t>
            </a:r>
            <a:endParaRPr lang="sk-SK" b="1" dirty="0"/>
          </a:p>
        </p:txBody>
      </p:sp>
      <p:pic>
        <p:nvPicPr>
          <p:cNvPr id="4" name="Zástupný symbol obsahu 3" descr="rak naopa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6950" t="9583" r="7915" b="5521"/>
          <a:stretch>
            <a:fillRect/>
          </a:stretch>
        </p:blipFill>
        <p:spPr bwMode="auto">
          <a:xfrm>
            <a:off x="1286201" y="1124745"/>
            <a:ext cx="6382143" cy="5666930"/>
          </a:xfrm>
          <a:prstGeom prst="round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POHYBOVÁ SÚSTAVA</a:t>
            </a:r>
            <a:endParaRPr lang="sk-SK" b="1" dirty="0"/>
          </a:p>
        </p:txBody>
      </p:sp>
      <p:pic>
        <p:nvPicPr>
          <p:cNvPr id="4" name="Zástupný symbol obsahu 3" descr="rak,ni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4959"/>
          <a:stretch>
            <a:fillRect/>
          </a:stretch>
        </p:blipFill>
        <p:spPr bwMode="auto">
          <a:xfrm>
            <a:off x="899592" y="1268760"/>
            <a:ext cx="6984776" cy="5511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Šípka doprava 4"/>
          <p:cNvSpPr/>
          <p:nvPr/>
        </p:nvSpPr>
        <p:spPr>
          <a:xfrm rot="19739373">
            <a:off x="611762" y="5457120"/>
            <a:ext cx="360040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Článkované </a:t>
            </a:r>
            <a:r>
              <a:rPr lang="sk-SK" dirty="0" err="1" smtClean="0"/>
              <a:t>konč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6" name="Šípka dolu 5"/>
          <p:cNvSpPr/>
          <p:nvPr/>
        </p:nvSpPr>
        <p:spPr>
          <a:xfrm>
            <a:off x="1115616" y="1268760"/>
            <a:ext cx="1728192" cy="22322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C</a:t>
            </a:r>
          </a:p>
          <a:p>
            <a:pPr algn="ctr"/>
            <a:r>
              <a:rPr lang="sk-SK" dirty="0" smtClean="0"/>
              <a:t>H</a:t>
            </a:r>
          </a:p>
          <a:p>
            <a:pPr algn="ctr"/>
            <a:r>
              <a:rPr lang="sk-SK" dirty="0" smtClean="0"/>
              <a:t>V</a:t>
            </a:r>
          </a:p>
          <a:p>
            <a:pPr algn="ctr"/>
            <a:r>
              <a:rPr lang="sk-SK" dirty="0" smtClean="0"/>
              <a:t>O</a:t>
            </a:r>
          </a:p>
          <a:p>
            <a:pPr algn="ctr"/>
            <a:r>
              <a:rPr lang="sk-SK" dirty="0" smtClean="0"/>
              <a:t>S</a:t>
            </a:r>
          </a:p>
          <a:p>
            <a:pPr algn="ctr"/>
            <a:r>
              <a:rPr lang="sk-SK" dirty="0" err="1" smtClean="0"/>
              <a:t>Tova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Dýchacia a obehová s.</a:t>
            </a:r>
            <a:endParaRPr lang="sk-SK" b="1" dirty="0"/>
          </a:p>
        </p:txBody>
      </p:sp>
      <p:pic>
        <p:nvPicPr>
          <p:cNvPr id="4" name="Zástupný symbol obsahu 3" descr="rak,ni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4959"/>
          <a:stretch>
            <a:fillRect/>
          </a:stretch>
        </p:blipFill>
        <p:spPr bwMode="auto">
          <a:xfrm>
            <a:off x="827584" y="1340767"/>
            <a:ext cx="6912768" cy="5455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Voľná forma 4"/>
          <p:cNvSpPr/>
          <p:nvPr/>
        </p:nvSpPr>
        <p:spPr>
          <a:xfrm>
            <a:off x="942535" y="2110154"/>
            <a:ext cx="942765" cy="858129"/>
          </a:xfrm>
          <a:custGeom>
            <a:avLst/>
            <a:gdLst>
              <a:gd name="connsiteX0" fmla="*/ 14068 w 942765"/>
              <a:gd name="connsiteY0" fmla="*/ 773723 h 858129"/>
              <a:gd name="connsiteX1" fmla="*/ 28136 w 942765"/>
              <a:gd name="connsiteY1" fmla="*/ 267286 h 858129"/>
              <a:gd name="connsiteX2" fmla="*/ 42203 w 942765"/>
              <a:gd name="connsiteY2" fmla="*/ 168812 h 858129"/>
              <a:gd name="connsiteX3" fmla="*/ 70339 w 942765"/>
              <a:gd name="connsiteY3" fmla="*/ 112541 h 858129"/>
              <a:gd name="connsiteX4" fmla="*/ 98474 w 942765"/>
              <a:gd name="connsiteY4" fmla="*/ 28135 h 858129"/>
              <a:gd name="connsiteX5" fmla="*/ 182880 w 942765"/>
              <a:gd name="connsiteY5" fmla="*/ 0 h 858129"/>
              <a:gd name="connsiteX6" fmla="*/ 211016 w 942765"/>
              <a:gd name="connsiteY6" fmla="*/ 28135 h 858129"/>
              <a:gd name="connsiteX7" fmla="*/ 211016 w 942765"/>
              <a:gd name="connsiteY7" fmla="*/ 281354 h 858129"/>
              <a:gd name="connsiteX8" fmla="*/ 182880 w 942765"/>
              <a:gd name="connsiteY8" fmla="*/ 436098 h 858129"/>
              <a:gd name="connsiteX9" fmla="*/ 196948 w 942765"/>
              <a:gd name="connsiteY9" fmla="*/ 520504 h 858129"/>
              <a:gd name="connsiteX10" fmla="*/ 211016 w 942765"/>
              <a:gd name="connsiteY10" fmla="*/ 450166 h 858129"/>
              <a:gd name="connsiteX11" fmla="*/ 225083 w 942765"/>
              <a:gd name="connsiteY11" fmla="*/ 295421 h 858129"/>
              <a:gd name="connsiteX12" fmla="*/ 253219 w 942765"/>
              <a:gd name="connsiteY12" fmla="*/ 239151 h 858129"/>
              <a:gd name="connsiteX13" fmla="*/ 295422 w 942765"/>
              <a:gd name="connsiteY13" fmla="*/ 168812 h 858129"/>
              <a:gd name="connsiteX14" fmla="*/ 351693 w 942765"/>
              <a:gd name="connsiteY14" fmla="*/ 112541 h 858129"/>
              <a:gd name="connsiteX15" fmla="*/ 365760 w 942765"/>
              <a:gd name="connsiteY15" fmla="*/ 154744 h 858129"/>
              <a:gd name="connsiteX16" fmla="*/ 351693 w 942765"/>
              <a:gd name="connsiteY16" fmla="*/ 337624 h 858129"/>
              <a:gd name="connsiteX17" fmla="*/ 323557 w 942765"/>
              <a:gd name="connsiteY17" fmla="*/ 436098 h 858129"/>
              <a:gd name="connsiteX18" fmla="*/ 295422 w 942765"/>
              <a:gd name="connsiteY18" fmla="*/ 534572 h 858129"/>
              <a:gd name="connsiteX19" fmla="*/ 309490 w 942765"/>
              <a:gd name="connsiteY19" fmla="*/ 604911 h 858129"/>
              <a:gd name="connsiteX20" fmla="*/ 351693 w 942765"/>
              <a:gd name="connsiteY20" fmla="*/ 590843 h 858129"/>
              <a:gd name="connsiteX21" fmla="*/ 365760 w 942765"/>
              <a:gd name="connsiteY21" fmla="*/ 464234 h 858129"/>
              <a:gd name="connsiteX22" fmla="*/ 379828 w 942765"/>
              <a:gd name="connsiteY22" fmla="*/ 239151 h 858129"/>
              <a:gd name="connsiteX23" fmla="*/ 393896 w 942765"/>
              <a:gd name="connsiteY23" fmla="*/ 140677 h 858129"/>
              <a:gd name="connsiteX24" fmla="*/ 422031 w 942765"/>
              <a:gd name="connsiteY24" fmla="*/ 112541 h 858129"/>
              <a:gd name="connsiteX25" fmla="*/ 492370 w 942765"/>
              <a:gd name="connsiteY25" fmla="*/ 126609 h 858129"/>
              <a:gd name="connsiteX26" fmla="*/ 506437 w 942765"/>
              <a:gd name="connsiteY26" fmla="*/ 182880 h 858129"/>
              <a:gd name="connsiteX27" fmla="*/ 520505 w 942765"/>
              <a:gd name="connsiteY27" fmla="*/ 225083 h 858129"/>
              <a:gd name="connsiteX28" fmla="*/ 464234 w 942765"/>
              <a:gd name="connsiteY28" fmla="*/ 618978 h 858129"/>
              <a:gd name="connsiteX29" fmla="*/ 422031 w 942765"/>
              <a:gd name="connsiteY29" fmla="*/ 689317 h 858129"/>
              <a:gd name="connsiteX30" fmla="*/ 393896 w 942765"/>
              <a:gd name="connsiteY30" fmla="*/ 745588 h 858129"/>
              <a:gd name="connsiteX31" fmla="*/ 379828 w 942765"/>
              <a:gd name="connsiteY31" fmla="*/ 787791 h 858129"/>
              <a:gd name="connsiteX32" fmla="*/ 407963 w 942765"/>
              <a:gd name="connsiteY32" fmla="*/ 759655 h 858129"/>
              <a:gd name="connsiteX33" fmla="*/ 450167 w 942765"/>
              <a:gd name="connsiteY33" fmla="*/ 689317 h 858129"/>
              <a:gd name="connsiteX34" fmla="*/ 478302 w 942765"/>
              <a:gd name="connsiteY34" fmla="*/ 590843 h 858129"/>
              <a:gd name="connsiteX35" fmla="*/ 520505 w 942765"/>
              <a:gd name="connsiteY35" fmla="*/ 436098 h 858129"/>
              <a:gd name="connsiteX36" fmla="*/ 576776 w 942765"/>
              <a:gd name="connsiteY36" fmla="*/ 239151 h 858129"/>
              <a:gd name="connsiteX37" fmla="*/ 675250 w 942765"/>
              <a:gd name="connsiteY37" fmla="*/ 253218 h 858129"/>
              <a:gd name="connsiteX38" fmla="*/ 661182 w 942765"/>
              <a:gd name="connsiteY38" fmla="*/ 407963 h 858129"/>
              <a:gd name="connsiteX39" fmla="*/ 647114 w 942765"/>
              <a:gd name="connsiteY39" fmla="*/ 450166 h 858129"/>
              <a:gd name="connsiteX40" fmla="*/ 590843 w 942765"/>
              <a:gd name="connsiteY40" fmla="*/ 506437 h 858129"/>
              <a:gd name="connsiteX41" fmla="*/ 548640 w 942765"/>
              <a:gd name="connsiteY41" fmla="*/ 576775 h 858129"/>
              <a:gd name="connsiteX42" fmla="*/ 520505 w 942765"/>
              <a:gd name="connsiteY42" fmla="*/ 675249 h 858129"/>
              <a:gd name="connsiteX43" fmla="*/ 675250 w 942765"/>
              <a:gd name="connsiteY43" fmla="*/ 731520 h 858129"/>
              <a:gd name="connsiteX44" fmla="*/ 745588 w 942765"/>
              <a:gd name="connsiteY44" fmla="*/ 604911 h 858129"/>
              <a:gd name="connsiteX45" fmla="*/ 759656 w 942765"/>
              <a:gd name="connsiteY45" fmla="*/ 548640 h 858129"/>
              <a:gd name="connsiteX46" fmla="*/ 787791 w 942765"/>
              <a:gd name="connsiteY46" fmla="*/ 506437 h 858129"/>
              <a:gd name="connsiteX47" fmla="*/ 801859 w 942765"/>
              <a:gd name="connsiteY47" fmla="*/ 182880 h 858129"/>
              <a:gd name="connsiteX48" fmla="*/ 844062 w 942765"/>
              <a:gd name="connsiteY48" fmla="*/ 168812 h 858129"/>
              <a:gd name="connsiteX49" fmla="*/ 914400 w 942765"/>
              <a:gd name="connsiteY49" fmla="*/ 182880 h 858129"/>
              <a:gd name="connsiteX50" fmla="*/ 914400 w 942765"/>
              <a:gd name="connsiteY50" fmla="*/ 492369 h 858129"/>
              <a:gd name="connsiteX51" fmla="*/ 858130 w 942765"/>
              <a:gd name="connsiteY51" fmla="*/ 590843 h 858129"/>
              <a:gd name="connsiteX52" fmla="*/ 829994 w 942765"/>
              <a:gd name="connsiteY52" fmla="*/ 675249 h 858129"/>
              <a:gd name="connsiteX53" fmla="*/ 801859 w 942765"/>
              <a:gd name="connsiteY53" fmla="*/ 759655 h 858129"/>
              <a:gd name="connsiteX54" fmla="*/ 773723 w 942765"/>
              <a:gd name="connsiteY54" fmla="*/ 829994 h 858129"/>
              <a:gd name="connsiteX55" fmla="*/ 731520 w 942765"/>
              <a:gd name="connsiteY55" fmla="*/ 858129 h 858129"/>
              <a:gd name="connsiteX56" fmla="*/ 492370 w 942765"/>
              <a:gd name="connsiteY56" fmla="*/ 844061 h 858129"/>
              <a:gd name="connsiteX57" fmla="*/ 351693 w 942765"/>
              <a:gd name="connsiteY57" fmla="*/ 801858 h 858129"/>
              <a:gd name="connsiteX58" fmla="*/ 98474 w 942765"/>
              <a:gd name="connsiteY58" fmla="*/ 759655 h 858129"/>
              <a:gd name="connsiteX59" fmla="*/ 14068 w 942765"/>
              <a:gd name="connsiteY59" fmla="*/ 703384 h 858129"/>
              <a:gd name="connsiteX60" fmla="*/ 0 w 942765"/>
              <a:gd name="connsiteY60" fmla="*/ 661181 h 858129"/>
              <a:gd name="connsiteX61" fmla="*/ 14068 w 942765"/>
              <a:gd name="connsiteY61" fmla="*/ 281354 h 858129"/>
              <a:gd name="connsiteX62" fmla="*/ 28136 w 942765"/>
              <a:gd name="connsiteY62" fmla="*/ 239151 h 858129"/>
              <a:gd name="connsiteX63" fmla="*/ 56271 w 942765"/>
              <a:gd name="connsiteY63" fmla="*/ 196948 h 858129"/>
              <a:gd name="connsiteX64" fmla="*/ 140677 w 942765"/>
              <a:gd name="connsiteY64" fmla="*/ 84406 h 858129"/>
              <a:gd name="connsiteX65" fmla="*/ 787791 w 942765"/>
              <a:gd name="connsiteY65" fmla="*/ 112541 h 858129"/>
              <a:gd name="connsiteX66" fmla="*/ 829994 w 942765"/>
              <a:gd name="connsiteY66" fmla="*/ 126609 h 858129"/>
              <a:gd name="connsiteX67" fmla="*/ 872197 w 942765"/>
              <a:gd name="connsiteY67" fmla="*/ 211015 h 858129"/>
              <a:gd name="connsiteX68" fmla="*/ 872197 w 942765"/>
              <a:gd name="connsiteY68" fmla="*/ 225083 h 85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942765" h="858129">
                <a:moveTo>
                  <a:pt x="14068" y="773723"/>
                </a:moveTo>
                <a:cubicBezTo>
                  <a:pt x="18757" y="604911"/>
                  <a:pt x="20290" y="435981"/>
                  <a:pt x="28136" y="267286"/>
                </a:cubicBezTo>
                <a:cubicBezTo>
                  <a:pt x="29677" y="234164"/>
                  <a:pt x="33479" y="200802"/>
                  <a:pt x="42203" y="168812"/>
                </a:cubicBezTo>
                <a:cubicBezTo>
                  <a:pt x="47721" y="148580"/>
                  <a:pt x="62551" y="132012"/>
                  <a:pt x="70339" y="112541"/>
                </a:cubicBezTo>
                <a:cubicBezTo>
                  <a:pt x="81353" y="85005"/>
                  <a:pt x="70339" y="37513"/>
                  <a:pt x="98474" y="28135"/>
                </a:cubicBezTo>
                <a:lnTo>
                  <a:pt x="182880" y="0"/>
                </a:lnTo>
                <a:cubicBezTo>
                  <a:pt x="192259" y="9378"/>
                  <a:pt x="205085" y="16272"/>
                  <a:pt x="211016" y="28135"/>
                </a:cubicBezTo>
                <a:cubicBezTo>
                  <a:pt x="244538" y="95179"/>
                  <a:pt x="214570" y="245810"/>
                  <a:pt x="211016" y="281354"/>
                </a:cubicBezTo>
                <a:cubicBezTo>
                  <a:pt x="207416" y="317350"/>
                  <a:pt x="190472" y="398141"/>
                  <a:pt x="182880" y="436098"/>
                </a:cubicBezTo>
                <a:cubicBezTo>
                  <a:pt x="187569" y="464233"/>
                  <a:pt x="171436" y="507748"/>
                  <a:pt x="196948" y="520504"/>
                </a:cubicBezTo>
                <a:cubicBezTo>
                  <a:pt x="218334" y="531197"/>
                  <a:pt x="208050" y="473892"/>
                  <a:pt x="211016" y="450166"/>
                </a:cubicBezTo>
                <a:cubicBezTo>
                  <a:pt x="217440" y="398772"/>
                  <a:pt x="214925" y="346210"/>
                  <a:pt x="225083" y="295421"/>
                </a:cubicBezTo>
                <a:cubicBezTo>
                  <a:pt x="229196" y="274857"/>
                  <a:pt x="244958" y="258426"/>
                  <a:pt x="253219" y="239151"/>
                </a:cubicBezTo>
                <a:cubicBezTo>
                  <a:pt x="280613" y="175233"/>
                  <a:pt x="248634" y="215602"/>
                  <a:pt x="295422" y="168812"/>
                </a:cubicBezTo>
                <a:cubicBezTo>
                  <a:pt x="300781" y="152735"/>
                  <a:pt x="308821" y="91105"/>
                  <a:pt x="351693" y="112541"/>
                </a:cubicBezTo>
                <a:cubicBezTo>
                  <a:pt x="364956" y="119173"/>
                  <a:pt x="361071" y="140676"/>
                  <a:pt x="365760" y="154744"/>
                </a:cubicBezTo>
                <a:cubicBezTo>
                  <a:pt x="361071" y="215704"/>
                  <a:pt x="358837" y="276903"/>
                  <a:pt x="351693" y="337624"/>
                </a:cubicBezTo>
                <a:cubicBezTo>
                  <a:pt x="347295" y="375008"/>
                  <a:pt x="333564" y="401072"/>
                  <a:pt x="323557" y="436098"/>
                </a:cubicBezTo>
                <a:cubicBezTo>
                  <a:pt x="288229" y="559747"/>
                  <a:pt x="329152" y="433384"/>
                  <a:pt x="295422" y="534572"/>
                </a:cubicBezTo>
                <a:cubicBezTo>
                  <a:pt x="300111" y="558018"/>
                  <a:pt x="292583" y="588004"/>
                  <a:pt x="309490" y="604911"/>
                </a:cubicBezTo>
                <a:cubicBezTo>
                  <a:pt x="319975" y="615396"/>
                  <a:pt x="346186" y="604611"/>
                  <a:pt x="351693" y="590843"/>
                </a:cubicBezTo>
                <a:cubicBezTo>
                  <a:pt x="367463" y="551417"/>
                  <a:pt x="362374" y="506561"/>
                  <a:pt x="365760" y="464234"/>
                </a:cubicBezTo>
                <a:cubicBezTo>
                  <a:pt x="371755" y="389299"/>
                  <a:pt x="373316" y="314042"/>
                  <a:pt x="379828" y="239151"/>
                </a:cubicBezTo>
                <a:cubicBezTo>
                  <a:pt x="382701" y="206118"/>
                  <a:pt x="383411" y="172133"/>
                  <a:pt x="393896" y="140677"/>
                </a:cubicBezTo>
                <a:cubicBezTo>
                  <a:pt x="398090" y="128094"/>
                  <a:pt x="412653" y="121920"/>
                  <a:pt x="422031" y="112541"/>
                </a:cubicBezTo>
                <a:cubicBezTo>
                  <a:pt x="445477" y="117230"/>
                  <a:pt x="474001" y="111302"/>
                  <a:pt x="492370" y="126609"/>
                </a:cubicBezTo>
                <a:cubicBezTo>
                  <a:pt x="507223" y="138987"/>
                  <a:pt x="501126" y="164290"/>
                  <a:pt x="506437" y="182880"/>
                </a:cubicBezTo>
                <a:cubicBezTo>
                  <a:pt x="510511" y="197138"/>
                  <a:pt x="515816" y="211015"/>
                  <a:pt x="520505" y="225083"/>
                </a:cubicBezTo>
                <a:cubicBezTo>
                  <a:pt x="476023" y="758877"/>
                  <a:pt x="545588" y="429153"/>
                  <a:pt x="464234" y="618978"/>
                </a:cubicBezTo>
                <a:cubicBezTo>
                  <a:pt x="436840" y="682897"/>
                  <a:pt x="468821" y="642527"/>
                  <a:pt x="422031" y="689317"/>
                </a:cubicBezTo>
                <a:cubicBezTo>
                  <a:pt x="412653" y="708074"/>
                  <a:pt x="402157" y="726313"/>
                  <a:pt x="393896" y="745588"/>
                </a:cubicBezTo>
                <a:cubicBezTo>
                  <a:pt x="388055" y="759218"/>
                  <a:pt x="369343" y="777306"/>
                  <a:pt x="379828" y="787791"/>
                </a:cubicBezTo>
                <a:lnTo>
                  <a:pt x="407963" y="759655"/>
                </a:lnTo>
                <a:cubicBezTo>
                  <a:pt x="447817" y="640095"/>
                  <a:pt x="392233" y="785873"/>
                  <a:pt x="450167" y="689317"/>
                </a:cubicBezTo>
                <a:cubicBezTo>
                  <a:pt x="459620" y="673562"/>
                  <a:pt x="474625" y="603100"/>
                  <a:pt x="478302" y="590843"/>
                </a:cubicBezTo>
                <a:cubicBezTo>
                  <a:pt x="521137" y="448059"/>
                  <a:pt x="494865" y="564296"/>
                  <a:pt x="520505" y="436098"/>
                </a:cubicBezTo>
                <a:cubicBezTo>
                  <a:pt x="521793" y="420638"/>
                  <a:pt x="491837" y="247645"/>
                  <a:pt x="576776" y="239151"/>
                </a:cubicBezTo>
                <a:cubicBezTo>
                  <a:pt x="609769" y="235852"/>
                  <a:pt x="642425" y="248529"/>
                  <a:pt x="675250" y="253218"/>
                </a:cubicBezTo>
                <a:cubicBezTo>
                  <a:pt x="670561" y="304800"/>
                  <a:pt x="668507" y="356689"/>
                  <a:pt x="661182" y="407963"/>
                </a:cubicBezTo>
                <a:cubicBezTo>
                  <a:pt x="659085" y="422643"/>
                  <a:pt x="655733" y="438099"/>
                  <a:pt x="647114" y="450166"/>
                </a:cubicBezTo>
                <a:cubicBezTo>
                  <a:pt x="631696" y="471751"/>
                  <a:pt x="609600" y="487680"/>
                  <a:pt x="590843" y="506437"/>
                </a:cubicBezTo>
                <a:cubicBezTo>
                  <a:pt x="550994" y="625991"/>
                  <a:pt x="606571" y="480224"/>
                  <a:pt x="548640" y="576775"/>
                </a:cubicBezTo>
                <a:cubicBezTo>
                  <a:pt x="539993" y="591187"/>
                  <a:pt x="523132" y="664743"/>
                  <a:pt x="520505" y="675249"/>
                </a:cubicBezTo>
                <a:cubicBezTo>
                  <a:pt x="537746" y="761455"/>
                  <a:pt x="522743" y="807774"/>
                  <a:pt x="675250" y="731520"/>
                </a:cubicBezTo>
                <a:cubicBezTo>
                  <a:pt x="708835" y="714727"/>
                  <a:pt x="734382" y="644132"/>
                  <a:pt x="745588" y="604911"/>
                </a:cubicBezTo>
                <a:cubicBezTo>
                  <a:pt x="750900" y="586321"/>
                  <a:pt x="752040" y="566411"/>
                  <a:pt x="759656" y="548640"/>
                </a:cubicBezTo>
                <a:cubicBezTo>
                  <a:pt x="766316" y="533100"/>
                  <a:pt x="778413" y="520505"/>
                  <a:pt x="787791" y="506437"/>
                </a:cubicBezTo>
                <a:cubicBezTo>
                  <a:pt x="792480" y="398585"/>
                  <a:pt x="784111" y="289365"/>
                  <a:pt x="801859" y="182880"/>
                </a:cubicBezTo>
                <a:cubicBezTo>
                  <a:pt x="804297" y="168253"/>
                  <a:pt x="829233" y="168812"/>
                  <a:pt x="844062" y="168812"/>
                </a:cubicBezTo>
                <a:cubicBezTo>
                  <a:pt x="867972" y="168812"/>
                  <a:pt x="890954" y="178191"/>
                  <a:pt x="914400" y="182880"/>
                </a:cubicBezTo>
                <a:cubicBezTo>
                  <a:pt x="940269" y="312220"/>
                  <a:pt x="942765" y="293812"/>
                  <a:pt x="914400" y="492369"/>
                </a:cubicBezTo>
                <a:cubicBezTo>
                  <a:pt x="908490" y="533736"/>
                  <a:pt x="873883" y="555399"/>
                  <a:pt x="858130" y="590843"/>
                </a:cubicBezTo>
                <a:cubicBezTo>
                  <a:pt x="846085" y="617944"/>
                  <a:pt x="839372" y="647114"/>
                  <a:pt x="829994" y="675249"/>
                </a:cubicBezTo>
                <a:lnTo>
                  <a:pt x="801859" y="759655"/>
                </a:lnTo>
                <a:cubicBezTo>
                  <a:pt x="792480" y="783101"/>
                  <a:pt x="788401" y="809445"/>
                  <a:pt x="773723" y="829994"/>
                </a:cubicBezTo>
                <a:cubicBezTo>
                  <a:pt x="763896" y="843752"/>
                  <a:pt x="745588" y="848751"/>
                  <a:pt x="731520" y="858129"/>
                </a:cubicBezTo>
                <a:cubicBezTo>
                  <a:pt x="651803" y="853440"/>
                  <a:pt x="571865" y="851632"/>
                  <a:pt x="492370" y="844061"/>
                </a:cubicBezTo>
                <a:cubicBezTo>
                  <a:pt x="447691" y="839806"/>
                  <a:pt x="392526" y="810024"/>
                  <a:pt x="351693" y="801858"/>
                </a:cubicBezTo>
                <a:cubicBezTo>
                  <a:pt x="173944" y="766309"/>
                  <a:pt x="258468" y="779655"/>
                  <a:pt x="98474" y="759655"/>
                </a:cubicBezTo>
                <a:cubicBezTo>
                  <a:pt x="69156" y="744996"/>
                  <a:pt x="32482" y="734075"/>
                  <a:pt x="14068" y="703384"/>
                </a:cubicBezTo>
                <a:cubicBezTo>
                  <a:pt x="6439" y="690668"/>
                  <a:pt x="4689" y="675249"/>
                  <a:pt x="0" y="661181"/>
                </a:cubicBezTo>
                <a:cubicBezTo>
                  <a:pt x="4689" y="534572"/>
                  <a:pt x="5640" y="407769"/>
                  <a:pt x="14068" y="281354"/>
                </a:cubicBezTo>
                <a:cubicBezTo>
                  <a:pt x="15054" y="266558"/>
                  <a:pt x="21504" y="252414"/>
                  <a:pt x="28136" y="239151"/>
                </a:cubicBezTo>
                <a:cubicBezTo>
                  <a:pt x="35697" y="224029"/>
                  <a:pt x="49404" y="212398"/>
                  <a:pt x="56271" y="196948"/>
                </a:cubicBezTo>
                <a:cubicBezTo>
                  <a:pt x="105938" y="85197"/>
                  <a:pt x="47345" y="131072"/>
                  <a:pt x="140677" y="84406"/>
                </a:cubicBezTo>
                <a:cubicBezTo>
                  <a:pt x="407013" y="90747"/>
                  <a:pt x="574142" y="51499"/>
                  <a:pt x="787791" y="112541"/>
                </a:cubicBezTo>
                <a:cubicBezTo>
                  <a:pt x="802049" y="116615"/>
                  <a:pt x="815926" y="121920"/>
                  <a:pt x="829994" y="126609"/>
                </a:cubicBezTo>
                <a:cubicBezTo>
                  <a:pt x="857502" y="167870"/>
                  <a:pt x="860549" y="164420"/>
                  <a:pt x="872197" y="211015"/>
                </a:cubicBezTo>
                <a:cubicBezTo>
                  <a:pt x="873334" y="215564"/>
                  <a:pt x="872197" y="220394"/>
                  <a:pt x="872197" y="225083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971600" y="170080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žiabre</a:t>
            </a:r>
            <a:endParaRPr lang="sk-SK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Voľná forma 6"/>
          <p:cNvSpPr/>
          <p:nvPr/>
        </p:nvSpPr>
        <p:spPr>
          <a:xfrm>
            <a:off x="1871003" y="3543992"/>
            <a:ext cx="3019638" cy="240217"/>
          </a:xfrm>
          <a:custGeom>
            <a:avLst/>
            <a:gdLst>
              <a:gd name="connsiteX0" fmla="*/ 0 w 3019638"/>
              <a:gd name="connsiteY0" fmla="*/ 240217 h 240217"/>
              <a:gd name="connsiteX1" fmla="*/ 126609 w 3019638"/>
              <a:gd name="connsiteY1" fmla="*/ 212082 h 240217"/>
              <a:gd name="connsiteX2" fmla="*/ 323557 w 3019638"/>
              <a:gd name="connsiteY2" fmla="*/ 169879 h 240217"/>
              <a:gd name="connsiteX3" fmla="*/ 647114 w 3019638"/>
              <a:gd name="connsiteY3" fmla="*/ 141743 h 240217"/>
              <a:gd name="connsiteX4" fmla="*/ 717452 w 3019638"/>
              <a:gd name="connsiteY4" fmla="*/ 127676 h 240217"/>
              <a:gd name="connsiteX5" fmla="*/ 844062 w 3019638"/>
              <a:gd name="connsiteY5" fmla="*/ 99540 h 240217"/>
              <a:gd name="connsiteX6" fmla="*/ 1069145 w 3019638"/>
              <a:gd name="connsiteY6" fmla="*/ 85473 h 240217"/>
              <a:gd name="connsiteX7" fmla="*/ 1209822 w 3019638"/>
              <a:gd name="connsiteY7" fmla="*/ 43270 h 240217"/>
              <a:gd name="connsiteX8" fmla="*/ 1252025 w 3019638"/>
              <a:gd name="connsiteY8" fmla="*/ 29202 h 240217"/>
              <a:gd name="connsiteX9" fmla="*/ 1730326 w 3019638"/>
              <a:gd name="connsiteY9" fmla="*/ 1066 h 240217"/>
              <a:gd name="connsiteX10" fmla="*/ 2475914 w 3019638"/>
              <a:gd name="connsiteY10" fmla="*/ 15134 h 240217"/>
              <a:gd name="connsiteX11" fmla="*/ 2560320 w 3019638"/>
              <a:gd name="connsiteY11" fmla="*/ 57337 h 240217"/>
              <a:gd name="connsiteX12" fmla="*/ 2644726 w 3019638"/>
              <a:gd name="connsiteY12" fmla="*/ 85473 h 240217"/>
              <a:gd name="connsiteX13" fmla="*/ 2686929 w 3019638"/>
              <a:gd name="connsiteY13" fmla="*/ 99540 h 240217"/>
              <a:gd name="connsiteX14" fmla="*/ 2841674 w 3019638"/>
              <a:gd name="connsiteY14" fmla="*/ 127676 h 240217"/>
              <a:gd name="connsiteX15" fmla="*/ 2897945 w 3019638"/>
              <a:gd name="connsiteY15" fmla="*/ 155811 h 240217"/>
              <a:gd name="connsiteX16" fmla="*/ 2968283 w 3019638"/>
              <a:gd name="connsiteY16" fmla="*/ 183946 h 24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19638" h="240217">
                <a:moveTo>
                  <a:pt x="0" y="240217"/>
                </a:moveTo>
                <a:cubicBezTo>
                  <a:pt x="82136" y="212840"/>
                  <a:pt x="2814" y="236842"/>
                  <a:pt x="126609" y="212082"/>
                </a:cubicBezTo>
                <a:cubicBezTo>
                  <a:pt x="233179" y="190768"/>
                  <a:pt x="154261" y="191041"/>
                  <a:pt x="323557" y="169879"/>
                </a:cubicBezTo>
                <a:cubicBezTo>
                  <a:pt x="506049" y="147067"/>
                  <a:pt x="398377" y="158326"/>
                  <a:pt x="647114" y="141743"/>
                </a:cubicBezTo>
                <a:cubicBezTo>
                  <a:pt x="670560" y="137054"/>
                  <a:pt x="694111" y="132863"/>
                  <a:pt x="717452" y="127676"/>
                </a:cubicBezTo>
                <a:cubicBezTo>
                  <a:pt x="754734" y="119391"/>
                  <a:pt x="806935" y="103076"/>
                  <a:pt x="844062" y="99540"/>
                </a:cubicBezTo>
                <a:cubicBezTo>
                  <a:pt x="918897" y="92413"/>
                  <a:pt x="994117" y="90162"/>
                  <a:pt x="1069145" y="85473"/>
                </a:cubicBezTo>
                <a:cubicBezTo>
                  <a:pt x="1154183" y="64213"/>
                  <a:pt x="1107080" y="77517"/>
                  <a:pt x="1209822" y="43270"/>
                </a:cubicBezTo>
                <a:cubicBezTo>
                  <a:pt x="1223890" y="38581"/>
                  <a:pt x="1237311" y="31041"/>
                  <a:pt x="1252025" y="29202"/>
                </a:cubicBezTo>
                <a:cubicBezTo>
                  <a:pt x="1485634" y="0"/>
                  <a:pt x="1326788" y="16587"/>
                  <a:pt x="1730326" y="1066"/>
                </a:cubicBezTo>
                <a:lnTo>
                  <a:pt x="2475914" y="15134"/>
                </a:lnTo>
                <a:cubicBezTo>
                  <a:pt x="2517753" y="16628"/>
                  <a:pt x="2524482" y="41409"/>
                  <a:pt x="2560320" y="57337"/>
                </a:cubicBezTo>
                <a:cubicBezTo>
                  <a:pt x="2587421" y="69382"/>
                  <a:pt x="2616591" y="76095"/>
                  <a:pt x="2644726" y="85473"/>
                </a:cubicBezTo>
                <a:cubicBezTo>
                  <a:pt x="2658794" y="90162"/>
                  <a:pt x="2672249" y="97443"/>
                  <a:pt x="2686929" y="99540"/>
                </a:cubicBezTo>
                <a:cubicBezTo>
                  <a:pt x="2722877" y="104675"/>
                  <a:pt x="2800855" y="112369"/>
                  <a:pt x="2841674" y="127676"/>
                </a:cubicBezTo>
                <a:cubicBezTo>
                  <a:pt x="2861310" y="135039"/>
                  <a:pt x="2878670" y="147550"/>
                  <a:pt x="2897945" y="155811"/>
                </a:cubicBezTo>
                <a:cubicBezTo>
                  <a:pt x="3019638" y="207965"/>
                  <a:pt x="2877712" y="138662"/>
                  <a:pt x="2968283" y="183946"/>
                </a:cubicBezTo>
              </a:path>
            </a:pathLst>
          </a:cu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Voľná forma 7"/>
          <p:cNvSpPr/>
          <p:nvPr/>
        </p:nvSpPr>
        <p:spPr>
          <a:xfrm rot="10800000">
            <a:off x="1979712" y="4077072"/>
            <a:ext cx="3019638" cy="240217"/>
          </a:xfrm>
          <a:custGeom>
            <a:avLst/>
            <a:gdLst>
              <a:gd name="connsiteX0" fmla="*/ 0 w 3019638"/>
              <a:gd name="connsiteY0" fmla="*/ 240217 h 240217"/>
              <a:gd name="connsiteX1" fmla="*/ 126609 w 3019638"/>
              <a:gd name="connsiteY1" fmla="*/ 212082 h 240217"/>
              <a:gd name="connsiteX2" fmla="*/ 323557 w 3019638"/>
              <a:gd name="connsiteY2" fmla="*/ 169879 h 240217"/>
              <a:gd name="connsiteX3" fmla="*/ 647114 w 3019638"/>
              <a:gd name="connsiteY3" fmla="*/ 141743 h 240217"/>
              <a:gd name="connsiteX4" fmla="*/ 717452 w 3019638"/>
              <a:gd name="connsiteY4" fmla="*/ 127676 h 240217"/>
              <a:gd name="connsiteX5" fmla="*/ 844062 w 3019638"/>
              <a:gd name="connsiteY5" fmla="*/ 99540 h 240217"/>
              <a:gd name="connsiteX6" fmla="*/ 1069145 w 3019638"/>
              <a:gd name="connsiteY6" fmla="*/ 85473 h 240217"/>
              <a:gd name="connsiteX7" fmla="*/ 1209822 w 3019638"/>
              <a:gd name="connsiteY7" fmla="*/ 43270 h 240217"/>
              <a:gd name="connsiteX8" fmla="*/ 1252025 w 3019638"/>
              <a:gd name="connsiteY8" fmla="*/ 29202 h 240217"/>
              <a:gd name="connsiteX9" fmla="*/ 1730326 w 3019638"/>
              <a:gd name="connsiteY9" fmla="*/ 1066 h 240217"/>
              <a:gd name="connsiteX10" fmla="*/ 2475914 w 3019638"/>
              <a:gd name="connsiteY10" fmla="*/ 15134 h 240217"/>
              <a:gd name="connsiteX11" fmla="*/ 2560320 w 3019638"/>
              <a:gd name="connsiteY11" fmla="*/ 57337 h 240217"/>
              <a:gd name="connsiteX12" fmla="*/ 2644726 w 3019638"/>
              <a:gd name="connsiteY12" fmla="*/ 85473 h 240217"/>
              <a:gd name="connsiteX13" fmla="*/ 2686929 w 3019638"/>
              <a:gd name="connsiteY13" fmla="*/ 99540 h 240217"/>
              <a:gd name="connsiteX14" fmla="*/ 2841674 w 3019638"/>
              <a:gd name="connsiteY14" fmla="*/ 127676 h 240217"/>
              <a:gd name="connsiteX15" fmla="*/ 2897945 w 3019638"/>
              <a:gd name="connsiteY15" fmla="*/ 155811 h 240217"/>
              <a:gd name="connsiteX16" fmla="*/ 2968283 w 3019638"/>
              <a:gd name="connsiteY16" fmla="*/ 183946 h 24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19638" h="240217">
                <a:moveTo>
                  <a:pt x="0" y="240217"/>
                </a:moveTo>
                <a:cubicBezTo>
                  <a:pt x="82136" y="212840"/>
                  <a:pt x="2814" y="236842"/>
                  <a:pt x="126609" y="212082"/>
                </a:cubicBezTo>
                <a:cubicBezTo>
                  <a:pt x="233179" y="190768"/>
                  <a:pt x="154261" y="191041"/>
                  <a:pt x="323557" y="169879"/>
                </a:cubicBezTo>
                <a:cubicBezTo>
                  <a:pt x="506049" y="147067"/>
                  <a:pt x="398377" y="158326"/>
                  <a:pt x="647114" y="141743"/>
                </a:cubicBezTo>
                <a:cubicBezTo>
                  <a:pt x="670560" y="137054"/>
                  <a:pt x="694111" y="132863"/>
                  <a:pt x="717452" y="127676"/>
                </a:cubicBezTo>
                <a:cubicBezTo>
                  <a:pt x="754734" y="119391"/>
                  <a:pt x="806935" y="103076"/>
                  <a:pt x="844062" y="99540"/>
                </a:cubicBezTo>
                <a:cubicBezTo>
                  <a:pt x="918897" y="92413"/>
                  <a:pt x="994117" y="90162"/>
                  <a:pt x="1069145" y="85473"/>
                </a:cubicBezTo>
                <a:cubicBezTo>
                  <a:pt x="1154183" y="64213"/>
                  <a:pt x="1107080" y="77517"/>
                  <a:pt x="1209822" y="43270"/>
                </a:cubicBezTo>
                <a:cubicBezTo>
                  <a:pt x="1223890" y="38581"/>
                  <a:pt x="1237311" y="31041"/>
                  <a:pt x="1252025" y="29202"/>
                </a:cubicBezTo>
                <a:cubicBezTo>
                  <a:pt x="1485634" y="0"/>
                  <a:pt x="1326788" y="16587"/>
                  <a:pt x="1730326" y="1066"/>
                </a:cubicBezTo>
                <a:lnTo>
                  <a:pt x="2475914" y="15134"/>
                </a:lnTo>
                <a:cubicBezTo>
                  <a:pt x="2517753" y="16628"/>
                  <a:pt x="2524482" y="41409"/>
                  <a:pt x="2560320" y="57337"/>
                </a:cubicBezTo>
                <a:cubicBezTo>
                  <a:pt x="2587421" y="69382"/>
                  <a:pt x="2616591" y="76095"/>
                  <a:pt x="2644726" y="85473"/>
                </a:cubicBezTo>
                <a:cubicBezTo>
                  <a:pt x="2658794" y="90162"/>
                  <a:pt x="2672249" y="97443"/>
                  <a:pt x="2686929" y="99540"/>
                </a:cubicBezTo>
                <a:cubicBezTo>
                  <a:pt x="2722877" y="104675"/>
                  <a:pt x="2800855" y="112369"/>
                  <a:pt x="2841674" y="127676"/>
                </a:cubicBezTo>
                <a:cubicBezTo>
                  <a:pt x="2861310" y="135039"/>
                  <a:pt x="2878670" y="147550"/>
                  <a:pt x="2897945" y="155811"/>
                </a:cubicBezTo>
                <a:cubicBezTo>
                  <a:pt x="3019638" y="207965"/>
                  <a:pt x="2877712" y="138662"/>
                  <a:pt x="2968283" y="183946"/>
                </a:cubicBezTo>
              </a:path>
            </a:pathLst>
          </a:custGeom>
          <a:ln w="730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" name="Zástupný symbol obsahu 3" descr="rak,nice.jpg"/>
          <p:cNvPicPr>
            <a:picLocks noChangeAspect="1"/>
          </p:cNvPicPr>
          <p:nvPr/>
        </p:nvPicPr>
        <p:blipFill>
          <a:blip r:embed="rId2" cstate="print"/>
          <a:srcRect r="4959"/>
          <a:stretch>
            <a:fillRect/>
          </a:stretch>
        </p:blipFill>
        <p:spPr bwMode="auto">
          <a:xfrm>
            <a:off x="755576" y="1196752"/>
            <a:ext cx="6912768" cy="5455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bdĺžnik 9"/>
          <p:cNvSpPr/>
          <p:nvPr/>
        </p:nvSpPr>
        <p:spPr>
          <a:xfrm>
            <a:off x="1043608" y="1340768"/>
            <a:ext cx="29523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Nervová sústava</a:t>
            </a:r>
            <a:endParaRPr lang="sk-SK" sz="2400" b="1" dirty="0"/>
          </a:p>
        </p:txBody>
      </p:sp>
      <p:sp>
        <p:nvSpPr>
          <p:cNvPr id="11" name="Ovál 10"/>
          <p:cNvSpPr/>
          <p:nvPr/>
        </p:nvSpPr>
        <p:spPr>
          <a:xfrm>
            <a:off x="3995936" y="3356992"/>
            <a:ext cx="21602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/>
          <p:cNvSpPr/>
          <p:nvPr/>
        </p:nvSpPr>
        <p:spPr>
          <a:xfrm>
            <a:off x="3635896" y="3284984"/>
            <a:ext cx="21602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ál 12"/>
          <p:cNvSpPr/>
          <p:nvPr/>
        </p:nvSpPr>
        <p:spPr>
          <a:xfrm>
            <a:off x="3275856" y="3284984"/>
            <a:ext cx="21602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2915816" y="3437384"/>
            <a:ext cx="21602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vál 14"/>
          <p:cNvSpPr/>
          <p:nvPr/>
        </p:nvSpPr>
        <p:spPr>
          <a:xfrm>
            <a:off x="2627784" y="3501008"/>
            <a:ext cx="21602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vál 15"/>
          <p:cNvSpPr/>
          <p:nvPr/>
        </p:nvSpPr>
        <p:spPr>
          <a:xfrm>
            <a:off x="2195736" y="3501008"/>
            <a:ext cx="21602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vál 16"/>
          <p:cNvSpPr/>
          <p:nvPr/>
        </p:nvSpPr>
        <p:spPr>
          <a:xfrm>
            <a:off x="4148336" y="4149080"/>
            <a:ext cx="21602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Ovál 17"/>
          <p:cNvSpPr/>
          <p:nvPr/>
        </p:nvSpPr>
        <p:spPr>
          <a:xfrm>
            <a:off x="3788296" y="4221088"/>
            <a:ext cx="21602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Ovál 18"/>
          <p:cNvSpPr/>
          <p:nvPr/>
        </p:nvSpPr>
        <p:spPr>
          <a:xfrm>
            <a:off x="3428256" y="4221088"/>
            <a:ext cx="21602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vál 19"/>
          <p:cNvSpPr/>
          <p:nvPr/>
        </p:nvSpPr>
        <p:spPr>
          <a:xfrm>
            <a:off x="3068216" y="4149080"/>
            <a:ext cx="21602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Ovál 20"/>
          <p:cNvSpPr/>
          <p:nvPr/>
        </p:nvSpPr>
        <p:spPr>
          <a:xfrm>
            <a:off x="2780184" y="4077072"/>
            <a:ext cx="21602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Ovál 21"/>
          <p:cNvSpPr/>
          <p:nvPr/>
        </p:nvSpPr>
        <p:spPr>
          <a:xfrm>
            <a:off x="2348136" y="4077072"/>
            <a:ext cx="21602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4" name="Rovná spojnica 23"/>
          <p:cNvCxnSpPr>
            <a:stCxn id="11" idx="4"/>
            <a:endCxn id="17" idx="0"/>
          </p:cNvCxnSpPr>
          <p:nvPr/>
        </p:nvCxnSpPr>
        <p:spPr>
          <a:xfrm rot="16200000" flipH="1">
            <a:off x="3856112" y="3748844"/>
            <a:ext cx="648072" cy="152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nica 25"/>
          <p:cNvCxnSpPr>
            <a:endCxn id="18" idx="0"/>
          </p:cNvCxnSpPr>
          <p:nvPr/>
        </p:nvCxnSpPr>
        <p:spPr>
          <a:xfrm rot="16200000" flipH="1">
            <a:off x="3406062" y="3730842"/>
            <a:ext cx="792088" cy="188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nica 27"/>
          <p:cNvCxnSpPr/>
          <p:nvPr/>
        </p:nvCxnSpPr>
        <p:spPr>
          <a:xfrm rot="16200000" flipH="1">
            <a:off x="3046022" y="3730842"/>
            <a:ext cx="792088" cy="188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8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Význam RAKA</a:t>
            </a:r>
            <a:endParaRPr lang="sk-SK" b="1" dirty="0"/>
          </a:p>
        </p:txBody>
      </p:sp>
      <p:pic>
        <p:nvPicPr>
          <p:cNvPr id="4" name="Picture 6" descr="rak-ricni-3420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6197"/>
          <a:stretch>
            <a:fillRect/>
          </a:stretch>
        </p:blipFill>
        <p:spPr bwMode="auto">
          <a:xfrm>
            <a:off x="1619672" y="2132856"/>
            <a:ext cx="5715000" cy="3788328"/>
          </a:xfrm>
          <a:prstGeom prst="round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122</TotalTime>
  <Words>148</Words>
  <Application>Microsoft Office PowerPoint</Application>
  <PresentationFormat>Prezentácia na obrazovke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Nadšenie</vt:lpstr>
      <vt:lpstr>Kôrovce</vt:lpstr>
      <vt:lpstr>charakteristika</vt:lpstr>
      <vt:lpstr>Rak Riečny - vonk. stavba tela</vt:lpstr>
      <vt:lpstr>Snímka 4</vt:lpstr>
      <vt:lpstr>Snímka 5</vt:lpstr>
      <vt:lpstr>RAK ZOSPODU</vt:lpstr>
      <vt:lpstr>POHYBOVÁ SÚSTAVA</vt:lpstr>
      <vt:lpstr>Dýchacia a obehová s.</vt:lpstr>
      <vt:lpstr>Význam RAKA</vt:lpstr>
      <vt:lpstr>INÉ Kôrovce</vt:lpstr>
      <vt:lpstr>Drobné kôrovce – DAFNIA ŠTÍHLA </vt:lpstr>
      <vt:lpstr>CYKLOP OBYČAJNÝ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Kôrovce</dc:title>
  <dc:creator>PC</dc:creator>
  <cp:lastModifiedBy>PC</cp:lastModifiedBy>
  <cp:revision>40</cp:revision>
  <dcterms:created xsi:type="dcterms:W3CDTF">2014-10-11T00:21:56Z</dcterms:created>
  <dcterms:modified xsi:type="dcterms:W3CDTF">2014-10-11T02:24:45Z</dcterms:modified>
</cp:coreProperties>
</file>