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1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CEEC-56C1-4700-AFF9-630AEF49AC0D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7917-C526-46BD-99AD-37BFA88FCB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12594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3867D9-D2B9-4AD1-A955-45DA445284CB}" type="datetimeFigureOut">
              <a:rPr lang="sk-SK" smtClean="0"/>
              <a:pPr/>
              <a:t>10.2.2015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EC24E9-EA74-45E3-9A1E-DD24F1B98D8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imgres?imgurl=http://www.oskole.sk/userfiles/image/zaida/biologia/jednobunkovce%20mo_html_m240b7d46.png&amp;imgrefurl=http://www.oskole.sk/?id_cat=55&amp;clanok=7448&amp;usg=__mOWJnSXXrWRY2nRfHNAWuE0yvTo=&amp;h=634&amp;w=420&amp;sz=151&amp;hl=sk&amp;start=2&amp;zoom=1&amp;tbnid=lTja34I6msBWHM:&amp;tbnh=137&amp;tbnw=91&amp;ei=cyuGTeGkDovJsgao8NCXAw&amp;prev=/images?q=pozd%C4%BA%C5%BEne+delenie+bi%C4%8D%C3%ADkovce&amp;um=1&amp;hl=sk&amp;sa=N&amp;gbv=2&amp;tbs=isch:1,isz:m&amp;prmd=ivns&amp;um=1&amp;itbs=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20" y="4221088"/>
            <a:ext cx="7772400" cy="1470025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solidFill>
                  <a:schemeClr val="tx1"/>
                </a:solidFill>
                <a:latin typeface="Comic Sans MS" pitchFamily="66" charset="0"/>
              </a:rPr>
              <a:t>Rozmnožovanie a vývin živočíchov</a:t>
            </a:r>
            <a:endParaRPr lang="sk-SK" sz="6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6400800" cy="1752600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Mgr. Ivana Richnavská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249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GAMÉTY</a:t>
            </a:r>
            <a:endParaRPr lang="sk-SK" sz="3600" b="1" dirty="0"/>
          </a:p>
        </p:txBody>
      </p:sp>
      <p:pic>
        <p:nvPicPr>
          <p:cNvPr id="10242" name="irc_mi" descr="http://www.chytrazena.cz/obrazky/admin/clanek/oplodneni-vajicka-spermie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643050"/>
            <a:ext cx="3714776" cy="371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http://t0.gstatic.com/images?q=tbn:ANd9GcSV2xGtwSQnIhvohgN8oFWf1cByyDkiuNHVMEtkVDVP4yN5cvFv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2000239"/>
            <a:ext cx="4817550" cy="24295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3181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b="1" dirty="0" smtClean="0">
                <a:solidFill>
                  <a:srgbClr val="FF0000"/>
                </a:solidFill>
              </a:rPr>
              <a:t> oplodnenie </a:t>
            </a:r>
            <a:r>
              <a:rPr lang="sk-SK" dirty="0" smtClean="0"/>
              <a:t>– ???????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  <a:p>
            <a:pPr>
              <a:buFont typeface="Wingdings" pitchFamily="2" charset="2"/>
              <a:buChar char="q"/>
            </a:pPr>
            <a:endParaRPr lang="sk-SK" dirty="0" smtClean="0"/>
          </a:p>
          <a:p>
            <a:pPr>
              <a:buFont typeface="Wingdings" pitchFamily="2" charset="2"/>
              <a:buChar char="q"/>
            </a:pPr>
            <a:endParaRPr lang="sk-SK" dirty="0"/>
          </a:p>
          <a:p>
            <a:pPr>
              <a:buFont typeface="Wingdings" pitchFamily="2" charset="2"/>
              <a:buChar char="q"/>
            </a:pPr>
            <a:endParaRPr lang="sk-SK" dirty="0" smtClean="0"/>
          </a:p>
          <a:p>
            <a:pPr>
              <a:buFont typeface="Wingdings" pitchFamily="2" charset="2"/>
              <a:buChar char="q"/>
            </a:pPr>
            <a:endParaRPr lang="sk-SK" dirty="0"/>
          </a:p>
          <a:p>
            <a:pPr>
              <a:buFont typeface="Wingdings" pitchFamily="2" charset="2"/>
              <a:buChar char="q"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pPr>
              <a:buFont typeface="Wingdings" pitchFamily="2" charset="2"/>
              <a:buChar char="q"/>
            </a:pPr>
            <a:endParaRPr lang="sk-SK" dirty="0" smtClean="0"/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z oplodneného vajíčka sa vyvíja </a:t>
            </a:r>
            <a:r>
              <a:rPr lang="sk-SK" b="1" dirty="0" err="1" smtClean="0">
                <a:solidFill>
                  <a:srgbClr val="FF0000"/>
                </a:solidFill>
              </a:rPr>
              <a:t>z_r</a:t>
            </a:r>
            <a:r>
              <a:rPr lang="sk-SK" b="1" dirty="0" smtClean="0">
                <a:solidFill>
                  <a:srgbClr val="FF0000"/>
                </a:solidFill>
              </a:rPr>
              <a:t>_ _</a:t>
            </a:r>
            <a:r>
              <a:rPr lang="sk-SK" b="1" dirty="0" err="1" smtClean="0">
                <a:solidFill>
                  <a:srgbClr val="FF0000"/>
                </a:solidFill>
              </a:rPr>
              <a:t>ok</a:t>
            </a:r>
            <a:r>
              <a:rPr lang="sk-SK" dirty="0" smtClean="0"/>
              <a:t> a vyvíja sa </a:t>
            </a:r>
            <a:r>
              <a:rPr lang="sk-SK" b="1" dirty="0" smtClean="0">
                <a:solidFill>
                  <a:srgbClr val="FF0000"/>
                </a:solidFill>
              </a:rPr>
              <a:t>nový jedinec.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http://t2.gstatic.com/images?q=tbn:ANd9GcTTb9NGYTj_ntAp-xk2UmoPSGqwfZnz2tnFkw_7lkH4gqSmSMy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3600400" cy="28485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5934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517632" cy="5649491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Vonkajšie oplodnenie </a:t>
            </a:r>
            <a:r>
              <a:rPr lang="sk-SK" dirty="0" smtClean="0"/>
              <a:t>– ????????????????</a:t>
            </a:r>
          </a:p>
          <a:p>
            <a:r>
              <a:rPr lang="sk-SK" dirty="0" smtClean="0"/>
              <a:t>Ryby</a:t>
            </a:r>
            <a:r>
              <a:rPr lang="sk-SK" sz="2800" dirty="0" smtClean="0"/>
              <a:t>: - oplodnenie sa uskutočňuje vo vode</a:t>
            </a:r>
          </a:p>
          <a:p>
            <a:pPr lvl="3">
              <a:buFontTx/>
              <a:buChar char="-"/>
            </a:pPr>
            <a:r>
              <a:rPr lang="sk-SK" dirty="0" smtClean="0"/>
              <a:t>Vajíčka sa nazývajú </a:t>
            </a:r>
            <a:r>
              <a:rPr lang="sk-SK" b="1" dirty="0" smtClean="0">
                <a:solidFill>
                  <a:srgbClr val="FF0000"/>
                </a:solidFill>
              </a:rPr>
              <a:t>i _ _ _</a:t>
            </a:r>
          </a:p>
          <a:p>
            <a:pPr lvl="3">
              <a:buFontTx/>
              <a:buChar char="-"/>
            </a:pPr>
            <a:r>
              <a:rPr lang="sk-SK" dirty="0" smtClean="0"/>
              <a:t>Spermie sa nazývajú </a:t>
            </a:r>
            <a:r>
              <a:rPr lang="sk-SK" b="1" dirty="0" smtClean="0">
                <a:solidFill>
                  <a:srgbClr val="FF0000"/>
                </a:solidFill>
              </a:rPr>
              <a:t>m _ _ _ č</a:t>
            </a:r>
          </a:p>
          <a:p>
            <a:pPr lvl="3">
              <a:buFontTx/>
              <a:buChar char="-"/>
            </a:pPr>
            <a:r>
              <a:rPr lang="sk-SK" dirty="0" smtClean="0"/>
              <a:t>Rozmnožovanie rýb sa nazýva </a:t>
            </a:r>
            <a:r>
              <a:rPr lang="sk-SK" b="1" dirty="0" smtClean="0">
                <a:solidFill>
                  <a:srgbClr val="FF0000"/>
                </a:solidFill>
              </a:rPr>
              <a:t>t_ _ _</a:t>
            </a:r>
            <a:r>
              <a:rPr lang="sk-SK" b="1" dirty="0" err="1" smtClean="0">
                <a:solidFill>
                  <a:srgbClr val="FF0000"/>
                </a:solidFill>
              </a:rPr>
              <a:t>ie</a:t>
            </a:r>
            <a:endParaRPr lang="sk-SK" b="1" dirty="0" smtClean="0">
              <a:solidFill>
                <a:srgbClr val="FF0000"/>
              </a:solidFill>
            </a:endParaRPr>
          </a:p>
          <a:p>
            <a:pPr lvl="3">
              <a:buFontTx/>
              <a:buChar char="-"/>
            </a:pPr>
            <a:r>
              <a:rPr lang="sk-SK" dirty="0" smtClean="0"/>
              <a:t>Ikry jesetera sú vynikajúca lahôdka </a:t>
            </a:r>
            <a:r>
              <a:rPr lang="sk-SK" b="1" dirty="0" smtClean="0">
                <a:solidFill>
                  <a:srgbClr val="FF0000"/>
                </a:solidFill>
              </a:rPr>
              <a:t>- kaviár</a:t>
            </a:r>
          </a:p>
          <a:p>
            <a:endParaRPr lang="sk-SK" dirty="0" smtClean="0"/>
          </a:p>
        </p:txBody>
      </p:sp>
      <p:pic>
        <p:nvPicPr>
          <p:cNvPr id="8198" name="Picture 6" descr="http://www.akva.sk/gallery/ryby-a2/ikry-panciernika-zlatopaseho-m41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016224" cy="15131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static.168ora.hu/db/0E/F3/kaviar-d00010EF37881571e0e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97" y="4150609"/>
            <a:ext cx="3690461" cy="2306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43828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Vnútorné oplodnenie ????????????????</a:t>
            </a:r>
            <a:endParaRPr lang="sk-SK" dirty="0" smtClean="0"/>
          </a:p>
          <a:p>
            <a:r>
              <a:rPr lang="sk-SK" dirty="0" smtClean="0"/>
              <a:t>Plazy:- majú vajcia v kožovitom obale</a:t>
            </a:r>
            <a:endParaRPr lang="sk-SK" dirty="0"/>
          </a:p>
        </p:txBody>
      </p:sp>
      <p:pic>
        <p:nvPicPr>
          <p:cNvPr id="13314" name="Picture 2" descr="http://t3.gstatic.com/images?q=tbn:ANd9GcTZM5xGP8u2_pDxaN1RMsjv6tkmGlCAzssSxVikVMTy0Yo5sJ59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4852190" cy="3229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www.korytnacky.sk/files/img/h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56490"/>
            <a:ext cx="3920836" cy="3248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20488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Vtáky: - </a:t>
            </a:r>
            <a:r>
              <a:rPr lang="sk-SK" sz="2000" dirty="0" smtClean="0"/>
              <a:t>kladú vajíčka do hniezd</a:t>
            </a:r>
          </a:p>
          <a:p>
            <a:pPr marL="0" indent="0">
              <a:buNone/>
            </a:pPr>
            <a:r>
              <a:rPr lang="sk-SK" sz="2000" dirty="0"/>
              <a:t>	</a:t>
            </a:r>
            <a:r>
              <a:rPr lang="sk-SK" sz="2000" dirty="0" smtClean="0"/>
              <a:t>- vajíčka majú vápenatú škrupinu</a:t>
            </a:r>
          </a:p>
          <a:p>
            <a:pPr marL="0" indent="0">
              <a:buNone/>
            </a:pPr>
            <a:r>
              <a:rPr lang="sk-SK" sz="2000" dirty="0" smtClean="0"/>
              <a:t>	- Po vyliahnutí sú mláďatá:</a:t>
            </a:r>
          </a:p>
          <a:p>
            <a:pPr marL="0" indent="0">
              <a:buNone/>
            </a:pPr>
            <a:r>
              <a:rPr lang="sk-SK" sz="2000" dirty="0" smtClean="0"/>
              <a:t>                  </a:t>
            </a:r>
            <a:r>
              <a:rPr lang="sk-SK" sz="2000" dirty="0" err="1" smtClean="0"/>
              <a:t>kŕmivé</a:t>
            </a:r>
            <a:r>
              <a:rPr lang="sk-SK" sz="2000" dirty="0" smtClean="0"/>
              <a:t> ( lastovička, orol, bocian)</a:t>
            </a:r>
          </a:p>
          <a:p>
            <a:pPr marL="0" indent="0">
              <a:buNone/>
            </a:pPr>
            <a:r>
              <a:rPr lang="sk-SK" sz="2000" dirty="0" smtClean="0"/>
              <a:t>	     </a:t>
            </a:r>
            <a:r>
              <a:rPr lang="sk-SK" sz="2000" dirty="0" err="1" smtClean="0"/>
              <a:t>nekŕmivé</a:t>
            </a:r>
            <a:r>
              <a:rPr lang="sk-SK" sz="2000" dirty="0" smtClean="0"/>
              <a:t> (hus, kura, bažant)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2290" name="Picture 2" descr="http://t3.gstatic.com/images?q=tbn:ANd9GcTsEUH1N_N92ZqZfHLaGwwb25kqB3uZPBRnb9KBtyEzvJp5yFwu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10" y="836712"/>
            <a:ext cx="2052451" cy="15403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3.gstatic.com/images?q=tbn:ANd9GcToQMihBg2bk9MofVzIueVi7t-8SPv11LD0_No9eASt8VKuXrp5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3389553" cy="2299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vtaci.websnadno.cz/premnozenie_hlodavcov_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68184"/>
            <a:ext cx="4286250" cy="375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997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7467600" cy="7032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Oplodneniu predchádza párenie</a:t>
            </a:r>
            <a:endParaRPr lang="sk-SK" b="1" dirty="0"/>
          </a:p>
        </p:txBody>
      </p:sp>
      <p:pic>
        <p:nvPicPr>
          <p:cNvPr id="4" name="Zástupný symbol obsahu 3" descr="pavu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18958" y="3313133"/>
            <a:ext cx="4126545" cy="3187701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gastrula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480" y="-1090"/>
            <a:ext cx="4214842" cy="687253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t2.gstatic.com/images?q=tbn:ANd9GcRimRtsT_0HZhJBCRiBe2QCVJcHe4nGGNlv1lG6W8_B6WDZlv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10489"/>
            <a:ext cx="1602315" cy="1746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nd01.jxs.cz/757/976/ffdac8b8b2_45744330_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7702"/>
            <a:ext cx="1685925" cy="180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1" y="467010"/>
            <a:ext cx="8640960" cy="5721499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Cicavce: </a:t>
            </a:r>
            <a:r>
              <a:rPr lang="sk-SK" sz="2400" b="1" dirty="0" smtClean="0">
                <a:solidFill>
                  <a:srgbClr val="FF0000"/>
                </a:solidFill>
              </a:rPr>
              <a:t>- zárodok </a:t>
            </a:r>
            <a:r>
              <a:rPr lang="sk-SK" sz="2400" dirty="0" smtClean="0"/>
              <a:t>sa vyvíja vo vnútri tela 	</a:t>
            </a:r>
            <a:r>
              <a:rPr lang="sk-SK" sz="2400" dirty="0"/>
              <a:t> </a:t>
            </a:r>
            <a:r>
              <a:rPr lang="sk-SK" sz="2400" dirty="0" smtClean="0"/>
              <a:t>samičky – 	vnútromaternicový vývin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- oplodnené vajíčko sa vyvíja v </a:t>
            </a:r>
            <a:r>
              <a:rPr lang="sk-SK" sz="2400" b="1" dirty="0" smtClean="0">
                <a:solidFill>
                  <a:srgbClr val="FF0000"/>
                </a:solidFill>
              </a:rPr>
              <a:t>embryo</a:t>
            </a:r>
            <a:r>
              <a:rPr lang="sk-SK" sz="2400" dirty="0" smtClean="0"/>
              <a:t>, neskôr </a:t>
            </a:r>
            <a:r>
              <a:rPr lang="sk-SK" sz="2400" b="1" dirty="0" smtClean="0">
                <a:solidFill>
                  <a:srgbClr val="FF0000"/>
                </a:solidFill>
              </a:rPr>
              <a:t>plod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- po období </a:t>
            </a:r>
            <a:r>
              <a:rPr lang="sk-SK" sz="2400" b="1" dirty="0" smtClean="0">
                <a:solidFill>
                  <a:srgbClr val="FF0000"/>
                </a:solidFill>
              </a:rPr>
              <a:t>gravidity</a:t>
            </a:r>
            <a:r>
              <a:rPr lang="sk-SK" sz="2400" dirty="0" smtClean="0"/>
              <a:t> sa rodia </a:t>
            </a:r>
            <a:r>
              <a:rPr lang="sk-SK" sz="2400" b="1" dirty="0" smtClean="0">
                <a:solidFill>
                  <a:srgbClr val="FF0000"/>
                </a:solidFill>
              </a:rPr>
              <a:t>mláďatá</a:t>
            </a:r>
          </a:p>
          <a:p>
            <a:pPr marL="0" indent="0">
              <a:buNone/>
            </a:pPr>
            <a:r>
              <a:rPr lang="sk-SK" sz="2400" b="1" dirty="0"/>
              <a:t>	</a:t>
            </a:r>
            <a:r>
              <a:rPr lang="sk-SK" sz="2400" dirty="0" smtClean="0"/>
              <a:t>- v prvom období života ich kŕmi matka </a:t>
            </a:r>
            <a:r>
              <a:rPr lang="sk-SK" sz="2400" b="1" dirty="0" smtClean="0">
                <a:solidFill>
                  <a:srgbClr val="FF0000"/>
                </a:solidFill>
              </a:rPr>
              <a:t>materským mliekom</a:t>
            </a:r>
            <a:endParaRPr lang="sk-SK" sz="2400" b="1" dirty="0">
              <a:solidFill>
                <a:srgbClr val="FF0000"/>
              </a:solidFill>
            </a:endParaRPr>
          </a:p>
        </p:txBody>
      </p:sp>
      <p:pic>
        <p:nvPicPr>
          <p:cNvPr id="14340" name="Picture 4" descr="http://t2.gstatic.com/images?q=tbn:ANd9GcSLsotvssgLv2jspzocITzwQGu_g0deS45EfamHLmIIZSqxpmdet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173481"/>
            <a:ext cx="2376264" cy="2283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www.aldamity.sk/odchov/o/foto/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418059"/>
            <a:ext cx="3528392" cy="2135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75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>
                <a:solidFill>
                  <a:schemeClr val="bg2">
                    <a:lumMod val="10000"/>
                  </a:schemeClr>
                </a:solidFill>
              </a:rPr>
              <a:t>Rozmnožovanie</a:t>
            </a:r>
            <a:endParaRPr lang="sk-SK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Def</a:t>
            </a:r>
            <a:r>
              <a:rPr lang="sk-SK" sz="3600" dirty="0" smtClean="0"/>
              <a:t>.: ??????</a:t>
            </a:r>
            <a:endParaRPr lang="sk-SK" sz="3600" dirty="0"/>
          </a:p>
        </p:txBody>
      </p:sp>
      <p:pic>
        <p:nvPicPr>
          <p:cNvPr id="4" name="Picture 4" descr="http://t2.gstatic.com/images?q=tbn:ANd9GcTTb9NGYTj_ntAp-xk2UmoPSGqwfZnz2tnFkw_7lkH4gqSmSMy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00" y="4009490"/>
            <a:ext cx="3600400" cy="28485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vuvb.uniza.sk/Zoology/zoo_web/annel/lumbricu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986827"/>
            <a:ext cx="3876811" cy="28711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korytnacky.sk/files/img/hat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11" r="12674"/>
          <a:stretch>
            <a:fillRect/>
          </a:stretch>
        </p:blipFill>
        <p:spPr bwMode="auto">
          <a:xfrm>
            <a:off x="0" y="3929066"/>
            <a:ext cx="2382969" cy="2928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79849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7467600" cy="5604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Bezstavovce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k-SK" b="1" dirty="0" smtClean="0"/>
              <a:t>prvoky </a:t>
            </a:r>
          </a:p>
          <a:p>
            <a:pPr>
              <a:buFont typeface="Wingdings" pitchFamily="2" charset="2"/>
              <a:buChar char="q"/>
            </a:pPr>
            <a:r>
              <a:rPr lang="sk-SK" dirty="0"/>
              <a:t> </a:t>
            </a:r>
            <a:r>
              <a:rPr lang="sk-SK" dirty="0" smtClean="0"/>
              <a:t>rozmnožujú sa </a:t>
            </a:r>
            <a:r>
              <a:rPr lang="sk-SK" b="1" dirty="0" smtClean="0">
                <a:solidFill>
                  <a:srgbClr val="C00000"/>
                </a:solidFill>
              </a:rPr>
              <a:t>NEPOHLAVNE - </a:t>
            </a:r>
            <a:r>
              <a:rPr lang="sk-SK" b="1" u="sng" dirty="0" smtClean="0">
                <a:solidFill>
                  <a:schemeClr val="bg2">
                    <a:lumMod val="25000"/>
                  </a:schemeClr>
                </a:solidFill>
              </a:rPr>
              <a:t>delením:</a:t>
            </a:r>
            <a:endParaRPr lang="sk-SK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http://t1.gstatic.com/images?q=tbn:ANd9GcRTJxYvmcCUmSmQmy12cz3_7T1aEVhGR2HdQkgQwkRWO8m3dmfF8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27648" b="-6473"/>
          <a:stretch/>
        </p:blipFill>
        <p:spPr bwMode="auto">
          <a:xfrm rot="5400000">
            <a:off x="284223" y="3430496"/>
            <a:ext cx="3979407" cy="2119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28596" y="3000372"/>
            <a:ext cx="55656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A:</a:t>
            </a:r>
            <a:endParaRPr lang="sk-SK" sz="2800" b="1" dirty="0"/>
          </a:p>
        </p:txBody>
      </p:sp>
      <p:pic>
        <p:nvPicPr>
          <p:cNvPr id="6" name="Picture 7" descr="ANd9GcSKapVeDYM_gRTT7eFbKU6XsooqUMWEBgpl17ZwlFJ6j8wV7a5X8uN11E0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14876" y="2500306"/>
            <a:ext cx="2758245" cy="4152907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857620" y="3071810"/>
            <a:ext cx="5629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B:</a:t>
            </a:r>
            <a:endParaRPr lang="sk-SK" sz="2800" b="1" dirty="0"/>
          </a:p>
        </p:txBody>
      </p:sp>
    </p:spTree>
    <p:extLst>
      <p:ext uri="{BB962C8B-B14F-4D97-AF65-F5344CB8AC3E}">
        <p14:creationId xmlns="" xmlns:p14="http://schemas.microsoft.com/office/powerpoint/2010/main" val="2653401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/>
              <a:t>2. </a:t>
            </a:r>
            <a:r>
              <a:rPr lang="sk-SK" b="1" dirty="0" err="1" smtClean="0"/>
              <a:t>pŕhlivce</a:t>
            </a:r>
            <a:r>
              <a:rPr lang="sk-SK" b="1" dirty="0" smtClean="0"/>
              <a:t> – sú obojpohlavné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 rozmnožuje sa dvoma spôsobmi:</a:t>
            </a:r>
          </a:p>
          <a:p>
            <a:pPr lvl="1"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b="1" dirty="0" smtClean="0"/>
              <a:t>pohlavne</a:t>
            </a:r>
            <a:r>
              <a:rPr lang="sk-SK" dirty="0" smtClean="0"/>
              <a:t> – spojením samčej a samičej pohlavnej bunky na jeseň</a:t>
            </a:r>
          </a:p>
          <a:p>
            <a:pPr lvl="1"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b="1" dirty="0" smtClean="0"/>
              <a:t>nepohlavne</a:t>
            </a:r>
            <a:r>
              <a:rPr lang="sk-SK" dirty="0" smtClean="0"/>
              <a:t> – pučaním v letnom období</a:t>
            </a:r>
          </a:p>
          <a:p>
            <a:pPr lvl="1">
              <a:buNone/>
            </a:pPr>
            <a:endParaRPr lang="sk-SK" b="1" dirty="0" smtClean="0"/>
          </a:p>
        </p:txBody>
      </p:sp>
      <p:pic>
        <p:nvPicPr>
          <p:cNvPr id="3074" name="Picture 2" descr="http://nd01.jxs.cz/773/206/2cafc555f3_35305098_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71744"/>
            <a:ext cx="3876777" cy="4106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3275856" y="2996952"/>
            <a:ext cx="2232248" cy="26642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6209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/>
              <a:t>3. mäkkýše, </a:t>
            </a:r>
            <a:r>
              <a:rPr lang="sk-SK" b="1" dirty="0" err="1" smtClean="0"/>
              <a:t>obrúčkavce</a:t>
            </a:r>
            <a:r>
              <a:rPr lang="sk-SK" b="1" dirty="0" smtClean="0"/>
              <a:t>, </a:t>
            </a:r>
            <a:r>
              <a:rPr lang="sk-SK" b="1" dirty="0" err="1" smtClean="0"/>
              <a:t>ploskavce</a:t>
            </a:r>
            <a:endParaRPr lang="sk-SK" b="1" dirty="0" smtClean="0"/>
          </a:p>
          <a:p>
            <a:pPr>
              <a:buFont typeface="Wingdings" pitchFamily="2" charset="2"/>
              <a:buChar char="q"/>
            </a:pPr>
            <a:r>
              <a:rPr lang="sk-SK" b="1" dirty="0"/>
              <a:t> </a:t>
            </a:r>
            <a:r>
              <a:rPr lang="sk-SK" sz="2800" dirty="0" smtClean="0"/>
              <a:t>sú obojpohlavné živočíchy – </a:t>
            </a:r>
            <a:r>
              <a:rPr lang="sk-SK" sz="2800" b="1" dirty="0" err="1" smtClean="0">
                <a:solidFill>
                  <a:srgbClr val="C00000"/>
                </a:solidFill>
              </a:rPr>
              <a:t>hermafrodity</a:t>
            </a:r>
            <a:endParaRPr lang="sk-SK" sz="2800" b="1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 descr="http://t2.gstatic.com/images?q=tbn:ANd9GcSg7L1R4e-kyE4-itQAMM9HwkTZnVoBgsG0zp5jFOtgaDxoGi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3868362" cy="263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vuvb.uniza.sk/Zoology/zoo_web/annel/lumbricu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87416"/>
            <a:ext cx="2733803" cy="2024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5866893" y="3429000"/>
            <a:ext cx="2233499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opasok</a:t>
            </a:r>
            <a:endParaRPr lang="sk-SK" dirty="0"/>
          </a:p>
        </p:txBody>
      </p:sp>
      <p:cxnSp>
        <p:nvCxnSpPr>
          <p:cNvPr id="6" name="Rovná spojovacia šípka 5"/>
          <p:cNvCxnSpPr/>
          <p:nvPr/>
        </p:nvCxnSpPr>
        <p:spPr>
          <a:xfrm flipH="1">
            <a:off x="5866893" y="4149080"/>
            <a:ext cx="577315" cy="155679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5980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sk-SK" sz="3200" b="1" dirty="0" smtClean="0"/>
              <a:t>4. článkonožce </a:t>
            </a:r>
            <a:r>
              <a:rPr lang="sk-SK" sz="3200" dirty="0" smtClean="0"/>
              <a:t>(</a:t>
            </a:r>
            <a:r>
              <a:rPr lang="sk-SK" sz="3200" dirty="0" err="1" smtClean="0"/>
              <a:t>pavúkovce</a:t>
            </a:r>
            <a:r>
              <a:rPr lang="sk-SK" sz="3200" dirty="0" smtClean="0"/>
              <a:t>, kôrovce, hmyz) </a:t>
            </a:r>
          </a:p>
        </p:txBody>
      </p:sp>
      <p:pic>
        <p:nvPicPr>
          <p:cNvPr id="5124" name="Picture 4" descr="http://img.cas.sk/img/12/fullwidth/1429478_modlivka-zelena-hmy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95642"/>
            <a:ext cx="3384376" cy="2266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zdravie.sk/images/article/klieste/kliesta-samicka-sam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95642"/>
            <a:ext cx="3597957" cy="2376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 flipH="1">
            <a:off x="2771800" y="2132856"/>
            <a:ext cx="4320480" cy="194421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7092280" y="2132856"/>
            <a:ext cx="432048" cy="20882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1331640" y="2492896"/>
            <a:ext cx="1080120" cy="19442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2411760" y="2492896"/>
            <a:ext cx="2952328" cy="23762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8985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b="1" dirty="0" smtClean="0"/>
              <a:t>priamy vývin: </a:t>
            </a:r>
            <a:r>
              <a:rPr lang="sk-SK" dirty="0" smtClean="0"/>
              <a:t> vajíčko – dospelý jedinec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b="1" dirty="0" smtClean="0"/>
              <a:t>nepriamy vývin</a:t>
            </a:r>
            <a:r>
              <a:rPr lang="sk-SK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sk-SK" dirty="0"/>
              <a:t> </a:t>
            </a: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</p:txBody>
      </p:sp>
      <p:pic>
        <p:nvPicPr>
          <p:cNvPr id="7170" name="Picture 2" descr="http://www.rinconvitova.com/images/ant%20life%20cyc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4357694"/>
            <a:ext cx="2664296" cy="2196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Marec/Biol%C3%B3gia/kme%C5%88%20clankonozce%20mo_html_m76bbfcc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1785926"/>
            <a:ext cx="5884922" cy="3214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55431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467600" cy="70328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b="1" dirty="0" smtClean="0"/>
              <a:t>Stavovce </a:t>
            </a:r>
            <a:endParaRPr lang="sk-SK" sz="40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71472" y="1500174"/>
            <a:ext cx="435771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-Rozmnožovanie: ????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571472" y="2428868"/>
            <a:ext cx="435771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-sú </a:t>
            </a:r>
            <a:r>
              <a:rPr lang="sk-SK" sz="2800" dirty="0" err="1" smtClean="0"/>
              <a:t>gonochoristi</a:t>
            </a:r>
            <a:r>
              <a:rPr lang="sk-SK" sz="2800" dirty="0" smtClean="0"/>
              <a:t>: ????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571472" y="3429000"/>
            <a:ext cx="527688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-pohlavný dimorfizmus: ????</a:t>
            </a:r>
            <a:endParaRPr lang="sk-SK" sz="2800" dirty="0"/>
          </a:p>
        </p:txBody>
      </p:sp>
      <p:pic>
        <p:nvPicPr>
          <p:cNvPr id="9" name="Picture 2" descr="http://www.infovek.sk/%7Eriljakova/obrazky_vtaky/kacic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1214422"/>
            <a:ext cx="2375947" cy="1781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t0.gstatic.com/images?q=tbn:ANd9GcTFO9lvv0uD2ic_AbrBVI5_w5YC8F2YLayrdHkBqRLSmSLopZ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214818"/>
            <a:ext cx="3146576" cy="2361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t2.gstatic.com/images?q=tbn:ANd9GcRzW_9ESxYuDaDNFn80vnXmVmEdzCIx2LujYu2Hbgh9yeMXd0T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961927"/>
            <a:ext cx="2808312" cy="28960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71197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infovek.sk/%7Eriljakova/obrazky_vtaky/kacic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04664"/>
            <a:ext cx="3360374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0.gstatic.com/images?q=tbn:ANd9GcTFO9lvv0uD2ic_AbrBVI5_w5YC8F2YLayrdHkBqRLSmSLopZ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1" y="4070238"/>
            <a:ext cx="3146576" cy="2361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t2.gstatic.com/images?q=tbn:ANd9GcRzW_9ESxYuDaDNFn80vnXmVmEdzCIx2LujYu2Hbgh9yeMXd0T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9" y="3595871"/>
            <a:ext cx="2808312" cy="28960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kralici.cz/ryby/content/files/gupk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18755"/>
            <a:ext cx="2857500" cy="1943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bioweb.genezis.eu/zivocichy/system/druhoustovce/jelenovite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389"/>
          <a:stretch/>
        </p:blipFill>
        <p:spPr bwMode="auto">
          <a:xfrm>
            <a:off x="6877566" y="1340768"/>
            <a:ext cx="1941539" cy="4826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58423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dobené">
  <a:themeElements>
    <a:clrScheme name="Zdoben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Zdoben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doben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</TotalTime>
  <Words>200</Words>
  <Application>Microsoft Office PowerPoint</Application>
  <PresentationFormat>Prezentácia na obrazovke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Zdobené</vt:lpstr>
      <vt:lpstr>Rozmnožovanie a vývin živočíchov</vt:lpstr>
      <vt:lpstr>Rozmnožovanie</vt:lpstr>
      <vt:lpstr>Bezstavovce </vt:lpstr>
      <vt:lpstr>Snímka 4</vt:lpstr>
      <vt:lpstr>Snímka 5</vt:lpstr>
      <vt:lpstr>Snímka 6</vt:lpstr>
      <vt:lpstr>Snímka 7</vt:lpstr>
      <vt:lpstr>Stavovce </vt:lpstr>
      <vt:lpstr>Snímka 9</vt:lpstr>
      <vt:lpstr>Snímka 10</vt:lpstr>
      <vt:lpstr>Snímka 11</vt:lpstr>
      <vt:lpstr>Snímka 12</vt:lpstr>
      <vt:lpstr>Snímka 13</vt:lpstr>
      <vt:lpstr>Snímka 14</vt:lpstr>
      <vt:lpstr>Oplodneniu predchádza párenie</vt:lpstr>
      <vt:lpstr>Snímka 16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 a vývin živočíchov</dc:title>
  <dc:creator>Katka</dc:creator>
  <cp:lastModifiedBy>hp</cp:lastModifiedBy>
  <cp:revision>50</cp:revision>
  <dcterms:created xsi:type="dcterms:W3CDTF">2013-02-06T15:22:44Z</dcterms:created>
  <dcterms:modified xsi:type="dcterms:W3CDTF">2015-02-10T18:34:28Z</dcterms:modified>
</cp:coreProperties>
</file>