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DF9904-F51F-41F4-B97C-F49D982B3850}" type="datetimeFigureOut">
              <a:rPr lang="sk-SK" smtClean="0"/>
              <a:t>25. 11. 2014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98A2A8-D7FD-4704-A94E-681A6B64A8A2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sk/imgres?imgurl=http://obrazky.4ever.sk/data/obrazky/priroda/rastliny/%5Bobrazky.4ever.sk%5D%20pupava%204822284.jpg&amp;imgrefurl=http://obrazky.4ever.sk/obrazky/najnovsie/priroda/pupava-4822284&amp;usg=__4HLquDxdFzuRF4xOkLFEfdH3mvY=&amp;h=1920&amp;w=2560&amp;sz=638&amp;hl=sk&amp;start=7&amp;zoom=1&amp;tbnid=XXsyUGZbc9B7oM:&amp;tbnh=113&amp;tbnw=150&amp;prev=/images?q%3Dp%C3%BApava%26hl%3Dsk%26sa%3DN%26gbv%3D2%26tbs%3Disch:1&amp;itbs=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www.google.sk/imgres?imgurl=http://www.ta3k.sk/bio/components/com_virtuemart/shop_image/product/Smrek_pich__av___4a2a3720d15c3.jpg&amp;imgrefurl=http://www.ta3k.sk/bio/index.php?page%3Dshop.product_details%26product_id%3D31%26flypage%3Dflypage.tpl%26pop%3D0%26option%3Dcom_virtuemart%26Itemid%3D66&amp;usg=__UlqpPRgIiR0FQcppHQKF-hfvZxc=&amp;h=575&amp;w=450&amp;sz=100&amp;hl=sk&amp;start=39&amp;zoom=1&amp;tbnid=79sWgYOHzlq1hM:&amp;tbnh=134&amp;tbnw=105&amp;prev=/images?q%3Dsmrek%26start%3D20%26hl%3Dsk%26sa%3DN%26gbv%3D2%26tbs%3Disch: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sk/imgres?imgurl=http://www.bonsaiklubtrnava.sk/pics/Walter_clip_image001.jpg&amp;imgrefurl=http://www.bonsaiklubtrnava.sk/walter.htm&amp;usg=__7BCJ2BT_npE2HNeZ8XoaiVMlck8=&amp;h=397&amp;w=400&amp;sz=158&amp;hl=sk&amp;start=37&amp;zoom=1&amp;tbnid=8OVZLRd6A9O8YM:&amp;tbnh=123&amp;tbnw=124&amp;prev=/images?q%3Djavor%26start%3D20%26hl%3Dsk%26sa%3DN%26gbv%3D2%26tbs%3Disch:1&amp;itbs=1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sk/imgres?imgurl=http://upload.wikimedia.org/wikipedia/commons/thumb/2/23/Galanthus_nivalis.jpg/600px-Galanthus_nivalis.jpg&amp;imgrefurl=http://www.oskole.sk/?id_cat%3D15%26clanok%3D2830&amp;usg=__cdFt9s1sEv0XEzUg2Bukyh57Jg8=&amp;h=600&amp;w=600&amp;sz=64&amp;hl=sk&amp;start=5&amp;zoom=1&amp;tbnid=JmbFySyXZmaoXM:&amp;tbnh=135&amp;tbnw=135&amp;prev=/images?q%3Dsnezienka%26hl%3Dsk%26sa%3DN%26gbv%3D2%26tbs%3Disch:1&amp;itbs=1" TargetMode="External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imgres?imgurl=http://www.ta3k.sk/bio/components/com_virtuemart/shop_image/product/Smrek_pich__av___4a2a3720d15c3.jpg&amp;imgrefurl=http://www.ta3k.sk/bio/index.php?page%3Dshop.product_details%26product_id%3D31%26flypage%3Dflypage.tpl%26pop%3D0%26option%3Dcom_virtuemart%26Itemid%3D66&amp;usg=__UlqpPRgIiR0FQcppHQKF-hfvZxc=&amp;h=575&amp;w=450&amp;sz=100&amp;hl=sk&amp;start=39&amp;zoom=1&amp;tbnid=79sWgYOHzlq1hM:&amp;tbnh=134&amp;tbnw=105&amp;prev=/images?q%3Dsmrek%26start%3D20%26hl%3Dsk%26sa%3DN%26gbv%3D2%26tbs%3Disch:1&amp;itbs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sk/imgres?imgurl=http://www.plantasdeasturias.com/images/gingko_luzanky01.jpg&amp;imgrefurl=http://www.plantasdeasturias.com/index.php?cPath%3D38%26osCsid%3Dpnkiefya&amp;usg=__PKLUzWVS8b-YWSVbHE6TMKVOFaE=&amp;h=464&amp;w=580&amp;sz=78&amp;hl=sk&amp;start=73&amp;zoom=1&amp;tbnid=z7g9KA3cGu_koM:&amp;tbnh=107&amp;tbnw=134&amp;prev=/images?q%3Dgingko%26start%3D60%26hl%3Dsk%26sa%3DN%26gbv%3D2%26tbs%3Disch:1&amp;itbs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sk/imgres?imgurl=http://localhealthguideonline.com/wp-content/uploads/2008/11/gingko-biloba.jpg&amp;imgrefurl=http://mylocalhealthguide.com/ginkgo-biloba-fails-to-prevent-dementia-and-alzheimers-disease/&amp;usg=__PgY7b81gqMxB3ZJr1plblR0Q1AY=&amp;h=405&amp;w=296&amp;sz=23&amp;hl=sk&amp;start=12&amp;zoom=1&amp;tbnid=AdxdS6ktU5qnIM:&amp;tbnh=124&amp;tbnw=91&amp;prev=/images?q%3Dgingko%26hl%3Dsk%26sa%3DN%26gbv%3D2%26tbs%3Disch:1&amp;itbs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sk/imgres?imgurl=http://www.hlasek.com/foto/abies_alba_af3184.jpg&amp;imgrefurl=http://www.hlasek.com/abies_alba_af3184.html&amp;usg=__Lz8VZCJpZSu6aAofv1R4FbPOHXQ=&amp;h=500&amp;w=500&amp;sz=84&amp;hl=sk&amp;start=12&amp;zoom=1&amp;tbnid=Oueg7gMdG0eDUM:&amp;tbnh=130&amp;tbnw=130&amp;prev=/images?q%3Djed%C4%BEa%2Bbiela%26hl%3Dsk%26sa%3DN%26gbv%3D2%26tbs%3Disch:1&amp;itbs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www.google.sk/imgres?imgurl=http://www.unitra.sk/users/kiskiss/jedbiel2.gif&amp;imgrefurl=http://adrikaaa.webovastranka.sk/wiki/1257/400_borovicorasty(PINOPHYTA)__-_2.trieda%3A_ihli%C4%8Dnany(PINOPSYDA)_-_vetvi%C4%8Dky&amp;usg=__1YAfzWlFxVsO-BSzJ_TTrRioFG4=&amp;h=309&amp;w=400&amp;sz=29&amp;hl=sk&amp;start=8&amp;zoom=1&amp;tbnid=3R8RLdgrF-0C9M:&amp;tbnh=96&amp;tbnw=124&amp;prev=/images?q%3Djed%C4%BEa%2Bbiela%26hl%3Dsk%26sa%3DN%26gbv%3D2%26tbs%3Disch:1&amp;itbs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229600" cy="10675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Semenné rastliny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9" descr="Smrek_pich__av___4a2a3720d15c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2456">
            <a:off x="609065" y="2803554"/>
            <a:ext cx="2774155" cy="354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600px-Galanthus_nivali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01337">
            <a:off x="6481870" y="2467714"/>
            <a:ext cx="2129470" cy="212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Walter_clip_image00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7" y="2348880"/>
            <a:ext cx="254145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%255Bobrazky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748151">
            <a:off x="6031258" y="4858635"/>
            <a:ext cx="2344767" cy="176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Delenie: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1043608" y="1196752"/>
            <a:ext cx="1008112" cy="151216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948264" y="1196752"/>
            <a:ext cx="1008112" cy="151216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0" y="2852936"/>
            <a:ext cx="3672408" cy="8640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1-klíčnolistové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7" name="Zaoblený obdĺžnik 6"/>
          <p:cNvSpPr/>
          <p:nvPr/>
        </p:nvSpPr>
        <p:spPr>
          <a:xfrm>
            <a:off x="5220072" y="2852936"/>
            <a:ext cx="3672408" cy="8640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2</a:t>
            </a:r>
            <a:r>
              <a:rPr lang="sk-SK" sz="3200" b="1" dirty="0" smtClean="0"/>
              <a:t>-klíčnolistové</a:t>
            </a:r>
            <a:r>
              <a:rPr lang="sk-SK" sz="2800" dirty="0" smtClean="0"/>
              <a:t>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KOREŇ</a:t>
            </a:r>
            <a:b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homorízia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</a:t>
            </a:r>
            <a:r>
              <a:rPr lang="sk-SK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alorízia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endParaRPr lang="en-US" sz="4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819400"/>
            <a:ext cx="3998913" cy="367347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2743200"/>
            <a:ext cx="4267200" cy="3808413"/>
          </a:xfrm>
          <a:prstGeom prst="rect">
            <a:avLst/>
          </a:prstGeom>
        </p:spPr>
      </p:pic>
      <p:pic>
        <p:nvPicPr>
          <p:cNvPr id="9" name="Picture 5" descr="h+b"/>
          <p:cNvPicPr>
            <a:picLocks noChangeAspect="1" noChangeArrowheads="1"/>
          </p:cNvPicPr>
          <p:nvPr/>
        </p:nvPicPr>
        <p:blipFill>
          <a:blip r:embed="rId4" cstate="print"/>
          <a:srcRect l="29070" t="22426" r="27890" b="20677"/>
          <a:stretch>
            <a:fillRect/>
          </a:stretch>
        </p:blipFill>
        <p:spPr bwMode="auto">
          <a:xfrm>
            <a:off x="6705600" y="2438400"/>
            <a:ext cx="2032000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zväzkovitý koreň"/>
          <p:cNvPicPr>
            <a:picLocks noChangeAspect="1" noChangeArrowheads="1"/>
          </p:cNvPicPr>
          <p:nvPr/>
        </p:nvPicPr>
        <p:blipFill>
          <a:blip r:embed="rId5" cstate="print"/>
          <a:srcRect l="20236" t="15932" r="28557" b="34119"/>
          <a:stretch>
            <a:fillRect/>
          </a:stretch>
        </p:blipFill>
        <p:spPr bwMode="auto">
          <a:xfrm>
            <a:off x="1295400" y="2590800"/>
            <a:ext cx="23987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2304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ŽILNATINA</a:t>
            </a:r>
            <a:b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rovnobežná              dlaňovitá                </a:t>
            </a:r>
            <a:b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perovitá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3200"/>
            <a:ext cx="2606675" cy="3781425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403725" y="2743200"/>
            <a:ext cx="3429000" cy="3709988"/>
          </a:xfrm>
          <a:prstGeom prst="rect">
            <a:avLst/>
          </a:prstGeom>
        </p:spPr>
      </p:pic>
      <p:pic>
        <p:nvPicPr>
          <p:cNvPr id="6" name="Picture 5" descr="žil sieť"/>
          <p:cNvPicPr>
            <a:picLocks noChangeAspect="1" noChangeArrowheads="1"/>
          </p:cNvPicPr>
          <p:nvPr/>
        </p:nvPicPr>
        <p:blipFill>
          <a:blip r:embed="rId4" cstate="print"/>
          <a:srcRect l="23805" t="19113" r="15486" b="27766"/>
          <a:stretch>
            <a:fillRect/>
          </a:stretch>
        </p:blipFill>
        <p:spPr bwMode="auto">
          <a:xfrm>
            <a:off x="5638800" y="4419600"/>
            <a:ext cx="32575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žilnatina rovn"/>
          <p:cNvPicPr>
            <a:picLocks noChangeAspect="1" noChangeArrowheads="1"/>
          </p:cNvPicPr>
          <p:nvPr/>
        </p:nvPicPr>
        <p:blipFill>
          <a:blip r:embed="rId5" cstate="print"/>
          <a:srcRect l="22237" t="15100" r="22211" b="22670"/>
          <a:stretch>
            <a:fillRect/>
          </a:stretch>
        </p:blipFill>
        <p:spPr bwMode="auto">
          <a:xfrm>
            <a:off x="1752600" y="5334000"/>
            <a:ext cx="2300288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7038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400" dirty="0" smtClean="0">
                <a:solidFill>
                  <a:srgbClr val="FF0000"/>
                </a:solidFill>
              </a:rPr>
              <a:t>KVET</a:t>
            </a:r>
            <a:br>
              <a:rPr lang="sk-SK" sz="4400" dirty="0" smtClean="0">
                <a:solidFill>
                  <a:srgbClr val="FF0000"/>
                </a:solidFill>
              </a:rPr>
            </a:br>
            <a:r>
              <a:rPr lang="sk-SK" sz="4400" dirty="0" smtClean="0">
                <a:solidFill>
                  <a:srgbClr val="FF0000"/>
                </a:solidFill>
              </a:rPr>
              <a:t>trojpočetný         </a:t>
            </a:r>
            <a:r>
              <a:rPr lang="sk-SK" sz="4000" dirty="0" smtClean="0">
                <a:solidFill>
                  <a:srgbClr val="FF0000"/>
                </a:solidFill>
              </a:rPr>
              <a:t>4 alebo 5 početný</a:t>
            </a:r>
            <a:r>
              <a:rPr lang="sk-SK" sz="4000" dirty="0" smtClean="0">
                <a:solidFill>
                  <a:schemeClr val="accent2"/>
                </a:solidFill>
              </a:rPr>
              <a:t/>
            </a:r>
            <a:br>
              <a:rPr lang="sk-SK" sz="4000" dirty="0" smtClean="0">
                <a:solidFill>
                  <a:schemeClr val="accent2"/>
                </a:solidFill>
              </a:rPr>
            </a:br>
            <a:r>
              <a:rPr lang="sk-SK" sz="4400" dirty="0" smtClean="0">
                <a:solidFill>
                  <a:schemeClr val="accent2"/>
                </a:solidFill>
              </a:rPr>
              <a:t>    </a:t>
            </a:r>
            <a:r>
              <a:rPr lang="sk-SK" sz="4400" dirty="0" smtClean="0">
                <a:solidFill>
                  <a:srgbClr val="800080"/>
                </a:solidFill>
              </a:rPr>
              <a:t>okvetie               kalich +koruna  </a:t>
            </a:r>
            <a:r>
              <a:rPr lang="sk-SK" sz="4400" dirty="0" smtClean="0">
                <a:solidFill>
                  <a:schemeClr val="accent2"/>
                </a:solidFill>
              </a:rPr>
              <a:t/>
            </a:r>
            <a:br>
              <a:rPr lang="sk-SK" sz="4400" dirty="0" smtClean="0">
                <a:solidFill>
                  <a:schemeClr val="accent2"/>
                </a:solidFill>
              </a:rPr>
            </a:br>
            <a:endParaRPr lang="sk-S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560" y="2852937"/>
            <a:ext cx="3573445" cy="4005064"/>
          </a:xfrm>
        </p:spPr>
      </p:pic>
      <p:pic>
        <p:nvPicPr>
          <p:cNvPr id="5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59760" y="2852937"/>
            <a:ext cx="3437469" cy="3852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1034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ZÁRODOK</a:t>
            </a:r>
            <a:b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k-SK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 klíčny list              2 klíčne listy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7" descr="orb1"/>
          <p:cNvPicPr>
            <a:picLocks noChangeAspect="1" noChangeArrowheads="1"/>
          </p:cNvPicPr>
          <p:nvPr/>
        </p:nvPicPr>
        <p:blipFill>
          <a:blip r:embed="rId2" cstate="print"/>
          <a:srcRect r="6702" b="6203"/>
          <a:stretch>
            <a:fillRect/>
          </a:stretch>
        </p:blipFill>
        <p:spPr>
          <a:xfrm>
            <a:off x="5475784" y="3140968"/>
            <a:ext cx="3362537" cy="3717032"/>
          </a:xfrm>
          <a:prstGeom prst="rect">
            <a:avLst/>
          </a:prstGeom>
          <a:noFill/>
        </p:spPr>
      </p:pic>
      <p:pic>
        <p:nvPicPr>
          <p:cNvPr id="5" name="Picture 8" descr="orb2"/>
          <p:cNvPicPr>
            <a:picLocks noChangeAspect="1" noChangeArrowheads="1"/>
          </p:cNvPicPr>
          <p:nvPr/>
        </p:nvPicPr>
        <p:blipFill>
          <a:blip r:embed="rId3" cstate="print"/>
          <a:srcRect r="11412"/>
          <a:stretch>
            <a:fillRect/>
          </a:stretch>
        </p:blipFill>
        <p:spPr>
          <a:xfrm>
            <a:off x="827584" y="3140967"/>
            <a:ext cx="3456384" cy="3655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Cievne  zväzky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roztrúsené                v kruhu</a:t>
            </a:r>
            <a:endParaRPr lang="sk-SK" dirty="0"/>
          </a:p>
        </p:txBody>
      </p:sp>
      <p:pic>
        <p:nvPicPr>
          <p:cNvPr id="5" name="Picture 8" descr="stredny_val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38400"/>
            <a:ext cx="4330824" cy="35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phd_110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96401"/>
            <a:ext cx="3240360" cy="497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Znaky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dirty="0" smtClean="0"/>
              <a:t>základ tela: ???</a:t>
            </a:r>
          </a:p>
          <a:p>
            <a:r>
              <a:rPr lang="sk-SK" sz="4000" dirty="0" smtClean="0"/>
              <a:t> rozmnožovací útvar: ???</a:t>
            </a:r>
          </a:p>
          <a:p>
            <a:r>
              <a:rPr lang="sk-SK" sz="4000" dirty="0" err="1" smtClean="0"/>
              <a:t>Rodozmena</a:t>
            </a:r>
            <a:r>
              <a:rPr lang="sk-SK" sz="4000" dirty="0" smtClean="0"/>
              <a:t> : ???</a:t>
            </a:r>
          </a:p>
          <a:p>
            <a:r>
              <a:rPr lang="sk-SK" sz="4000" dirty="0" smtClean="0"/>
              <a:t>Vývojová vetva z ktorej sa vyvinuli???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Delenie podľa stupňa vyspelosti: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827584" y="1124744"/>
            <a:ext cx="1152128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804248" y="1124744"/>
            <a:ext cx="1152128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reprodukcne%20organy%20borovicorastov_html_m5f55fc0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924944"/>
            <a:ext cx="4572000" cy="3429000"/>
          </a:xfrm>
          <a:prstGeom prst="rect">
            <a:avLst/>
          </a:prstGeom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36096" y="2852936"/>
            <a:ext cx="3154363" cy="3535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800" dirty="0" smtClean="0"/>
              <a:t>Oddelenia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95536" y="1556792"/>
            <a:ext cx="716253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 KARDAITORASTY - </a:t>
            </a:r>
            <a:r>
              <a:rPr lang="sk-SK" sz="3200" dirty="0" err="1" smtClean="0"/>
              <a:t>Kardaitophyta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467544" y="2636912"/>
            <a:ext cx="637225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BOROVICORASTY - </a:t>
            </a:r>
            <a:r>
              <a:rPr lang="sk-SK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Pinophyta</a:t>
            </a:r>
            <a:endParaRPr lang="sk-SK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0" y="3789040"/>
            <a:ext cx="933781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3</a:t>
            </a:r>
            <a:r>
              <a:rPr lang="sk-SK" sz="3200" dirty="0" smtClean="0"/>
              <a:t>. </a:t>
            </a:r>
            <a:r>
              <a:rPr lang="sk-SK" sz="3200" smtClean="0"/>
              <a:t>LYGINODENDRORASTY- </a:t>
            </a:r>
            <a:r>
              <a:rPr lang="sk-SK" sz="3200" dirty="0" err="1" smtClean="0"/>
              <a:t>Lyginodendrophyta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4725144"/>
            <a:ext cx="637225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r>
              <a:rPr lang="sk-SK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BOROVICORASTY - </a:t>
            </a:r>
            <a:r>
              <a:rPr lang="sk-SK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Pinophyta</a:t>
            </a:r>
            <a:endParaRPr lang="sk-SK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11560" y="5733256"/>
            <a:ext cx="74655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5</a:t>
            </a:r>
            <a:r>
              <a:rPr lang="sk-SK" sz="3200" dirty="0" smtClean="0"/>
              <a:t>. MAGNOLIORASTY - </a:t>
            </a:r>
            <a:r>
              <a:rPr lang="sk-SK" sz="3200" dirty="0" err="1" smtClean="0"/>
              <a:t>Magnoliophyta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BOROVICORASTY - </a:t>
            </a:r>
            <a:r>
              <a:rPr lang="sk-SK" dirty="0" err="1" smtClean="0"/>
              <a:t>Pinophyta</a:t>
            </a:r>
            <a:endParaRPr lang="sk-SK" dirty="0"/>
          </a:p>
        </p:txBody>
      </p:sp>
      <p:pic>
        <p:nvPicPr>
          <p:cNvPr id="4" name="Picture 9" descr="Smrek_pich__av___4a2a3720d15c3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565169"/>
            <a:ext cx="3744415" cy="477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ál 4"/>
          <p:cNvSpPr/>
          <p:nvPr/>
        </p:nvSpPr>
        <p:spPr>
          <a:xfrm>
            <a:off x="251520" y="1556792"/>
            <a:ext cx="3744416" cy="1584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BYLINY / DREVINY</a:t>
            </a:r>
            <a:endParaRPr lang="sk-SK" sz="3200" b="1" dirty="0"/>
          </a:p>
        </p:txBody>
      </p:sp>
      <p:sp>
        <p:nvSpPr>
          <p:cNvPr id="6" name="Ovál 5"/>
          <p:cNvSpPr/>
          <p:nvPr/>
        </p:nvSpPr>
        <p:spPr>
          <a:xfrm>
            <a:off x="3491880" y="4725144"/>
            <a:ext cx="5652120" cy="1584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NAHOSEMENNÉ / KRYTOSEMENNÉ</a:t>
            </a:r>
            <a:endParaRPr lang="sk-SK" sz="3200" b="1" dirty="0"/>
          </a:p>
        </p:txBody>
      </p:sp>
      <p:sp>
        <p:nvSpPr>
          <p:cNvPr id="7" name="Zaoblený obdĺžnik 6"/>
          <p:cNvSpPr/>
          <p:nvPr/>
        </p:nvSpPr>
        <p:spPr>
          <a:xfrm>
            <a:off x="251520" y="1340768"/>
            <a:ext cx="8712968" cy="49685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Ktoré 2 triedy sem patria ???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Ginká</a:t>
            </a:r>
            <a:endParaRPr lang="sk-SK" dirty="0"/>
          </a:p>
        </p:txBody>
      </p:sp>
      <p:pic>
        <p:nvPicPr>
          <p:cNvPr id="4" name="Picture 11" descr="gingko_luzanky01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5904656" cy="47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gingko-bilob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412775"/>
            <a:ext cx="3528392" cy="480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Ihličnany</a:t>
            </a:r>
            <a:endParaRPr lang="sk-SK" dirty="0"/>
          </a:p>
        </p:txBody>
      </p:sp>
      <p:pic>
        <p:nvPicPr>
          <p:cNvPr id="4" name="Picture 18" descr="abies_alba_af3184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41764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jedbiel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484784"/>
            <a:ext cx="4427984" cy="342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899592" y="2780928"/>
            <a:ext cx="7263527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5400" b="1" dirty="0" smtClean="0"/>
              <a:t>Rady : 1.Borovicotvaré</a:t>
            </a:r>
          </a:p>
          <a:p>
            <a:r>
              <a:rPr lang="sk-SK" sz="5400" b="1" dirty="0"/>
              <a:t>	 </a:t>
            </a:r>
            <a:r>
              <a:rPr lang="sk-SK" sz="5400" b="1" dirty="0" smtClean="0"/>
              <a:t>   2. </a:t>
            </a:r>
            <a:r>
              <a:rPr lang="sk-SK" sz="5400" b="1" dirty="0" err="1" smtClean="0"/>
              <a:t>Cyprusotvaré</a:t>
            </a:r>
            <a:endParaRPr lang="sk-SK" sz="5400" b="1" dirty="0" smtClean="0"/>
          </a:p>
          <a:p>
            <a:r>
              <a:rPr lang="sk-SK" sz="5400" b="1" dirty="0"/>
              <a:t>	</a:t>
            </a:r>
            <a:r>
              <a:rPr lang="sk-SK" sz="5400" b="1" dirty="0" smtClean="0"/>
              <a:t>    3. </a:t>
            </a:r>
            <a:r>
              <a:rPr lang="sk-SK" sz="5400" b="1" dirty="0" err="1" smtClean="0"/>
              <a:t>Tisovité</a:t>
            </a:r>
            <a:endParaRPr lang="sk-SK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00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"/>
            <a:ext cx="5244074" cy="3933056"/>
          </a:xfrm>
        </p:spPr>
      </p:pic>
      <p:pic>
        <p:nvPicPr>
          <p:cNvPr id="5" name="Obrázok 4" descr="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0"/>
            <a:ext cx="4499992" cy="4121993"/>
          </a:xfrm>
          <a:prstGeom prst="rect">
            <a:avLst/>
          </a:prstGeom>
        </p:spPr>
      </p:pic>
      <p:pic>
        <p:nvPicPr>
          <p:cNvPr id="6" name="Obrázok 5" descr="ti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3286125"/>
            <a:ext cx="476250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Oddelenie: MAGNOLIPHYTA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NAJMLADŠIE + NAJVYSPELEJŠIE odd.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2">
      <a:dk1>
        <a:sysClr val="windowText" lastClr="000000"/>
      </a:dk1>
      <a:lt1>
        <a:sysClr val="window" lastClr="FFFFFF"/>
      </a:lt1>
      <a:dk2>
        <a:srgbClr val="36FF91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94</Words>
  <Application>Microsoft Office PowerPoint</Application>
  <PresentationFormat>Prezentácia na obrazovke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Špička</vt:lpstr>
      <vt:lpstr>Semenné rastliny</vt:lpstr>
      <vt:lpstr>Znaky ???</vt:lpstr>
      <vt:lpstr>Delenie podľa stupňa vyspelosti:</vt:lpstr>
      <vt:lpstr>Oddelenia </vt:lpstr>
      <vt:lpstr>BOROVICORASTY - Pinophyta</vt:lpstr>
      <vt:lpstr>Ginká</vt:lpstr>
      <vt:lpstr>Ihličnany</vt:lpstr>
      <vt:lpstr>Prezentácia programu PowerPoint</vt:lpstr>
      <vt:lpstr>Oddelenie: MAGNOLIPHYTA</vt:lpstr>
      <vt:lpstr>Delenie:</vt:lpstr>
      <vt:lpstr>                     KOREŇ  homorízia                   alorízia  </vt:lpstr>
      <vt:lpstr>ŽILNATINA  rovnobežná              dlaňovitá                                                     perovitá</vt:lpstr>
      <vt:lpstr>KVET trojpočetný         4 alebo 5 početný     okvetie               kalich +koruna   </vt:lpstr>
      <vt:lpstr>ZÁRODOK  1 klíčny list              2 klíčne listy</vt:lpstr>
      <vt:lpstr>Cievne  zväzky    roztrúsené                v kruhu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Semenné rastliny</dc:title>
  <dc:creator>PC</dc:creator>
  <cp:lastModifiedBy>eu</cp:lastModifiedBy>
  <cp:revision>41</cp:revision>
  <dcterms:created xsi:type="dcterms:W3CDTF">2014-11-24T13:38:30Z</dcterms:created>
  <dcterms:modified xsi:type="dcterms:W3CDTF">2014-11-25T10:41:24Z</dcterms:modified>
</cp:coreProperties>
</file>