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99D1916-453E-4E67-A6A4-16B6C83B26C6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916-453E-4E67-A6A4-16B6C83B26C6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916-453E-4E67-A6A4-16B6C83B26C6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99D1916-453E-4E67-A6A4-16B6C83B26C6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99D1916-453E-4E67-A6A4-16B6C83B26C6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9D1916-453E-4E67-A6A4-16B6C83B26C6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99D1916-453E-4E67-A6A4-16B6C83B26C6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916-453E-4E67-A6A4-16B6C83B26C6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9D1916-453E-4E67-A6A4-16B6C83B26C6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99D1916-453E-4E67-A6A4-16B6C83B26C6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99D1916-453E-4E67-A6A4-16B6C83B26C6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99D1916-453E-4E67-A6A4-16B6C83B26C6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en.wikipedia.org/wiki/File:Snail_diagram-en_edit1.sv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//upload.wikimedia.org/wikipedia/commons/6/64/Grapevinesnail_01a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en.wikipedia.org/wiki/File:Snail_diagram-en_edit1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//upload.wikimedia.org/wikipedia/commons/1/19/Snail_radula_working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en.wikipedia.org/wiki/File:Snail_diagram-en_edit1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en.wikipedia.org/wiki/File:Snail_diagram-en_edit1.sv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en.wikipedia.org/wiki/File:Gastropod_nervous_system.gi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en.wikipedia.org/wiki/File:Snail_diagram-en_edit1.sv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elix_pomat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729618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ttp://ic2.pbase.com/g5/99/524399/3/100815694.kULMyf95.jpg"/>
          <p:cNvPicPr>
            <a:picLocks noChangeAspect="1" noChangeArrowheads="1"/>
          </p:cNvPicPr>
          <p:nvPr/>
        </p:nvPicPr>
        <p:blipFill>
          <a:blip r:embed="rId3" cstate="print"/>
          <a:srcRect l="21860"/>
          <a:stretch>
            <a:fillRect/>
          </a:stretch>
        </p:blipFill>
        <p:spPr bwMode="auto">
          <a:xfrm>
            <a:off x="3995936" y="2492895"/>
            <a:ext cx="5148064" cy="438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Nadpis 1"/>
          <p:cNvSpPr txBox="1">
            <a:spLocks/>
          </p:cNvSpPr>
          <p:nvPr/>
        </p:nvSpPr>
        <p:spPr>
          <a:xfrm>
            <a:off x="0" y="4869160"/>
            <a:ext cx="9144000" cy="147002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8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Trieda:Mäkkýše</a:t>
            </a:r>
            <a:endParaRPr kumimoji="0" lang="sk-SK" sz="8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ROZMNOŽOVACIA SÚSTAVA</a:t>
            </a:r>
            <a:endParaRPr lang="sk-SK" b="1" dirty="0">
              <a:effectLst/>
            </a:endParaRPr>
          </a:p>
        </p:txBody>
      </p:sp>
      <p:pic>
        <p:nvPicPr>
          <p:cNvPr id="4" name="Picture 5" descr="650px-Snail_diagram-en_edit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ZÁSTUPCOVIA</a:t>
            </a:r>
            <a:endParaRPr lang="sk-SK" b="1" dirty="0">
              <a:effectLst/>
            </a:endParaRPr>
          </a:p>
        </p:txBody>
      </p:sp>
      <p:pic>
        <p:nvPicPr>
          <p:cNvPr id="4" name="Zástupný symbol obsahu 3" descr="VODNIA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630493"/>
            <a:ext cx="6624736" cy="4968552"/>
          </a:xfrm>
        </p:spPr>
      </p:pic>
      <p:sp>
        <p:nvSpPr>
          <p:cNvPr id="5" name="BlokTextu 4"/>
          <p:cNvSpPr txBox="1"/>
          <p:nvPr/>
        </p:nvSpPr>
        <p:spPr>
          <a:xfrm>
            <a:off x="1763688" y="6309320"/>
            <a:ext cx="22012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VODNIAK VYSOKÝ</a:t>
            </a:r>
            <a:endParaRPr lang="sk-SK" b="1" dirty="0"/>
          </a:p>
        </p:txBody>
      </p:sp>
      <p:pic>
        <p:nvPicPr>
          <p:cNvPr id="6" name="Obrázok 5" descr="KOTULKA VEL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346222"/>
            <a:ext cx="6624735" cy="5511778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1619672" y="6093296"/>
            <a:ext cx="194957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KOTÚĽKA VEĽKÁ</a:t>
            </a:r>
            <a:endParaRPr lang="sk-SK" dirty="0"/>
          </a:p>
        </p:txBody>
      </p:sp>
      <p:pic>
        <p:nvPicPr>
          <p:cNvPr id="8" name="Obrázok 7" descr="MOčIARK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1340768"/>
            <a:ext cx="6912768" cy="5184576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1547664" y="5805264"/>
            <a:ext cx="27286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MOČIARKA ŽIVORODÁ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ic2.pbase.com/g5/99/524399/3/100815694.kULMyf95.jpg"/>
          <p:cNvPicPr>
            <a:picLocks noChangeAspect="1" noChangeArrowheads="1"/>
          </p:cNvPicPr>
          <p:nvPr/>
        </p:nvPicPr>
        <p:blipFill>
          <a:blip r:embed="rId2" cstate="print"/>
          <a:srcRect l="21860"/>
          <a:stretch>
            <a:fillRect/>
          </a:stretch>
        </p:blipFill>
        <p:spPr bwMode="auto">
          <a:xfrm>
            <a:off x="683568" y="25586"/>
            <a:ext cx="8028384" cy="6832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611560" y="4581128"/>
            <a:ext cx="8229600" cy="13990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vert="horz" anchor="ctr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66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LASTURNÍKY </a:t>
            </a:r>
            <a:endParaRPr kumimoji="0" lang="sk-SK" sz="66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4122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TELO:</a:t>
            </a:r>
            <a:endParaRPr lang="sk-SK" dirty="0"/>
          </a:p>
        </p:txBody>
      </p:sp>
      <p:pic>
        <p:nvPicPr>
          <p:cNvPr id="4" name="Zástupný symbol obsahu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591069"/>
            <a:ext cx="5112568" cy="4946410"/>
          </a:xfrm>
        </p:spPr>
      </p:pic>
      <p:sp>
        <p:nvSpPr>
          <p:cNvPr id="5" name="Šípka doprava 4"/>
          <p:cNvSpPr/>
          <p:nvPr/>
        </p:nvSpPr>
        <p:spPr>
          <a:xfrm>
            <a:off x="323528" y="1340768"/>
            <a:ext cx="3672408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PRUŽNÝ väz</a:t>
            </a:r>
            <a:endParaRPr lang="sk-SK" sz="3200" dirty="0"/>
          </a:p>
        </p:txBody>
      </p:sp>
      <p:pic>
        <p:nvPicPr>
          <p:cNvPr id="6" name="Obrázok 5" descr="december2011_12.jpg"/>
          <p:cNvPicPr>
            <a:picLocks noChangeAspect="1"/>
          </p:cNvPicPr>
          <p:nvPr/>
        </p:nvPicPr>
        <p:blipFill>
          <a:blip r:embed="rId3" cstate="print"/>
          <a:srcRect l="17647" t="51838" r="32353" b="18382"/>
          <a:stretch>
            <a:fillRect/>
          </a:stretch>
        </p:blipFill>
        <p:spPr>
          <a:xfrm>
            <a:off x="1331640" y="1556791"/>
            <a:ext cx="6048672" cy="4803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Tráviaca sústava</a:t>
            </a:r>
            <a:endParaRPr lang="sk-SK" b="1" dirty="0">
              <a:effectLst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39552" y="1268760"/>
            <a:ext cx="241604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= úplná !!!</a:t>
            </a:r>
            <a:endParaRPr lang="sk-SK" sz="3600" b="1" dirty="0"/>
          </a:p>
        </p:txBody>
      </p:sp>
      <p:sp>
        <p:nvSpPr>
          <p:cNvPr id="5" name="Obdĺžnik 4"/>
          <p:cNvSpPr/>
          <p:nvPr/>
        </p:nvSpPr>
        <p:spPr>
          <a:xfrm>
            <a:off x="0" y="2276872"/>
            <a:ext cx="38519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Zmyslová s. </a:t>
            </a:r>
            <a:endParaRPr lang="sk-SK" sz="3600" dirty="0"/>
          </a:p>
        </p:txBody>
      </p:sp>
      <p:sp>
        <p:nvSpPr>
          <p:cNvPr id="6" name="BlokTextu 5"/>
          <p:cNvSpPr txBox="1"/>
          <p:nvPr/>
        </p:nvSpPr>
        <p:spPr>
          <a:xfrm>
            <a:off x="3851920" y="2492896"/>
            <a:ext cx="305404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Na okrajoch plášťa</a:t>
            </a:r>
            <a:endParaRPr lang="sk-SK" sz="2400" b="1" dirty="0"/>
          </a:p>
        </p:txBody>
      </p:sp>
      <p:pic>
        <p:nvPicPr>
          <p:cNvPr id="7" name="Picture 4" descr="http://ic2.pbase.com/g5/99/524399/3/100815694.kULMyf95.jpg"/>
          <p:cNvPicPr>
            <a:picLocks noChangeAspect="1" noChangeArrowheads="1"/>
          </p:cNvPicPr>
          <p:nvPr/>
        </p:nvPicPr>
        <p:blipFill>
          <a:blip r:embed="rId2" cstate="print"/>
          <a:srcRect l="21860"/>
          <a:stretch>
            <a:fillRect/>
          </a:stretch>
        </p:blipFill>
        <p:spPr bwMode="auto">
          <a:xfrm>
            <a:off x="539552" y="3429000"/>
            <a:ext cx="3436937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BlokTextu 7"/>
          <p:cNvSpPr txBox="1"/>
          <p:nvPr/>
        </p:nvSpPr>
        <p:spPr>
          <a:xfrm>
            <a:off x="467544" y="5733256"/>
            <a:ext cx="3748142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Rozmnožovacia s.</a:t>
            </a:r>
            <a:endParaRPr lang="sk-SK" sz="3200" dirty="0"/>
          </a:p>
        </p:txBody>
      </p:sp>
      <p:sp>
        <p:nvSpPr>
          <p:cNvPr id="9" name="Pravá zložená zátvorka 8"/>
          <p:cNvSpPr/>
          <p:nvPr/>
        </p:nvSpPr>
        <p:spPr>
          <a:xfrm>
            <a:off x="4427984" y="3429000"/>
            <a:ext cx="792088" cy="266429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5121745" y="4509120"/>
            <a:ext cx="402225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Prevažne </a:t>
            </a:r>
            <a:r>
              <a:rPr lang="sk-SK" sz="2800" dirty="0" err="1" smtClean="0"/>
              <a:t>gonochoristi</a:t>
            </a:r>
            <a:endParaRPr lang="sk-SK" sz="2800" dirty="0"/>
          </a:p>
        </p:txBody>
      </p:sp>
      <p:sp>
        <p:nvSpPr>
          <p:cNvPr id="11" name="Obdĺžnik 10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o</a:t>
            </a:r>
            <a:endParaRPr lang="sk-SK" dirty="0"/>
          </a:p>
        </p:txBody>
      </p:sp>
      <p:sp>
        <p:nvSpPr>
          <p:cNvPr id="12" name="Obdĺžnik 11"/>
          <p:cNvSpPr/>
          <p:nvPr/>
        </p:nvSpPr>
        <p:spPr>
          <a:xfrm>
            <a:off x="323528" y="1772816"/>
            <a:ext cx="25922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potrava</a:t>
            </a:r>
            <a:endParaRPr lang="sk-SK" sz="3200" b="1" dirty="0"/>
          </a:p>
        </p:txBody>
      </p:sp>
      <p:sp>
        <p:nvSpPr>
          <p:cNvPr id="13" name="Ovál 12"/>
          <p:cNvSpPr/>
          <p:nvPr/>
        </p:nvSpPr>
        <p:spPr>
          <a:xfrm>
            <a:off x="4139952" y="1844824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3851920" y="2204864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4283968" y="2132856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4597152" y="2302024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4932040" y="2204864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4644008" y="1916832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4716016" y="2708920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4211960" y="2636912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bdĺžnik 20"/>
          <p:cNvSpPr/>
          <p:nvPr/>
        </p:nvSpPr>
        <p:spPr>
          <a:xfrm>
            <a:off x="395536" y="4725144"/>
            <a:ext cx="27363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význam</a:t>
            </a:r>
            <a:endParaRPr lang="sk-SK" sz="3600" dirty="0"/>
          </a:p>
        </p:txBody>
      </p:sp>
      <p:pic>
        <p:nvPicPr>
          <p:cNvPr id="22" name="Obrázok 21" descr="220PX-~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2986218"/>
            <a:ext cx="4824536" cy="3618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Zástupcovia: </a:t>
            </a:r>
            <a:endParaRPr lang="sk-SK" b="1" dirty="0"/>
          </a:p>
        </p:txBody>
      </p:sp>
      <p:pic>
        <p:nvPicPr>
          <p:cNvPr id="4" name="Zástupný symbol obsahu 3" descr="korytko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327020"/>
            <a:ext cx="5904656" cy="5419162"/>
          </a:xfrm>
        </p:spPr>
      </p:pic>
      <p:sp>
        <p:nvSpPr>
          <p:cNvPr id="5" name="BlokTextu 4"/>
          <p:cNvSpPr txBox="1"/>
          <p:nvPr/>
        </p:nvSpPr>
        <p:spPr>
          <a:xfrm>
            <a:off x="1835696" y="5949280"/>
            <a:ext cx="267413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Korýtko rybničné</a:t>
            </a:r>
            <a:endParaRPr lang="sk-SK" sz="2400" dirty="0"/>
          </a:p>
        </p:txBody>
      </p:sp>
      <p:pic>
        <p:nvPicPr>
          <p:cNvPr id="6" name="Obrázok 5" descr="PRRODO~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340768"/>
            <a:ext cx="7889807" cy="5256584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899592" y="6309320"/>
            <a:ext cx="256352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Škľabka veľká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1836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Oddelenia: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slimák záhradn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5026326" cy="3357586"/>
          </a:xfrm>
          <a:prstGeom prst="rect">
            <a:avLst/>
          </a:prstGeom>
          <a:noFill/>
        </p:spPr>
      </p:pic>
      <p:pic>
        <p:nvPicPr>
          <p:cNvPr id="6" name="Obrázok 5" descr="PRRODO~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696" y="1571612"/>
            <a:ext cx="4932304" cy="3286148"/>
          </a:xfrm>
          <a:prstGeom prst="rect">
            <a:avLst/>
          </a:prstGeom>
        </p:spPr>
      </p:pic>
      <p:pic>
        <p:nvPicPr>
          <p:cNvPr id="1028" name="Picture 4" descr="Výsledok vyhľadávania obrázkov pre dopyt sepia"/>
          <p:cNvPicPr>
            <a:picLocks noChangeAspect="1" noChangeArrowheads="1"/>
          </p:cNvPicPr>
          <p:nvPr/>
        </p:nvPicPr>
        <p:blipFill>
          <a:blip r:embed="rId4"/>
          <a:srcRect b="27682"/>
          <a:stretch>
            <a:fillRect/>
          </a:stretch>
        </p:blipFill>
        <p:spPr bwMode="auto">
          <a:xfrm>
            <a:off x="1785918" y="4618549"/>
            <a:ext cx="5500686" cy="2239451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214282" y="2071678"/>
            <a:ext cx="52610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1.</a:t>
            </a:r>
            <a:endParaRPr lang="sk-SK" sz="32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4500562" y="1857364"/>
            <a:ext cx="52931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2</a:t>
            </a:r>
            <a:r>
              <a:rPr lang="sk-SK" sz="3200" b="1" dirty="0" smtClean="0"/>
              <a:t>.</a:t>
            </a:r>
            <a:endParaRPr lang="sk-SK" sz="32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1857356" y="4786322"/>
            <a:ext cx="52931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3</a:t>
            </a:r>
            <a:r>
              <a:rPr lang="sk-SK" sz="3200" b="1" dirty="0" smtClean="0"/>
              <a:t>.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ULITNÍKY</a:t>
            </a:r>
            <a:r>
              <a:rPr lang="sk-SK" dirty="0" smtClean="0"/>
              <a:t> </a:t>
            </a:r>
            <a:r>
              <a:rPr lang="sk-SK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(GASTROPODA)</a:t>
            </a:r>
            <a:endParaRPr lang="sk-SK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2" descr="http://shells.webz.cz/turbinella_pyrum-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38385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www.biolib.cz/IMG/GAL/98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052736"/>
            <a:ext cx="4464496" cy="372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dĺžnik 5"/>
          <p:cNvSpPr/>
          <p:nvPr/>
        </p:nvSpPr>
        <p:spPr>
          <a:xfrm>
            <a:off x="539552" y="4797152"/>
            <a:ext cx="8208912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b="1" dirty="0" smtClean="0">
                <a:solidFill>
                  <a:schemeClr val="accent1">
                    <a:lumMod val="50000"/>
                  </a:schemeClr>
                </a:solidFill>
              </a:rPr>
              <a:t>ODDELENIE: ???</a:t>
            </a:r>
          </a:p>
          <a:p>
            <a:r>
              <a:rPr lang="sk-SK" sz="3200" b="1" dirty="0" smtClean="0">
                <a:solidFill>
                  <a:schemeClr val="accent1">
                    <a:lumMod val="50000"/>
                  </a:schemeClr>
                </a:solidFill>
              </a:rPr>
              <a:t>TELO:???</a:t>
            </a:r>
          </a:p>
          <a:p>
            <a:pPr algn="ctr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0648"/>
            <a:ext cx="6012160" cy="108012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>
                <a:effectLst/>
              </a:rPr>
              <a:t>VNÚTORNOSTNÝ VAK</a:t>
            </a:r>
            <a:endParaRPr lang="sk-SK" b="1" dirty="0">
              <a:effectLst/>
            </a:endParaRPr>
          </a:p>
        </p:txBody>
      </p:sp>
      <p:pic>
        <p:nvPicPr>
          <p:cNvPr id="4" name="Picture 2" descr="File:Grapevinesnail 01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-1"/>
            <a:ext cx="3131840" cy="178867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5" descr="650px-Snail_diagram-en_edit1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772816"/>
            <a:ext cx="9144000" cy="5085184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TRÁVIACA SÚSTAVA</a:t>
            </a:r>
            <a:endParaRPr lang="sk-SK" b="1" dirty="0">
              <a:effectLst/>
            </a:endParaRPr>
          </a:p>
        </p:txBody>
      </p:sp>
      <p:pic>
        <p:nvPicPr>
          <p:cNvPr id="4" name="Picture 2" descr="File:Snail radula workin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16832"/>
            <a:ext cx="7604894" cy="421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Šípka doľava 5"/>
          <p:cNvSpPr/>
          <p:nvPr/>
        </p:nvSpPr>
        <p:spPr>
          <a:xfrm>
            <a:off x="7596336" y="3356992"/>
            <a:ext cx="1547664" cy="1368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ÚSTNY  O.</a:t>
            </a:r>
            <a:endParaRPr lang="sk-SK" sz="2000" b="1" dirty="0"/>
          </a:p>
        </p:txBody>
      </p:sp>
      <p:sp>
        <p:nvSpPr>
          <p:cNvPr id="7" name="Šípka dolu 6"/>
          <p:cNvSpPr/>
          <p:nvPr/>
        </p:nvSpPr>
        <p:spPr>
          <a:xfrm>
            <a:off x="6084168" y="1196752"/>
            <a:ext cx="1152128" cy="2736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R</a:t>
            </a:r>
          </a:p>
          <a:p>
            <a:pPr algn="ctr"/>
            <a:r>
              <a:rPr lang="sk-SK" sz="2000" b="1" dirty="0" smtClean="0"/>
              <a:t>A</a:t>
            </a:r>
          </a:p>
          <a:p>
            <a:pPr algn="ctr"/>
            <a:r>
              <a:rPr lang="sk-SK" sz="2000" b="1" dirty="0" smtClean="0"/>
              <a:t>D</a:t>
            </a:r>
          </a:p>
          <a:p>
            <a:pPr algn="ctr"/>
            <a:r>
              <a:rPr lang="sk-SK" sz="2000" b="1" dirty="0" smtClean="0"/>
              <a:t>U</a:t>
            </a:r>
          </a:p>
          <a:p>
            <a:pPr algn="ctr"/>
            <a:r>
              <a:rPr lang="sk-SK" sz="2000" b="1" dirty="0" smtClean="0"/>
              <a:t>L</a:t>
            </a:r>
          </a:p>
          <a:p>
            <a:pPr algn="ctr"/>
            <a:r>
              <a:rPr lang="sk-SK" sz="2000" b="1" dirty="0"/>
              <a:t>A</a:t>
            </a:r>
          </a:p>
        </p:txBody>
      </p:sp>
      <p:pic>
        <p:nvPicPr>
          <p:cNvPr id="8" name="Picture 5" descr="650px-Snail_diagram-en_edit1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56792"/>
            <a:ext cx="9144000" cy="450215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" name="Šípka doprava 8"/>
          <p:cNvSpPr/>
          <p:nvPr/>
        </p:nvSpPr>
        <p:spPr>
          <a:xfrm>
            <a:off x="0" y="1916832"/>
            <a:ext cx="2771800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HEPATOPANKREAS</a:t>
            </a:r>
            <a:endParaRPr lang="sk-SK" sz="2000" b="1" dirty="0"/>
          </a:p>
        </p:txBody>
      </p:sp>
      <p:sp>
        <p:nvSpPr>
          <p:cNvPr id="10" name="Šípka doprava 9"/>
          <p:cNvSpPr/>
          <p:nvPr/>
        </p:nvSpPr>
        <p:spPr>
          <a:xfrm rot="19219539">
            <a:off x="927813" y="4824688"/>
            <a:ext cx="237626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err="1" smtClean="0"/>
              <a:t>čREVO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CIEVNA SÚSTAVA</a:t>
            </a:r>
            <a:endParaRPr lang="sk-SK" b="1" dirty="0"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5" descr="650px-Snail_diagram-en_edit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72816"/>
            <a:ext cx="9144000" cy="450215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5" name="Šípka doprava 4"/>
          <p:cNvSpPr/>
          <p:nvPr/>
        </p:nvSpPr>
        <p:spPr>
          <a:xfrm>
            <a:off x="0" y="3789040"/>
            <a:ext cx="233975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SRDCE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39903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NERVOVÁ SÚSTAVA</a:t>
            </a:r>
            <a:endParaRPr lang="sk-SK" b="1" dirty="0"/>
          </a:p>
        </p:txBody>
      </p:sp>
      <p:pic>
        <p:nvPicPr>
          <p:cNvPr id="4" name="Picture 2" descr="http://upload.wikimedia.org/wikipedia/commons/thumb/d/d2/Gastropod_nervous_system.gif/220px-Gastropod_nervous_system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3" y="980728"/>
            <a:ext cx="4754647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aoblený obdĺžnik 4"/>
          <p:cNvSpPr/>
          <p:nvPr/>
        </p:nvSpPr>
        <p:spPr>
          <a:xfrm>
            <a:off x="251520" y="5517232"/>
            <a:ext cx="3096344" cy="79208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REBRÍČKOVÁ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DÝCHACIA SÚSTAVA</a:t>
            </a:r>
            <a:endParaRPr lang="sk-SK" b="1" dirty="0">
              <a:effectLst/>
            </a:endParaRPr>
          </a:p>
        </p:txBody>
      </p:sp>
      <p:pic>
        <p:nvPicPr>
          <p:cNvPr id="4" name="Picture 5" descr="650px-Snail_diagram-en_edit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808"/>
            <a:ext cx="9144000" cy="450215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5" name="Šípka dolu 4"/>
          <p:cNvSpPr/>
          <p:nvPr/>
        </p:nvSpPr>
        <p:spPr>
          <a:xfrm>
            <a:off x="3275856" y="692696"/>
            <a:ext cx="864096" cy="2592288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</a:t>
            </a:r>
          </a:p>
          <a:p>
            <a:pPr algn="ctr"/>
            <a:r>
              <a:rPr lang="sk-SK" dirty="0" smtClean="0"/>
              <a:t>Ľ</a:t>
            </a:r>
          </a:p>
          <a:p>
            <a:pPr algn="ctr"/>
            <a:r>
              <a:rPr lang="sk-SK" dirty="0" smtClean="0"/>
              <a:t>Ú</a:t>
            </a:r>
          </a:p>
          <a:p>
            <a:pPr algn="ctr"/>
            <a:r>
              <a:rPr lang="sk-SK" dirty="0" smtClean="0"/>
              <a:t>C.</a:t>
            </a:r>
          </a:p>
          <a:p>
            <a:pPr algn="ctr"/>
            <a:r>
              <a:rPr lang="sk-SK" dirty="0" smtClean="0"/>
              <a:t>V</a:t>
            </a:r>
          </a:p>
          <a:p>
            <a:pPr algn="ctr"/>
            <a:r>
              <a:rPr lang="sk-SK" dirty="0" smtClean="0"/>
              <a:t>A</a:t>
            </a:r>
          </a:p>
          <a:p>
            <a:pPr algn="ctr"/>
            <a:r>
              <a:rPr lang="sk-SK" dirty="0"/>
              <a:t>K</a:t>
            </a:r>
          </a:p>
        </p:txBody>
      </p:sp>
      <p:sp>
        <p:nvSpPr>
          <p:cNvPr id="6" name="Obdĺžnik 5"/>
          <p:cNvSpPr/>
          <p:nvPr/>
        </p:nvSpPr>
        <p:spPr>
          <a:xfrm>
            <a:off x="539552" y="6165304"/>
            <a:ext cx="28803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VODNÉ - ŽIABRE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VYLUČOVACIA SÚSTAVA</a:t>
            </a:r>
            <a:endParaRPr lang="sk-SK" b="1" dirty="0">
              <a:effectLst/>
            </a:endParaRPr>
          </a:p>
        </p:txBody>
      </p:sp>
      <p:pic>
        <p:nvPicPr>
          <p:cNvPr id="4" name="Zástupný symbol obsahu 3" descr="metanefridie2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779824"/>
            <a:ext cx="3960440" cy="6078176"/>
          </a:xfrm>
        </p:spPr>
      </p:pic>
      <p:sp>
        <p:nvSpPr>
          <p:cNvPr id="5" name="BlokTextu 4"/>
          <p:cNvSpPr txBox="1"/>
          <p:nvPr/>
        </p:nvSpPr>
        <p:spPr>
          <a:xfrm flipH="1">
            <a:off x="5364088" y="6165304"/>
            <a:ext cx="305062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 smtClean="0"/>
              <a:t>METANEFRÍDIE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51</TotalTime>
  <Words>94</Words>
  <Application>Microsoft Office PowerPoint</Application>
  <PresentationFormat>Prezentácia na obrazovke (4:3)</PresentationFormat>
  <Paragraphs>54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Nadšenie</vt:lpstr>
      <vt:lpstr>Snímka 1</vt:lpstr>
      <vt:lpstr>Oddelenia: </vt:lpstr>
      <vt:lpstr>ULITNÍKY (GASTROPODA)</vt:lpstr>
      <vt:lpstr>VNÚTORNOSTNÝ VAK</vt:lpstr>
      <vt:lpstr>TRÁVIACA SÚSTAVA</vt:lpstr>
      <vt:lpstr>CIEVNA SÚSTAVA</vt:lpstr>
      <vt:lpstr>NERVOVÁ SÚSTAVA</vt:lpstr>
      <vt:lpstr>DÝCHACIA SÚSTAVA</vt:lpstr>
      <vt:lpstr>VYLUČOVACIA SÚSTAVA</vt:lpstr>
      <vt:lpstr>ROZMNOŽOVACIA SÚSTAVA</vt:lpstr>
      <vt:lpstr>ZÁSTUPCOVIA</vt:lpstr>
      <vt:lpstr>Snímka 12</vt:lpstr>
      <vt:lpstr>TELO:</vt:lpstr>
      <vt:lpstr>Tráviaca sústava</vt:lpstr>
      <vt:lpstr>Zástupcovia: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Ulitníky</dc:title>
  <dc:creator>PC</dc:creator>
  <cp:lastModifiedBy>hp</cp:lastModifiedBy>
  <cp:revision>72</cp:revision>
  <dcterms:created xsi:type="dcterms:W3CDTF">2014-09-18T06:43:39Z</dcterms:created>
  <dcterms:modified xsi:type="dcterms:W3CDTF">2017-05-17T14:53:04Z</dcterms:modified>
</cp:coreProperties>
</file>