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4" r:id="rId9"/>
    <p:sldId id="262" r:id="rId10"/>
    <p:sldId id="271" r:id="rId11"/>
    <p:sldId id="272" r:id="rId12"/>
    <p:sldId id="263" r:id="rId13"/>
    <p:sldId id="265" r:id="rId14"/>
    <p:sldId id="266" r:id="rId15"/>
    <p:sldId id="267" r:id="rId16"/>
    <p:sldId id="268" r:id="rId17"/>
    <p:sldId id="270" r:id="rId18"/>
    <p:sldId id="275" r:id="rId19"/>
    <p:sldId id="276" r:id="rId20"/>
    <p:sldId id="269" r:id="rId21"/>
    <p:sldId id="274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314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EB35B0D-5F87-4991-9375-9DD10689C4D0}" type="datetimeFigureOut">
              <a:rPr lang="sk-SK" smtClean="0"/>
              <a:pPr/>
              <a:t>27. 5. 2019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98E5610-6F29-447F-A70A-6B66C91CF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5B0D-5F87-4991-9375-9DD10689C4D0}" type="datetimeFigureOut">
              <a:rPr lang="sk-SK" smtClean="0"/>
              <a:pPr/>
              <a:t>27. 5. 2019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5610-6F29-447F-A70A-6B66C91CF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5B0D-5F87-4991-9375-9DD10689C4D0}" type="datetimeFigureOut">
              <a:rPr lang="sk-SK" smtClean="0"/>
              <a:pPr/>
              <a:t>27. 5. 2019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5610-6F29-447F-A70A-6B66C91CF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5B0D-5F87-4991-9375-9DD10689C4D0}" type="datetimeFigureOut">
              <a:rPr lang="sk-SK" smtClean="0"/>
              <a:pPr/>
              <a:t>27. 5. 2019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5610-6F29-447F-A70A-6B66C91CF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5B0D-5F87-4991-9375-9DD10689C4D0}" type="datetimeFigureOut">
              <a:rPr lang="sk-SK" smtClean="0"/>
              <a:pPr/>
              <a:t>27. 5. 2019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5610-6F29-447F-A70A-6B66C91CF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5B0D-5F87-4991-9375-9DD10689C4D0}" type="datetimeFigureOut">
              <a:rPr lang="sk-SK" smtClean="0"/>
              <a:pPr/>
              <a:t>27. 5. 2019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5610-6F29-447F-A70A-6B66C91CF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B35B0D-5F87-4991-9375-9DD10689C4D0}" type="datetimeFigureOut">
              <a:rPr lang="sk-SK" smtClean="0"/>
              <a:pPr/>
              <a:t>27. 5. 2019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8E5610-6F29-447F-A70A-6B66C91CF8B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EB35B0D-5F87-4991-9375-9DD10689C4D0}" type="datetimeFigureOut">
              <a:rPr lang="sk-SK" smtClean="0"/>
              <a:pPr/>
              <a:t>27. 5. 2019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98E5610-6F29-447F-A70A-6B66C91CF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5B0D-5F87-4991-9375-9DD10689C4D0}" type="datetimeFigureOut">
              <a:rPr lang="sk-SK" smtClean="0"/>
              <a:pPr/>
              <a:t>27. 5. 2019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5610-6F29-447F-A70A-6B66C91CF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5B0D-5F87-4991-9375-9DD10689C4D0}" type="datetimeFigureOut">
              <a:rPr lang="sk-SK" smtClean="0"/>
              <a:pPr/>
              <a:t>27. 5. 2019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5610-6F29-447F-A70A-6B66C91CF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5B0D-5F87-4991-9375-9DD10689C4D0}" type="datetimeFigureOut">
              <a:rPr lang="sk-SK" smtClean="0"/>
              <a:pPr/>
              <a:t>27. 5. 2019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5610-6F29-447F-A70A-6B66C91CF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EB35B0D-5F87-4991-9375-9DD10689C4D0}" type="datetimeFigureOut">
              <a:rPr lang="sk-SK" smtClean="0"/>
              <a:pPr/>
              <a:t>27. 5. 2019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98E5610-6F29-447F-A70A-6B66C91CF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planetavedomosti.iedu.sk/page.php/resources/view_all?id=bezstavovce_clankonozce_hlistovce_hubky_makkyse_najjednoduchsie_obruckavce_ostnatokozce_ploskavce_porifera_virniky_page4&amp;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lanetavedomosti.iedu.sk/page.php/resources/view_all?id=bicikate_parazity_malaria_maly_hlistovec_ochorenia_ochorenie_parazit_paraziticke_pasomnice_velky_t_page22&amp;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predmety.skylan.sk/jquiz/biologia/6/ploskavc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lanetavedomosti.iedu.sk/page.php/resources/view_all?id=akromegalia_alergeny_anorexia_antigen_astma_autoimunitne_ochorenia_ochorenie_autozomy_b_lymfocyty_bakterie_bakteriologicke_znecistenie_bunka_cholera_chripka_chromozom_chronicky_stres_civilizacne_choroby_creutzfeldt_jakobsova_chorob_t_page10&amp;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lanetavedomosti.iedu.sk/page.php/resources/view_all?id=bicikate_parazity_malaria_maly_hlistovec_ochorenia_ochorenie_parazit_paraziticke_pasomnice_velky_t_page17&amp;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lanetavedomosti.iedu.sk/page.php/resources/view_all?id=bicikate_parazity_malaria_maly_hlistovec_ochorenia_ochorenie_parazit_paraziticke_pasomnice_velky_t_page20&amp;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458200" cy="109098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6000" b="1" dirty="0" smtClean="0"/>
              <a:t>Vnútorné parazity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051720" y="3573016"/>
            <a:ext cx="5410944" cy="75319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Ploskavce</a:t>
            </a:r>
            <a:r>
              <a:rPr lang="sk-SK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sk-SK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hlístovce</a:t>
            </a:r>
            <a:endParaRPr lang="sk-SK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938733" y="6072206"/>
            <a:ext cx="260840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Mgr. </a:t>
            </a:r>
            <a:r>
              <a:rPr lang="sk-SK" b="1" smtClean="0"/>
              <a:t>Ivana </a:t>
            </a:r>
            <a:r>
              <a:rPr lang="sk-SK" b="1" smtClean="0"/>
              <a:t>Sokolská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4059" y="11663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Vypracujte a vlepte do zošita!</a:t>
            </a:r>
            <a:endParaRPr lang="sk-SK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42222" r="51346" b="10941"/>
          <a:stretch/>
        </p:blipFill>
        <p:spPr bwMode="auto">
          <a:xfrm>
            <a:off x="1043608" y="1293692"/>
            <a:ext cx="7070503" cy="50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1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6" t="11624" r="37500" b="44616"/>
          <a:stretch/>
        </p:blipFill>
        <p:spPr bwMode="auto">
          <a:xfrm>
            <a:off x="539552" y="1052736"/>
            <a:ext cx="8138900" cy="546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915816" y="273440"/>
            <a:ext cx="376170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Hlístovce</a:t>
            </a:r>
            <a:endParaRPr lang="sk-SK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8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5784" y="332656"/>
            <a:ext cx="8229600" cy="1066800"/>
          </a:xfrm>
        </p:spPr>
        <p:txBody>
          <a:bodyPr/>
          <a:lstStyle/>
          <a:p>
            <a:r>
              <a:rPr lang="sk-SK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Hlístovce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2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Nematoda</a:t>
            </a:r>
            <a:r>
              <a:rPr lang="sk-SK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sk-SK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5784" y="1484784"/>
            <a:ext cx="5454368" cy="259228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b="1" dirty="0"/>
              <a:t>ž</a:t>
            </a:r>
            <a:r>
              <a:rPr lang="sk-SK" b="1" dirty="0" smtClean="0"/>
              <a:t>ivočíchy s oválnym / trojuholníkovým telom</a:t>
            </a:r>
          </a:p>
          <a:p>
            <a:r>
              <a:rPr lang="sk-SK" b="1" dirty="0" smtClean="0"/>
              <a:t>Stavovce / bezstavovce</a:t>
            </a:r>
          </a:p>
          <a:p>
            <a:r>
              <a:rPr lang="sk-SK" b="1" dirty="0"/>
              <a:t>p</a:t>
            </a:r>
            <a:r>
              <a:rPr lang="sk-SK" b="1" dirty="0" smtClean="0"/>
              <a:t>atrí tu napríklad:</a:t>
            </a:r>
          </a:p>
          <a:p>
            <a:pPr>
              <a:buFontTx/>
              <a:buChar char="-"/>
            </a:pPr>
            <a:r>
              <a:rPr lang="sk-SK" b="1" i="1" dirty="0" smtClean="0">
                <a:solidFill>
                  <a:srgbClr val="C00000"/>
                </a:solidFill>
              </a:rPr>
              <a:t>hlísta detská</a:t>
            </a:r>
          </a:p>
          <a:p>
            <a:pPr>
              <a:buFontTx/>
              <a:buChar char="-"/>
            </a:pPr>
            <a:r>
              <a:rPr lang="sk-SK" b="1" i="1" dirty="0" smtClean="0">
                <a:solidFill>
                  <a:srgbClr val="C00000"/>
                </a:solidFill>
              </a:rPr>
              <a:t>mrľa ľudská</a:t>
            </a:r>
            <a:endParaRPr lang="sk-SK" b="1" i="1" dirty="0">
              <a:solidFill>
                <a:srgbClr val="C00000"/>
              </a:solidFill>
            </a:endParaRPr>
          </a:p>
        </p:txBody>
      </p:sp>
      <p:pic>
        <p:nvPicPr>
          <p:cNvPr id="7170" name="Picture 2" descr="http://www.occc.edu/biologylabs/Images/Animal_Images/Nemato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56673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88840"/>
            <a:ext cx="2930054" cy="293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106680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Hlísta detská al. škrkavka </a:t>
            </a:r>
            <a:r>
              <a:rPr lang="sk-SK" sz="27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27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Ascaris</a:t>
            </a:r>
            <a:r>
              <a:rPr lang="sk-SK" sz="27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7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lumbricoides</a:t>
            </a:r>
            <a:r>
              <a:rPr lang="sk-SK" sz="27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sk-SK" sz="27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5295" y="1266444"/>
            <a:ext cx="8229600" cy="18025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ž</a:t>
            </a:r>
            <a:r>
              <a:rPr lang="sk-SK" b="1" dirty="0" smtClean="0"/>
              <a:t>ije v _________ čreve</a:t>
            </a:r>
          </a:p>
          <a:p>
            <a:r>
              <a:rPr lang="sk-SK" b="1" dirty="0"/>
              <a:t>n</a:t>
            </a:r>
            <a:r>
              <a:rPr lang="sk-SK" b="1" dirty="0" smtClean="0"/>
              <a:t>a prednom konci tela má _______ otvor, ktorým prijíma potravu</a:t>
            </a:r>
            <a:endParaRPr lang="sk-SK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3429000"/>
            <a:ext cx="48672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457" y="3428999"/>
            <a:ext cx="3216428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01550"/>
            <a:ext cx="8229600" cy="1066800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Hlísta detská </a:t>
            </a:r>
            <a:r>
              <a:rPr lang="sk-SK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2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Ascaris</a:t>
            </a:r>
            <a:r>
              <a:rPr lang="sk-SK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lumbricoides</a:t>
            </a:r>
            <a:r>
              <a:rPr lang="sk-SK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sk-SK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71616"/>
            <a:ext cx="8229600" cy="432511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Oddeleného pohlavia:</a:t>
            </a:r>
          </a:p>
          <a:p>
            <a:pPr>
              <a:buNone/>
            </a:pPr>
            <a:r>
              <a:rPr lang="sk-SK" b="1" dirty="0" smtClean="0"/>
              <a:t>               </a:t>
            </a:r>
            <a:r>
              <a:rPr lang="sk-SK" b="1" dirty="0">
                <a:solidFill>
                  <a:srgbClr val="0070C0"/>
                </a:solidFill>
              </a:rPr>
              <a:t>s</a:t>
            </a:r>
            <a:r>
              <a:rPr lang="sk-SK" b="1" dirty="0" smtClean="0">
                <a:solidFill>
                  <a:srgbClr val="0070C0"/>
                </a:solidFill>
              </a:rPr>
              <a:t>amec			       samička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pPr>
              <a:buNone/>
            </a:pPr>
            <a:r>
              <a:rPr lang="sk-SK" b="1" dirty="0" smtClean="0"/>
              <a:t>                                                   </a:t>
            </a:r>
            <a:r>
              <a:rPr lang="sk-SK" b="1" dirty="0" smtClean="0">
                <a:solidFill>
                  <a:srgbClr val="0070C0"/>
                </a:solidFill>
              </a:rPr>
              <a:t>  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3438569" cy="270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92896"/>
            <a:ext cx="3538533" cy="270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http://it-day.ru/article/wp-content/uploads/2008/01/nematod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80" y="4941168"/>
            <a:ext cx="2376264" cy="164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Vývin hlísty detskej</a:t>
            </a:r>
            <a:endParaRPr lang="sk-SK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251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v</a:t>
            </a:r>
            <a:r>
              <a:rPr lang="sk-SK" b="1" dirty="0" smtClean="0"/>
              <a:t>ajíčka sa dostávajú stolicou von z tela</a:t>
            </a:r>
          </a:p>
          <a:p>
            <a:r>
              <a:rPr lang="sk-SK" b="1" dirty="0" smtClean="0"/>
              <a:t>neumytou zeleninou , ovocím, nakazenou vodou či špinavými rukami sa dostanú do čreva</a:t>
            </a:r>
          </a:p>
          <a:p>
            <a:r>
              <a:rPr lang="sk-SK" b="1" dirty="0" smtClean="0"/>
              <a:t>v čreve sa liahnu larvičky, ktoré prenikajú do pľúc, kašľom do hltana a tak späť do čreva</a:t>
            </a:r>
          </a:p>
          <a:p>
            <a:endParaRPr lang="sk-SK" b="1" dirty="0" smtClean="0"/>
          </a:p>
          <a:p>
            <a:r>
              <a:rPr lang="sk-SK" b="1" u="sng" dirty="0">
                <a:solidFill>
                  <a:srgbClr val="7030A0"/>
                </a:solidFill>
              </a:rPr>
              <a:t>p</a:t>
            </a:r>
            <a:r>
              <a:rPr lang="sk-SK" b="1" u="sng" dirty="0" smtClean="0">
                <a:solidFill>
                  <a:srgbClr val="7030A0"/>
                </a:solidFill>
              </a:rPr>
              <a:t>revencia: </a:t>
            </a:r>
            <a:r>
              <a:rPr lang="sk-SK" b="1" dirty="0" smtClean="0"/>
              <a:t>dôsledná hygiena</a:t>
            </a:r>
            <a:endParaRPr lang="sk-SK" b="1" dirty="0"/>
          </a:p>
        </p:txBody>
      </p:sp>
      <p:sp>
        <p:nvSpPr>
          <p:cNvPr id="4" name="Tlačidlo akcie: Film 3">
            <a:hlinkClick r:id="rId2" highlightClick="1"/>
          </p:cNvPr>
          <p:cNvSpPr/>
          <p:nvPr/>
        </p:nvSpPr>
        <p:spPr>
          <a:xfrm>
            <a:off x="8100392" y="5805264"/>
            <a:ext cx="828636" cy="79208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733" y="1412776"/>
            <a:ext cx="4929222" cy="512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67544" y="260648"/>
            <a:ext cx="82296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b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Vývin hlísty detskej</a:t>
            </a:r>
            <a:endParaRPr lang="sk-SK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Vypracujte a vlepte do zošita!</a:t>
            </a:r>
            <a:endParaRPr lang="sk-SK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14530" r="51828" b="30940"/>
          <a:stretch/>
        </p:blipFill>
        <p:spPr bwMode="auto">
          <a:xfrm>
            <a:off x="971599" y="1124744"/>
            <a:ext cx="7211181" cy="522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1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8638" y="404664"/>
            <a:ext cx="8229600" cy="1066800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Zopakujme si...</a:t>
            </a:r>
            <a:endParaRPr lang="sk-SK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28638" y="1556792"/>
            <a:ext cx="8229600" cy="49457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Čo je parazit?</a:t>
            </a:r>
          </a:p>
          <a:p>
            <a:r>
              <a:rPr lang="sk-SK" dirty="0" smtClean="0"/>
              <a:t>Organizmus, ktorý sa priživuje na svojom hostiteľovi.</a:t>
            </a:r>
          </a:p>
          <a:p>
            <a:r>
              <a:rPr lang="sk-SK" b="1" dirty="0" smtClean="0">
                <a:solidFill>
                  <a:srgbClr val="C00000"/>
                </a:solidFill>
              </a:rPr>
              <a:t>Ako delíme parazity?</a:t>
            </a:r>
          </a:p>
          <a:p>
            <a:r>
              <a:rPr lang="sk-SK" dirty="0" smtClean="0"/>
              <a:t>Na </a:t>
            </a:r>
            <a:r>
              <a:rPr lang="sk-SK" b="1" u="sng" dirty="0" smtClean="0">
                <a:solidFill>
                  <a:srgbClr val="7030A0"/>
                </a:solidFill>
              </a:rPr>
              <a:t>vonkajšie</a:t>
            </a:r>
            <a:r>
              <a:rPr lang="sk-SK" dirty="0" smtClean="0"/>
              <a:t> (parazitujú </a:t>
            </a:r>
            <a:r>
              <a:rPr lang="sk-SK" b="1" u="sng" dirty="0" smtClean="0"/>
              <a:t>NA</a:t>
            </a:r>
            <a:r>
              <a:rPr lang="sk-SK" dirty="0" smtClean="0"/>
              <a:t> tele hostiteľa)  </a:t>
            </a:r>
            <a:endParaRPr lang="sk-SK" dirty="0"/>
          </a:p>
          <a:p>
            <a:pPr marL="109728" indent="0">
              <a:buNone/>
            </a:pPr>
            <a:r>
              <a:rPr lang="sk-SK" dirty="0" smtClean="0"/>
              <a:t>      a </a:t>
            </a:r>
            <a:r>
              <a:rPr lang="sk-SK" b="1" u="sng" dirty="0" smtClean="0">
                <a:solidFill>
                  <a:srgbClr val="7030A0"/>
                </a:solidFill>
              </a:rPr>
              <a:t>vnútorné</a:t>
            </a:r>
            <a:r>
              <a:rPr lang="sk-SK" dirty="0" smtClean="0"/>
              <a:t> (parazitujú </a:t>
            </a:r>
            <a:r>
              <a:rPr lang="sk-SK" b="1" u="sng" dirty="0" smtClean="0"/>
              <a:t>V</a:t>
            </a:r>
            <a:r>
              <a:rPr lang="sk-SK" b="1" dirty="0" smtClean="0"/>
              <a:t> </a:t>
            </a:r>
            <a:r>
              <a:rPr lang="sk-SK" dirty="0" smtClean="0"/>
              <a:t>tele hostiteľa)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604" y="4437111"/>
            <a:ext cx="1912236" cy="201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509353"/>
            <a:ext cx="2875714" cy="194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3409" y="332656"/>
            <a:ext cx="8229600" cy="1066800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Mrľa ľudská </a:t>
            </a:r>
            <a:r>
              <a:rPr lang="sk-SK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2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Enterobius</a:t>
            </a:r>
            <a:r>
              <a:rPr lang="sk-SK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vermicularis</a:t>
            </a:r>
            <a:r>
              <a:rPr lang="sk-SK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sk-SK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04826" y="1412776"/>
            <a:ext cx="8229600" cy="432511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Žije v hrubom čreve</a:t>
            </a:r>
          </a:p>
          <a:p>
            <a:r>
              <a:rPr lang="sk-SK" b="1" dirty="0" smtClean="0"/>
              <a:t>Je oddeleného pohlavia</a:t>
            </a:r>
          </a:p>
          <a:p>
            <a:r>
              <a:rPr lang="sk-SK" b="1" dirty="0" smtClean="0"/>
              <a:t>Samička v noci vylieza z konečníka a kladie okolo neho vajíčka- svrbenie</a:t>
            </a:r>
          </a:p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</a:rPr>
              <a:t>     samec          samička</a:t>
            </a:r>
            <a:endParaRPr lang="sk-SK" b="1" dirty="0">
              <a:solidFill>
                <a:srgbClr val="0070C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573016"/>
            <a:ext cx="3528225" cy="289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155738"/>
            <a:ext cx="17335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155738"/>
            <a:ext cx="14859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66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Testík</a:t>
            </a:r>
            <a:r>
              <a:rPr lang="sk-SK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 záver </a:t>
            </a:r>
            <a:r>
              <a:rPr lang="sk-SK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sk-SK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" t="23931" r="75481" b="6667"/>
          <a:stretch/>
        </p:blipFill>
        <p:spPr bwMode="auto">
          <a:xfrm>
            <a:off x="971600" y="1412776"/>
            <a:ext cx="257951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t="10769" r="65865" b="23932"/>
          <a:stretch/>
        </p:blipFill>
        <p:spPr bwMode="auto">
          <a:xfrm>
            <a:off x="4139952" y="1426949"/>
            <a:ext cx="412594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95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Zopakujme si...</a:t>
            </a:r>
            <a:endParaRPr lang="sk-SK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6" t="11624" r="37596" b="41710"/>
          <a:stretch/>
        </p:blipFill>
        <p:spPr bwMode="auto">
          <a:xfrm>
            <a:off x="1187624" y="1353308"/>
            <a:ext cx="6985067" cy="491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2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10668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Ploskavce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24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Plathelminthes</a:t>
            </a:r>
            <a:r>
              <a:rPr lang="sk-SK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84784"/>
            <a:ext cx="3672408" cy="101552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/>
              <a:t>ž</a:t>
            </a:r>
            <a:r>
              <a:rPr lang="sk-SK" b="1" dirty="0" smtClean="0"/>
              <a:t>ivočíchy s plochým telom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456" y="1628800"/>
            <a:ext cx="4929222" cy="381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0" y="4143380"/>
            <a:ext cx="431239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Stavovce / bezstavovce???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3408" y="260648"/>
            <a:ext cx="6710360" cy="1066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Pásomnica 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dlhá </a:t>
            </a:r>
            <a:r>
              <a:rPr lang="sk-SK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24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Taenia</a:t>
            </a:r>
            <a:r>
              <a:rPr lang="sk-SK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saginata</a:t>
            </a:r>
            <a:r>
              <a:rPr lang="sk-SK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sk-SK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43110" y="1409320"/>
            <a:ext cx="8229600" cy="12338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t</a:t>
            </a:r>
            <a:r>
              <a:rPr lang="sk-SK" b="1" dirty="0" smtClean="0"/>
              <a:t>elo tvorí:</a:t>
            </a:r>
          </a:p>
        </p:txBody>
      </p:sp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188640"/>
            <a:ext cx="1785950" cy="151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469782"/>
            <a:ext cx="382870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lačidlo akcie: Film 3">
            <a:hlinkClick r:id="rId2" highlightClick="1"/>
          </p:cNvPr>
          <p:cNvSpPr/>
          <p:nvPr/>
        </p:nvSpPr>
        <p:spPr>
          <a:xfrm>
            <a:off x="8288865" y="1379956"/>
            <a:ext cx="712291" cy="648072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098" name="Picture 2" descr="http://images.fineartamerica.com/images-medium-large/scolex-head-of-a-beef-tapeworm-taenia-saginata-pasiek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81" y="2780928"/>
            <a:ext cx="3736632" cy="37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3895878"/>
            <a:ext cx="1447802" cy="2076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4601" y="332656"/>
            <a:ext cx="8229600" cy="88176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Pásomnica dlhá </a:t>
            </a:r>
            <a:r>
              <a:rPr lang="sk-SK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Taenia</a:t>
            </a:r>
            <a:r>
              <a:rPr lang="sk-SK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saginata</a:t>
            </a:r>
            <a:r>
              <a:rPr lang="sk-SK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sk-SK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14366" y="1412776"/>
            <a:ext cx="8229600" cy="12241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ž</a:t>
            </a:r>
            <a:r>
              <a:rPr lang="sk-SK" b="1" dirty="0" smtClean="0"/>
              <a:t>iviny prijíma ________ povrchom tela</a:t>
            </a:r>
          </a:p>
          <a:p>
            <a:r>
              <a:rPr lang="sk-SK" b="1" dirty="0"/>
              <a:t>ž</a:t>
            </a:r>
            <a:r>
              <a:rPr lang="sk-SK" b="1" dirty="0" smtClean="0"/>
              <a:t>ije v ________ čreve</a:t>
            </a:r>
            <a:endParaRPr lang="sk-SK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9295"/>
          <a:stretch/>
        </p:blipFill>
        <p:spPr bwMode="auto">
          <a:xfrm>
            <a:off x="1428728" y="2714620"/>
            <a:ext cx="6429420" cy="403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Pásomnica dlhá </a:t>
            </a:r>
            <a:r>
              <a:rPr lang="sk-SK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k-SK" sz="28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Taenia</a:t>
            </a:r>
            <a:r>
              <a:rPr lang="sk-SK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saginata</a:t>
            </a:r>
            <a:r>
              <a:rPr lang="sk-SK" sz="2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sk-SK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01622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____________________ živočích</a:t>
            </a:r>
          </a:p>
          <a:p>
            <a:r>
              <a:rPr lang="sk-SK" b="1" dirty="0"/>
              <a:t>v</a:t>
            </a:r>
            <a:r>
              <a:rPr lang="sk-SK" b="1" dirty="0" smtClean="0"/>
              <a:t> posledných článkoch sú oplodnené vajíčka, ktoré sa uvoľňujú a stolicou vychádzajú von z hostiteľa</a:t>
            </a:r>
            <a:endParaRPr lang="sk-SK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14752"/>
            <a:ext cx="5325863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http://www.medicine.cmu.ac.th/dept/parasite/cestode/152-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033" y="3883087"/>
            <a:ext cx="3485149" cy="230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Vývin a prenos pásomnice</a:t>
            </a:r>
            <a:endParaRPr lang="sk-SK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3251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oplodnené vajíčka sa dostanú do tela </a:t>
            </a:r>
            <a:r>
              <a:rPr lang="sk-SK" b="1" dirty="0" err="1" smtClean="0">
                <a:hlinkClick r:id="rId2"/>
              </a:rPr>
              <a:t>medzihostiteľa</a:t>
            </a:r>
            <a:r>
              <a:rPr lang="sk-SK" b="1" dirty="0" smtClean="0"/>
              <a:t> (ošípané, hovädzí dobytok)</a:t>
            </a:r>
          </a:p>
          <a:p>
            <a:r>
              <a:rPr lang="sk-SK" b="1" dirty="0"/>
              <a:t>k</a:t>
            </a:r>
            <a:r>
              <a:rPr lang="sk-SK" b="1" dirty="0" smtClean="0"/>
              <a:t>rvou sa dostanú z tráviacej sústavy do svalov, z lariev vzniká </a:t>
            </a:r>
            <a:r>
              <a:rPr lang="sk-SK" b="1" u="sng" dirty="0" smtClean="0">
                <a:solidFill>
                  <a:srgbClr val="C00000"/>
                </a:solidFill>
              </a:rPr>
              <a:t>úhor</a:t>
            </a:r>
          </a:p>
          <a:p>
            <a:r>
              <a:rPr lang="sk-SK" b="1" dirty="0" smtClean="0"/>
              <a:t>človek sa môže pásomnicou nakaziť zjedením „uhrovitého mäsa“</a:t>
            </a:r>
          </a:p>
          <a:p>
            <a:r>
              <a:rPr lang="sk-SK" b="1" u="sng" dirty="0">
                <a:solidFill>
                  <a:srgbClr val="7030A0"/>
                </a:solidFill>
              </a:rPr>
              <a:t>p</a:t>
            </a:r>
            <a:r>
              <a:rPr lang="sk-SK" b="1" u="sng" dirty="0" smtClean="0">
                <a:solidFill>
                  <a:srgbClr val="7030A0"/>
                </a:solidFill>
              </a:rPr>
              <a:t>revencia-</a:t>
            </a:r>
            <a:r>
              <a:rPr lang="sk-SK" dirty="0" smtClean="0"/>
              <a:t> </a:t>
            </a:r>
            <a:r>
              <a:rPr lang="sk-SK" b="1" dirty="0" smtClean="0"/>
              <a:t>dostatočná tepelná úprava mäsa !!!!!!!!!!!!</a:t>
            </a: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6287" y="1556792"/>
            <a:ext cx="5448098" cy="495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95536" y="332656"/>
            <a:ext cx="8229600" cy="1066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b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Vývin a prenos pásomnice</a:t>
            </a:r>
            <a:endParaRPr lang="sk-SK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249</TotalTime>
  <Words>310</Words>
  <Application>Microsoft Office PowerPoint</Application>
  <PresentationFormat>Prezentácia na obrazovke (4:3)</PresentationFormat>
  <Paragraphs>61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Mestský</vt:lpstr>
      <vt:lpstr>Vnútorné parazity</vt:lpstr>
      <vt:lpstr>Zopakujme si...</vt:lpstr>
      <vt:lpstr>Zopakujme si...</vt:lpstr>
      <vt:lpstr>Ploskavce (Plathelminthes) </vt:lpstr>
      <vt:lpstr>Pásomnica dlhá (Taenia saginata)</vt:lpstr>
      <vt:lpstr>Pásomnica dlhá (Taenia saginata)</vt:lpstr>
      <vt:lpstr>Pásomnica dlhá (Taenia saginata)</vt:lpstr>
      <vt:lpstr>Vývin a prenos pásomnice</vt:lpstr>
      <vt:lpstr>Prezentácia programu PowerPoint</vt:lpstr>
      <vt:lpstr>Vypracujte a vlepte do zošita!</vt:lpstr>
      <vt:lpstr>Prezentácia programu PowerPoint</vt:lpstr>
      <vt:lpstr>Hlístovce (Nematoda)</vt:lpstr>
      <vt:lpstr>Hlísta detská al. škrkavka (Ascaris lumbricoides)</vt:lpstr>
      <vt:lpstr>Hlísta detská (Ascaris lumbricoides)</vt:lpstr>
      <vt:lpstr>Vývin hlísty detskej</vt:lpstr>
      <vt:lpstr>Prezentácia programu PowerPoint</vt:lpstr>
      <vt:lpstr>Vypracujte a vlepte do zošita!</vt:lpstr>
      <vt:lpstr>Prezentácia programu PowerPoint</vt:lpstr>
      <vt:lpstr>Prezentácia programu PowerPoint</vt:lpstr>
      <vt:lpstr>Mrľa ľudská (Enterobius vermicularis)</vt:lpstr>
      <vt:lpstr>Testík na záver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Vnútorné parazity</dc:title>
  <dc:creator>ZŠ Ruskov 4</dc:creator>
  <cp:lastModifiedBy>Guest</cp:lastModifiedBy>
  <cp:revision>32</cp:revision>
  <dcterms:created xsi:type="dcterms:W3CDTF">2010-03-29T15:59:24Z</dcterms:created>
  <dcterms:modified xsi:type="dcterms:W3CDTF">2019-05-27T05:56:44Z</dcterms:modified>
</cp:coreProperties>
</file>