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9.1.2017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9.1.2017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9.1.2017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9.1.2017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9.1.2017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gif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333936" cy="230124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sz="6000" dirty="0" smtClean="0">
                <a:solidFill>
                  <a:schemeClr val="bg1"/>
                </a:solidFill>
              </a:rPr>
              <a:t>VYLUČOVACIA SÚSTAVA ŽIVOČÍCHOV</a:t>
            </a:r>
            <a:endParaRPr lang="sk-SK" sz="6000" dirty="0">
              <a:solidFill>
                <a:schemeClr val="bg1"/>
              </a:solidFill>
            </a:endParaRPr>
          </a:p>
        </p:txBody>
      </p:sp>
      <p:pic>
        <p:nvPicPr>
          <p:cNvPr id="25602" name="Picture 2" descr="Výsledok vyhľadávania obrázkov pre dopyt vylučovacia súst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127402"/>
            <a:ext cx="6591300" cy="47305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E_KR_C_ _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8914" name="Picture 2" descr="Výsledok vyhľadávania obrázkov pre dopyt vylučovacia sústava živočíchov"/>
          <p:cNvPicPr>
            <a:picLocks noChangeAspect="1" noChangeArrowheads="1"/>
          </p:cNvPicPr>
          <p:nvPr/>
        </p:nvPicPr>
        <p:blipFill>
          <a:blip r:embed="rId2"/>
          <a:srcRect b="22727"/>
          <a:stretch>
            <a:fillRect/>
          </a:stretch>
        </p:blipFill>
        <p:spPr bwMode="auto">
          <a:xfrm>
            <a:off x="762000" y="1447800"/>
            <a:ext cx="6948768" cy="40386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BlokTextu 4"/>
          <p:cNvSpPr txBox="1"/>
          <p:nvPr/>
        </p:nvSpPr>
        <p:spPr>
          <a:xfrm>
            <a:off x="228600" y="5791200"/>
            <a:ext cx="3696846" cy="76944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4400" b="1" dirty="0" smtClean="0">
                <a:solidFill>
                  <a:schemeClr val="bg1"/>
                </a:solidFill>
              </a:rPr>
              <a:t>Funkcia: ???</a:t>
            </a:r>
            <a:endParaRPr lang="sk-SK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b="1" dirty="0" smtClean="0"/>
              <a:t>Podľa spôsobu vylučovania odpadového dusíka:</a:t>
            </a:r>
            <a:endParaRPr lang="sk-SK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381000" y="1752600"/>
            <a:ext cx="273825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bg1"/>
                </a:solidFill>
              </a:rPr>
              <a:t>AMONOTELNÉ</a:t>
            </a:r>
            <a:endParaRPr lang="sk-SK" sz="2800" b="1" dirty="0">
              <a:solidFill>
                <a:schemeClr val="bg1"/>
              </a:solidFill>
            </a:endParaRPr>
          </a:p>
        </p:txBody>
      </p:sp>
      <p:pic>
        <p:nvPicPr>
          <p:cNvPr id="39938" name="Picture 2" descr="Súvisiaci obráz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399" y="1600200"/>
            <a:ext cx="2717207" cy="1752600"/>
          </a:xfrm>
          <a:prstGeom prst="rect">
            <a:avLst/>
          </a:prstGeom>
          <a:noFill/>
        </p:spPr>
      </p:pic>
      <p:pic>
        <p:nvPicPr>
          <p:cNvPr id="39940" name="Picture 4" descr="Súvisiaci obráz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1600199"/>
            <a:ext cx="3124200" cy="1762871"/>
          </a:xfrm>
          <a:prstGeom prst="rect">
            <a:avLst/>
          </a:prstGeom>
          <a:noFill/>
        </p:spPr>
      </p:pic>
      <p:pic>
        <p:nvPicPr>
          <p:cNvPr id="39942" name="Picture 6" descr="Výsledok vyhľadávania obrázkov pre dopyt ryba kapo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1600200"/>
            <a:ext cx="3158756" cy="1771651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381000" y="3352800"/>
            <a:ext cx="2518638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bg1"/>
                </a:solidFill>
              </a:rPr>
              <a:t>URIKOTELNÉ</a:t>
            </a:r>
            <a:endParaRPr lang="sk-SK" sz="2800" b="1" dirty="0">
              <a:solidFill>
                <a:schemeClr val="bg1"/>
              </a:solidFill>
            </a:endParaRPr>
          </a:p>
        </p:txBody>
      </p:sp>
      <p:pic>
        <p:nvPicPr>
          <p:cNvPr id="39944" name="Picture 8" descr="Výsledok vyhľadávania obrázkov pre dopyt KYSELINA MOčOVA"/>
          <p:cNvPicPr>
            <a:picLocks noChangeAspect="1" noChangeArrowheads="1"/>
          </p:cNvPicPr>
          <p:nvPr/>
        </p:nvPicPr>
        <p:blipFill>
          <a:blip r:embed="rId5"/>
          <a:srcRect b="10059"/>
          <a:stretch>
            <a:fillRect/>
          </a:stretch>
        </p:blipFill>
        <p:spPr bwMode="auto">
          <a:xfrm>
            <a:off x="3352800" y="2819400"/>
            <a:ext cx="2057400" cy="22337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9946" name="Picture 10" descr="Výsledok vyhľadávania obrázkov pre dopyt hmyz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0" y="1524000"/>
            <a:ext cx="3810000" cy="3571875"/>
          </a:xfrm>
          <a:prstGeom prst="rect">
            <a:avLst/>
          </a:prstGeom>
          <a:noFill/>
        </p:spPr>
      </p:pic>
      <p:pic>
        <p:nvPicPr>
          <p:cNvPr id="39948" name="Picture 12" descr="Výsledok vyhľadávania obrázkov pre dopyt plazy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53000" y="1600200"/>
            <a:ext cx="4191000" cy="3462903"/>
          </a:xfrm>
          <a:prstGeom prst="rect">
            <a:avLst/>
          </a:prstGeom>
          <a:noFill/>
        </p:spPr>
      </p:pic>
      <p:pic>
        <p:nvPicPr>
          <p:cNvPr id="39950" name="Picture 14" descr="Výsledok vyhľadávania obrázkov pre dopyt vtaky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62500" y="1828800"/>
            <a:ext cx="4381500" cy="3105150"/>
          </a:xfrm>
          <a:prstGeom prst="rect">
            <a:avLst/>
          </a:prstGeom>
          <a:noFill/>
        </p:spPr>
      </p:pic>
      <p:sp>
        <p:nvSpPr>
          <p:cNvPr id="13" name="BlokTextu 12"/>
          <p:cNvSpPr txBox="1"/>
          <p:nvPr/>
        </p:nvSpPr>
        <p:spPr>
          <a:xfrm>
            <a:off x="457200" y="5029200"/>
            <a:ext cx="2398413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bg1"/>
                </a:solidFill>
              </a:rPr>
              <a:t>UREOTELNÉ</a:t>
            </a:r>
            <a:endParaRPr lang="sk-SK" sz="2800" b="1" dirty="0">
              <a:solidFill>
                <a:schemeClr val="bg1"/>
              </a:solidFill>
            </a:endParaRPr>
          </a:p>
        </p:txBody>
      </p:sp>
      <p:pic>
        <p:nvPicPr>
          <p:cNvPr id="39954" name="Picture 18" descr="Výsledok vyhľadávania obrázkov pre dopyt močovina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124200" y="5087389"/>
            <a:ext cx="2743200" cy="177061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9956" name="Picture 20" descr="Výsledok vyhľadávania obrázkov pre dopyt rak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40714" y="4648200"/>
            <a:ext cx="3103286" cy="2209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9958" name="Picture 22" descr="Výsledok vyhľadávania obrázkov pre dopyt cicavce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019800" y="4829174"/>
            <a:ext cx="2866332" cy="2028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Základné typy vylučovacích orgánov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5" descr="protonefridie_500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571750"/>
            <a:ext cx="542290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>
            <a:off x="381000" y="1752600"/>
            <a:ext cx="2735044" cy="58477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err="1" smtClean="0"/>
              <a:t>Protonefrídie</a:t>
            </a:r>
            <a:endParaRPr lang="sk-SK" sz="3200" b="1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4800600"/>
            <a:ext cx="2895600" cy="138499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sk-SK" sz="2400" dirty="0" err="1">
                <a:latin typeface="Times New Roman" pitchFamily="18" charset="0"/>
              </a:rPr>
              <a:t>a-močový</a:t>
            </a:r>
            <a:r>
              <a:rPr lang="sk-SK" sz="2400" dirty="0">
                <a:latin typeface="Times New Roman" pitchFamily="18" charset="0"/>
              </a:rPr>
              <a:t> kanálik,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sk-SK" sz="2400" dirty="0" err="1">
                <a:latin typeface="Times New Roman" pitchFamily="18" charset="0"/>
              </a:rPr>
              <a:t>b-močovod</a:t>
            </a:r>
            <a:endParaRPr lang="sk-SK" sz="2400" dirty="0">
              <a:latin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sk-SK" sz="2400" dirty="0">
                <a:latin typeface="Times New Roman" pitchFamily="18" charset="0"/>
              </a:rPr>
              <a:t>c – </a:t>
            </a:r>
            <a:r>
              <a:rPr lang="sk-SK" sz="2400" dirty="0" err="1">
                <a:latin typeface="Times New Roman" pitchFamily="18" charset="0"/>
              </a:rPr>
              <a:t>plamienková</a:t>
            </a:r>
            <a:r>
              <a:rPr lang="sk-SK" sz="2400" dirty="0">
                <a:latin typeface="Times New Roman" pitchFamily="18" charset="0"/>
              </a:rPr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sk-SK" sz="2400" dirty="0">
                <a:latin typeface="Times New Roman" pitchFamily="18" charset="0"/>
              </a:rPr>
              <a:t>bunka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381000" y="533400"/>
            <a:ext cx="2597186" cy="58477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sk-SK" sz="3200" b="1" dirty="0" err="1" smtClean="0">
                <a:solidFill>
                  <a:schemeClr val="bg1"/>
                </a:solidFill>
              </a:rPr>
              <a:t>Metanefrídie</a:t>
            </a:r>
            <a:endParaRPr lang="sk-SK" sz="3200" b="1" dirty="0">
              <a:solidFill>
                <a:schemeClr val="bg1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0" y="0"/>
            <a:ext cx="40005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45720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7900" y="2271713"/>
            <a:ext cx="30861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Obrázok 6" descr="metanefridie21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88" y="1357313"/>
            <a:ext cx="3449637" cy="529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228600" y="457200"/>
            <a:ext cx="3825086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sz="3200" b="1" dirty="0" err="1" smtClean="0">
                <a:solidFill>
                  <a:schemeClr val="bg1"/>
                </a:solidFill>
              </a:rPr>
              <a:t>Malpighiho</a:t>
            </a:r>
            <a:r>
              <a:rPr lang="sk-SK" sz="3200" b="1" dirty="0" smtClean="0">
                <a:solidFill>
                  <a:schemeClr val="bg1"/>
                </a:solidFill>
              </a:rPr>
              <a:t> trubice</a:t>
            </a:r>
            <a:endParaRPr lang="sk-SK" sz="3200" b="1" dirty="0">
              <a:solidFill>
                <a:schemeClr val="bg1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371599"/>
            <a:ext cx="5257800" cy="429121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OBLIČKY STAVOVCOV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0962" name="Object 4"/>
          <p:cNvGraphicFramePr>
            <a:graphicFrameLocks noChangeAspect="1"/>
          </p:cNvGraphicFramePr>
          <p:nvPr/>
        </p:nvGraphicFramePr>
        <p:xfrm>
          <a:off x="609600" y="381000"/>
          <a:ext cx="3241675" cy="6094413"/>
        </p:xfrm>
        <a:graphic>
          <a:graphicData uri="http://schemas.openxmlformats.org/presentationml/2006/ole">
            <p:oleObj spid="_x0000_s40962" name="CorelPhotoPaint.Image.9" r:id="rId3" imgW="3241554" imgH="6094488" progId="CorelPhotoPaint.Image.9">
              <p:embed/>
            </p:oleObj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191000" y="1905000"/>
            <a:ext cx="4572000" cy="3925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b="1" dirty="0">
                <a:latin typeface="Times New Roman" pitchFamily="18" charset="0"/>
              </a:rPr>
              <a:t>1 </a:t>
            </a:r>
            <a:r>
              <a:rPr lang="sk-SK" sz="2400" b="1" dirty="0" err="1">
                <a:latin typeface="Times New Roman" pitchFamily="18" charset="0"/>
              </a:rPr>
              <a:t>pronefros</a:t>
            </a:r>
            <a:r>
              <a:rPr lang="sk-SK" sz="2400" b="1" dirty="0">
                <a:latin typeface="Times New Roman" pitchFamily="18" charset="0"/>
              </a:rPr>
              <a:t> (</a:t>
            </a:r>
            <a:r>
              <a:rPr lang="sk-SK" sz="2400" b="1" dirty="0" err="1">
                <a:latin typeface="Times New Roman" pitchFamily="18" charset="0"/>
              </a:rPr>
              <a:t>predoblička</a:t>
            </a:r>
            <a:r>
              <a:rPr lang="sk-SK" sz="2400" b="1" dirty="0">
                <a:latin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sk-SK" sz="2400" b="1" dirty="0">
                <a:latin typeface="Times New Roman" pitchFamily="18" charset="0"/>
              </a:rPr>
              <a:t>2 </a:t>
            </a:r>
            <a:r>
              <a:rPr lang="sk-SK" sz="2400" b="1" dirty="0" err="1">
                <a:latin typeface="Times New Roman" pitchFamily="18" charset="0"/>
              </a:rPr>
              <a:t>mesonefros</a:t>
            </a:r>
            <a:r>
              <a:rPr lang="sk-SK" sz="2400" b="1" dirty="0">
                <a:latin typeface="Times New Roman" pitchFamily="18" charset="0"/>
              </a:rPr>
              <a:t> (</a:t>
            </a:r>
            <a:r>
              <a:rPr lang="sk-SK" sz="2400" b="1" dirty="0" err="1">
                <a:latin typeface="Times New Roman" pitchFamily="18" charset="0"/>
              </a:rPr>
              <a:t>prvooblička</a:t>
            </a:r>
            <a:r>
              <a:rPr lang="sk-SK" sz="2400" b="1" dirty="0">
                <a:latin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sk-SK" sz="2400" b="1" dirty="0">
                <a:latin typeface="Times New Roman" pitchFamily="18" charset="0"/>
              </a:rPr>
              <a:t>3 </a:t>
            </a:r>
            <a:r>
              <a:rPr lang="sk-SK" sz="2400" b="1" dirty="0" err="1">
                <a:latin typeface="Times New Roman" pitchFamily="18" charset="0"/>
              </a:rPr>
              <a:t>metanefros</a:t>
            </a:r>
            <a:r>
              <a:rPr lang="sk-SK" sz="2400" b="1" dirty="0">
                <a:latin typeface="Times New Roman" pitchFamily="18" charset="0"/>
              </a:rPr>
              <a:t> (pravá oblička)</a:t>
            </a:r>
          </a:p>
          <a:p>
            <a:pPr>
              <a:spcBef>
                <a:spcPct val="50000"/>
              </a:spcBef>
            </a:pPr>
            <a:r>
              <a:rPr lang="sk-SK" sz="2400" b="1" dirty="0">
                <a:latin typeface="Times New Roman" pitchFamily="18" charset="0"/>
              </a:rPr>
              <a:t>a – aorta, b – </a:t>
            </a:r>
            <a:r>
              <a:rPr lang="sk-SK" sz="2400" b="1" dirty="0" err="1">
                <a:latin typeface="Times New Roman" pitchFamily="18" charset="0"/>
              </a:rPr>
              <a:t>Wolffova</a:t>
            </a:r>
            <a:r>
              <a:rPr lang="sk-SK" sz="2400" b="1" dirty="0">
                <a:latin typeface="Times New Roman" pitchFamily="18" charset="0"/>
              </a:rPr>
              <a:t> chodba, c – </a:t>
            </a:r>
            <a:r>
              <a:rPr lang="sk-SK" sz="2400" b="1" dirty="0" err="1">
                <a:latin typeface="Times New Roman" pitchFamily="18" charset="0"/>
              </a:rPr>
              <a:t>M</a:t>
            </a:r>
            <a:r>
              <a:rPr lang="sk-SK" sz="2400" b="1" dirty="0" err="1">
                <a:latin typeface="Times New Roman" pitchFamily="18" charset="0"/>
                <a:cs typeface="Times New Roman" pitchFamily="18" charset="0"/>
              </a:rPr>
              <a:t>ü</a:t>
            </a:r>
            <a:r>
              <a:rPr lang="sk-SK" sz="2400" b="1" dirty="0" err="1">
                <a:latin typeface="Times New Roman" pitchFamily="18" charset="0"/>
              </a:rPr>
              <a:t>llerova</a:t>
            </a:r>
            <a:r>
              <a:rPr lang="sk-SK" sz="2400" b="1" dirty="0">
                <a:latin typeface="Times New Roman" pitchFamily="18" charset="0"/>
              </a:rPr>
              <a:t> chodba, d – </a:t>
            </a:r>
            <a:r>
              <a:rPr lang="sk-SK" sz="2400" b="1" dirty="0" err="1">
                <a:latin typeface="Times New Roman" pitchFamily="18" charset="0"/>
              </a:rPr>
              <a:t>glomerulus</a:t>
            </a:r>
            <a:r>
              <a:rPr lang="sk-SK" sz="2400" b="1" dirty="0">
                <a:latin typeface="Times New Roman" pitchFamily="18" charset="0"/>
              </a:rPr>
              <a:t> </a:t>
            </a:r>
            <a:r>
              <a:rPr lang="sk-SK" sz="2400" b="1" dirty="0" err="1">
                <a:latin typeface="Times New Roman" pitchFamily="18" charset="0"/>
              </a:rPr>
              <a:t>externus</a:t>
            </a:r>
            <a:r>
              <a:rPr lang="sk-SK" sz="2400" b="1" dirty="0">
                <a:latin typeface="Times New Roman" pitchFamily="18" charset="0"/>
              </a:rPr>
              <a:t>, e – </a:t>
            </a:r>
            <a:r>
              <a:rPr lang="sk-SK" sz="2400" b="1" dirty="0" err="1">
                <a:latin typeface="Times New Roman" pitchFamily="18" charset="0"/>
              </a:rPr>
              <a:t>glomerulus</a:t>
            </a:r>
            <a:r>
              <a:rPr lang="sk-SK" sz="2400" b="1" dirty="0">
                <a:latin typeface="Times New Roman" pitchFamily="18" charset="0"/>
              </a:rPr>
              <a:t> </a:t>
            </a:r>
            <a:r>
              <a:rPr lang="sk-SK" sz="2400" b="1" dirty="0" err="1">
                <a:latin typeface="Times New Roman" pitchFamily="18" charset="0"/>
              </a:rPr>
              <a:t>internus</a:t>
            </a:r>
            <a:r>
              <a:rPr lang="sk-SK" sz="2400" b="1" dirty="0">
                <a:latin typeface="Times New Roman" pitchFamily="18" charset="0"/>
              </a:rPr>
              <a:t>, f – </a:t>
            </a:r>
            <a:r>
              <a:rPr lang="sk-SK" sz="2400" b="1" dirty="0" err="1">
                <a:latin typeface="Times New Roman" pitchFamily="18" charset="0"/>
              </a:rPr>
              <a:t>Malpighiho</a:t>
            </a:r>
            <a:r>
              <a:rPr lang="sk-SK" sz="2400" b="1" dirty="0">
                <a:latin typeface="Times New Roman" pitchFamily="18" charset="0"/>
              </a:rPr>
              <a:t> teliesko, g – </a:t>
            </a:r>
            <a:r>
              <a:rPr lang="sk-SK" sz="2400" b="1" dirty="0" err="1">
                <a:latin typeface="Times New Roman" pitchFamily="18" charset="0"/>
              </a:rPr>
              <a:t>arteria</a:t>
            </a:r>
            <a:r>
              <a:rPr lang="sk-SK" sz="2400" b="1" dirty="0">
                <a:latin typeface="Times New Roman" pitchFamily="18" charset="0"/>
              </a:rPr>
              <a:t> </a:t>
            </a:r>
            <a:r>
              <a:rPr lang="sk-SK" sz="2400" b="1" dirty="0" err="1">
                <a:latin typeface="Times New Roman" pitchFamily="18" charset="0"/>
              </a:rPr>
              <a:t>renalis</a:t>
            </a:r>
            <a:r>
              <a:rPr lang="sk-SK" sz="2400" b="1" dirty="0">
                <a:latin typeface="Times New Roman" pitchFamily="18" charset="0"/>
              </a:rPr>
              <a:t>, h – </a:t>
            </a:r>
            <a:r>
              <a:rPr lang="sk-SK" sz="2400" b="1" dirty="0" err="1">
                <a:latin typeface="Times New Roman" pitchFamily="18" charset="0"/>
              </a:rPr>
              <a:t>ureter</a:t>
            </a:r>
            <a:r>
              <a:rPr lang="sk-SK" sz="2400" b="1" dirty="0">
                <a:latin typeface="Times New Roman" pitchFamily="18" charset="0"/>
              </a:rPr>
              <a:t>, i - kloaka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>
                <a:effectLst/>
              </a:rPr>
              <a:t>Oblička </a:t>
            </a:r>
            <a:endParaRPr lang="sk-SK" dirty="0">
              <a:effectLst/>
            </a:endParaRPr>
          </a:p>
        </p:txBody>
      </p:sp>
      <p:pic>
        <p:nvPicPr>
          <p:cNvPr id="4" name="Zástupný symbol obsahu 3" descr="oblicka_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802" y="1142984"/>
            <a:ext cx="3500461" cy="5553363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214282" y="2857496"/>
            <a:ext cx="363112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Párový orgán – tvar: ???</a:t>
            </a:r>
            <a:endParaRPr lang="sk-SK" sz="2400" dirty="0"/>
          </a:p>
        </p:txBody>
      </p:sp>
      <p:sp>
        <p:nvSpPr>
          <p:cNvPr id="6" name="BlokTextu 5"/>
          <p:cNvSpPr txBox="1"/>
          <p:nvPr/>
        </p:nvSpPr>
        <p:spPr>
          <a:xfrm>
            <a:off x="214282" y="3929066"/>
            <a:ext cx="154401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farba: ???</a:t>
            </a:r>
            <a:endParaRPr lang="sk-SK" sz="2400" dirty="0"/>
          </a:p>
        </p:txBody>
      </p:sp>
      <p:sp>
        <p:nvSpPr>
          <p:cNvPr id="7" name="BlokTextu 6"/>
          <p:cNvSpPr txBox="1"/>
          <p:nvPr/>
        </p:nvSpPr>
        <p:spPr>
          <a:xfrm>
            <a:off x="214282" y="4643446"/>
            <a:ext cx="2266967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hmotnosť: ???</a:t>
            </a:r>
            <a:endParaRPr lang="sk-SK" sz="2400" dirty="0"/>
          </a:p>
        </p:txBody>
      </p:sp>
      <p:sp>
        <p:nvSpPr>
          <p:cNvPr id="8" name="BlokTextu 7"/>
          <p:cNvSpPr txBox="1"/>
          <p:nvPr/>
        </p:nvSpPr>
        <p:spPr>
          <a:xfrm>
            <a:off x="357158" y="5429264"/>
            <a:ext cx="1930337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STAVBA: ???</a:t>
            </a:r>
            <a:endParaRPr lang="sk-SK" sz="2400" dirty="0"/>
          </a:p>
        </p:txBody>
      </p:sp>
      <p:pic>
        <p:nvPicPr>
          <p:cNvPr id="9" name="Obrázok 8" descr="Image.2010-04-26.211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1428736"/>
            <a:ext cx="6000792" cy="4816426"/>
          </a:xfrm>
          <a:prstGeom prst="rect">
            <a:avLst/>
          </a:prstGeom>
        </p:spPr>
      </p:pic>
      <p:sp>
        <p:nvSpPr>
          <p:cNvPr id="10" name="Šípka doprava 9"/>
          <p:cNvSpPr/>
          <p:nvPr/>
        </p:nvSpPr>
        <p:spPr>
          <a:xfrm>
            <a:off x="785786" y="2071678"/>
            <a:ext cx="45005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285720" y="1785926"/>
            <a:ext cx="1141659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1.kôra</a:t>
            </a:r>
            <a:endParaRPr lang="sk-SK" sz="2400" dirty="0"/>
          </a:p>
        </p:txBody>
      </p:sp>
      <p:sp>
        <p:nvSpPr>
          <p:cNvPr id="12" name="Šípka doprava 11"/>
          <p:cNvSpPr/>
          <p:nvPr/>
        </p:nvSpPr>
        <p:spPr>
          <a:xfrm rot="10800000">
            <a:off x="6357950" y="2857496"/>
            <a:ext cx="2133616" cy="295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7786710" y="2714620"/>
            <a:ext cx="1159292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2.dreň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000" u="sng" dirty="0" smtClean="0"/>
              <a:t> </a:t>
            </a:r>
            <a:r>
              <a:rPr lang="sk-SK" sz="4000" u="sng" dirty="0" err="1" smtClean="0"/>
              <a:t>nefrón</a:t>
            </a:r>
            <a:r>
              <a:rPr lang="sk-SK" sz="4000" u="sng" dirty="0" smtClean="0"/>
              <a:t> !!!</a:t>
            </a:r>
            <a:endParaRPr lang="sk-SK" sz="4000" u="sng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Základná stavebná </a:t>
            </a:r>
            <a:r>
              <a:rPr lang="sk-SK" dirty="0" smtClean="0"/>
              <a:t>a</a:t>
            </a:r>
            <a:r>
              <a:rPr lang="sk-SK" dirty="0" smtClean="0"/>
              <a:t> </a:t>
            </a:r>
            <a:r>
              <a:rPr lang="sk-SK" dirty="0" smtClean="0"/>
              <a:t>funkčná jednotka : ?????</a:t>
            </a:r>
            <a:endParaRPr lang="sk-SK" dirty="0"/>
          </a:p>
        </p:txBody>
      </p:sp>
      <p:pic>
        <p:nvPicPr>
          <p:cNvPr id="4" name="Obrázok 3" descr="stiahnuť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456792"/>
            <a:ext cx="6215806" cy="51337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33</TotalTime>
  <Words>121</Words>
  <PresentationFormat>Prezentácia na obrazovke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1" baseType="lpstr">
      <vt:lpstr>Technický</vt:lpstr>
      <vt:lpstr>Corel PHOTO-PAINT 9.0 Image</vt:lpstr>
      <vt:lpstr>VYLUČOVACIA SÚSTAVA ŽIVOČÍCHOV</vt:lpstr>
      <vt:lpstr>E_KR_C_ _</vt:lpstr>
      <vt:lpstr>Podľa spôsobu vylučovania odpadového dusíka:</vt:lpstr>
      <vt:lpstr>Základné typy vylučovacích orgánov</vt:lpstr>
      <vt:lpstr>Snímka 5</vt:lpstr>
      <vt:lpstr>Snímka 6</vt:lpstr>
      <vt:lpstr>OBLIČKY STAVOVCOV</vt:lpstr>
      <vt:lpstr>Oblička </vt:lpstr>
      <vt:lpstr>Základná stavebná a funkčná jednotka : ?????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VYLUČOVACIA SÚSTAVA ŽIVOČÍCHOV</dc:title>
  <dc:creator>hp</dc:creator>
  <cp:lastModifiedBy>hp</cp:lastModifiedBy>
  <cp:revision>31</cp:revision>
  <dcterms:created xsi:type="dcterms:W3CDTF">2017-01-09T15:28:20Z</dcterms:created>
  <dcterms:modified xsi:type="dcterms:W3CDTF">2017-01-09T16:03:10Z</dcterms:modified>
</cp:coreProperties>
</file>