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7954-3112-4E35-9E70-65DDDF7E9E19}" type="datetimeFigureOut">
              <a:rPr lang="sk-SK" smtClean="0"/>
              <a:pPr/>
              <a:t>19.12.2016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9BFB-06F4-42BA-98D0-DD98C79A139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7954-3112-4E35-9E70-65DDDF7E9E19}" type="datetimeFigureOut">
              <a:rPr lang="sk-SK" smtClean="0"/>
              <a:pPr/>
              <a:t>19.12.2016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9BFB-06F4-42BA-98D0-DD98C79A139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7954-3112-4E35-9E70-65DDDF7E9E19}" type="datetimeFigureOut">
              <a:rPr lang="sk-SK" smtClean="0"/>
              <a:pPr/>
              <a:t>19.12.2016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9BFB-06F4-42BA-98D0-DD98C79A139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7954-3112-4E35-9E70-65DDDF7E9E19}" type="datetimeFigureOut">
              <a:rPr lang="sk-SK" smtClean="0"/>
              <a:pPr/>
              <a:t>19.12.2016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9BFB-06F4-42BA-98D0-DD98C79A139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7954-3112-4E35-9E70-65DDDF7E9E19}" type="datetimeFigureOut">
              <a:rPr lang="sk-SK" smtClean="0"/>
              <a:pPr/>
              <a:t>19.12.2016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9BFB-06F4-42BA-98D0-DD98C79A139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7954-3112-4E35-9E70-65DDDF7E9E19}" type="datetimeFigureOut">
              <a:rPr lang="sk-SK" smtClean="0"/>
              <a:pPr/>
              <a:t>19.12.2016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9BFB-06F4-42BA-98D0-DD98C79A139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7954-3112-4E35-9E70-65DDDF7E9E19}" type="datetimeFigureOut">
              <a:rPr lang="sk-SK" smtClean="0"/>
              <a:pPr/>
              <a:t>19.12.2016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9BFB-06F4-42BA-98D0-DD98C79A139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7954-3112-4E35-9E70-65DDDF7E9E19}" type="datetimeFigureOut">
              <a:rPr lang="sk-SK" smtClean="0"/>
              <a:pPr/>
              <a:t>19.12.2016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9BFB-06F4-42BA-98D0-DD98C79A139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7954-3112-4E35-9E70-65DDDF7E9E19}" type="datetimeFigureOut">
              <a:rPr lang="sk-SK" smtClean="0"/>
              <a:pPr/>
              <a:t>19.12.2016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9BFB-06F4-42BA-98D0-DD98C79A139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7954-3112-4E35-9E70-65DDDF7E9E19}" type="datetimeFigureOut">
              <a:rPr lang="sk-SK" smtClean="0"/>
              <a:pPr/>
              <a:t>19.12.2016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9BFB-06F4-42BA-98D0-DD98C79A139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7954-3112-4E35-9E70-65DDDF7E9E19}" type="datetimeFigureOut">
              <a:rPr lang="sk-SK" smtClean="0"/>
              <a:pPr/>
              <a:t>19.12.2016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9BFB-06F4-42BA-98D0-DD98C79A139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57954-3112-4E35-9E70-65DDDF7E9E19}" type="datetimeFigureOut">
              <a:rPr lang="sk-SK" smtClean="0"/>
              <a:pPr/>
              <a:t>19.12.2016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09BFB-06F4-42BA-98D0-DD98C79A1398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71472" y="2000240"/>
            <a:ext cx="8229600" cy="1143000"/>
          </a:xfrm>
        </p:spPr>
        <p:txBody>
          <a:bodyPr>
            <a:noAutofit/>
          </a:bodyPr>
          <a:lstStyle/>
          <a:p>
            <a:r>
              <a:rPr lang="sk-SK" sz="7200" b="1" i="1" u="sng" dirty="0" smtClean="0">
                <a:solidFill>
                  <a:schemeClr val="bg2"/>
                </a:solidFill>
              </a:rPr>
              <a:t>Vzťahy rastlín a ich opeľovanie</a:t>
            </a:r>
            <a:endParaRPr lang="sk-SK" sz="7200" b="1" i="1" u="sng" dirty="0">
              <a:solidFill>
                <a:schemeClr val="bg2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158" y="2332037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sk-SK" dirty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pPr>
              <a:buNone/>
            </a:pPr>
            <a:r>
              <a:rPr lang="sk-SK" dirty="0" smtClean="0"/>
              <a:t>Michaela </a:t>
            </a:r>
            <a:r>
              <a:rPr lang="sk-SK" dirty="0" err="1" smtClean="0"/>
              <a:t>Drajnová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Simona </a:t>
            </a:r>
            <a:r>
              <a:rPr lang="sk-SK" dirty="0" err="1" smtClean="0"/>
              <a:t>Geregová</a:t>
            </a:r>
            <a:endParaRPr lang="sk-SK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/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5840413"/>
          </a:xfrm>
        </p:spPr>
        <p:txBody>
          <a:bodyPr>
            <a:normAutofit/>
          </a:bodyPr>
          <a:lstStyle/>
          <a:p>
            <a:r>
              <a:rPr lang="sk-SK" sz="2700" b="1" i="1" u="sng" dirty="0" smtClean="0">
                <a:solidFill>
                  <a:schemeClr val="bg1"/>
                </a:solidFill>
              </a:rPr>
              <a:t>Vývin zárodočného mieška u krytosemenných rastlín</a:t>
            </a:r>
          </a:p>
          <a:p>
            <a:r>
              <a:rPr lang="sk-SK" sz="2000" dirty="0" smtClean="0">
                <a:solidFill>
                  <a:schemeClr val="bg1"/>
                </a:solidFill>
              </a:rPr>
              <a:t>U krytosemenných rastlín sa zostávajúca spóra </a:t>
            </a:r>
            <a:r>
              <a:rPr lang="sk-SK" sz="2000" dirty="0" err="1" smtClean="0">
                <a:solidFill>
                  <a:schemeClr val="bg1"/>
                </a:solidFill>
              </a:rPr>
              <a:t>mitoticky</a:t>
            </a:r>
            <a:r>
              <a:rPr lang="sk-SK" sz="2000" dirty="0" smtClean="0">
                <a:solidFill>
                  <a:schemeClr val="bg1"/>
                </a:solidFill>
              </a:rPr>
              <a:t> delí 3-krát, vytvorí sa bunka s ôsmimi </a:t>
            </a:r>
            <a:r>
              <a:rPr lang="sk-SK" sz="2000" dirty="0" err="1" smtClean="0">
                <a:solidFill>
                  <a:schemeClr val="bg1"/>
                </a:solidFill>
              </a:rPr>
              <a:t>haploidnými</a:t>
            </a:r>
            <a:r>
              <a:rPr lang="sk-SK" sz="2000" dirty="0" smtClean="0">
                <a:solidFill>
                  <a:schemeClr val="bg1"/>
                </a:solidFill>
              </a:rPr>
              <a:t> jadrami. Tieto sa usporiadajú nasledovne:</a:t>
            </a:r>
          </a:p>
          <a:p>
            <a:r>
              <a:rPr lang="sk-SK" sz="2000" dirty="0" smtClean="0">
                <a:solidFill>
                  <a:schemeClr val="bg1"/>
                </a:solidFill>
              </a:rPr>
              <a:t>Tri sa sústredia na </a:t>
            </a:r>
            <a:r>
              <a:rPr lang="sk-SK" sz="2000" dirty="0" err="1" smtClean="0">
                <a:solidFill>
                  <a:schemeClr val="bg1"/>
                </a:solidFill>
              </a:rPr>
              <a:t>mikropylárnom</a:t>
            </a:r>
            <a:r>
              <a:rPr lang="sk-SK" sz="2000" dirty="0" smtClean="0">
                <a:solidFill>
                  <a:schemeClr val="bg1"/>
                </a:solidFill>
              </a:rPr>
              <a:t> konci, z nich jedno sa mení na </a:t>
            </a:r>
            <a:r>
              <a:rPr lang="sk-SK" sz="2000" b="1" dirty="0" smtClean="0">
                <a:solidFill>
                  <a:schemeClr val="bg1"/>
                </a:solidFill>
              </a:rPr>
              <a:t>vajcovú bunku - </a:t>
            </a:r>
            <a:r>
              <a:rPr lang="sk-SK" sz="2000" b="1" dirty="0" err="1" smtClean="0">
                <a:solidFill>
                  <a:schemeClr val="bg1"/>
                </a:solidFill>
              </a:rPr>
              <a:t>osféru</a:t>
            </a:r>
            <a:r>
              <a:rPr lang="sk-SK" sz="2000" dirty="0" smtClean="0">
                <a:solidFill>
                  <a:schemeClr val="bg1"/>
                </a:solidFill>
              </a:rPr>
              <a:t> a dve sú </a:t>
            </a:r>
            <a:r>
              <a:rPr lang="sk-SK" sz="2000" b="1" dirty="0" smtClean="0">
                <a:solidFill>
                  <a:schemeClr val="bg1"/>
                </a:solidFill>
              </a:rPr>
              <a:t>podporné bunky</a:t>
            </a:r>
            <a:r>
              <a:rPr lang="sk-SK" sz="2000" dirty="0" smtClean="0">
                <a:solidFill>
                  <a:schemeClr val="bg1"/>
                </a:solidFill>
              </a:rPr>
              <a:t> - </a:t>
            </a:r>
            <a:r>
              <a:rPr lang="sk-SK" sz="2000" b="1" dirty="0" err="1" smtClean="0">
                <a:solidFill>
                  <a:schemeClr val="bg1"/>
                </a:solidFill>
              </a:rPr>
              <a:t>synergidy</a:t>
            </a:r>
            <a:endParaRPr lang="sk-SK" sz="2000" dirty="0" smtClean="0">
              <a:solidFill>
                <a:schemeClr val="bg1"/>
              </a:solidFill>
            </a:endParaRPr>
          </a:p>
          <a:p>
            <a:r>
              <a:rPr lang="sk-SK" sz="2000" dirty="0" smtClean="0">
                <a:solidFill>
                  <a:schemeClr val="bg1"/>
                </a:solidFill>
              </a:rPr>
              <a:t>Tri sa sústredia na opačnom póle bunky, sú to </a:t>
            </a:r>
            <a:r>
              <a:rPr lang="sk-SK" sz="2000" b="1" dirty="0" err="1" smtClean="0">
                <a:solidFill>
                  <a:schemeClr val="bg1"/>
                </a:solidFill>
              </a:rPr>
              <a:t>protistojné</a:t>
            </a:r>
            <a:r>
              <a:rPr lang="sk-SK" sz="2000" b="1" dirty="0" smtClean="0">
                <a:solidFill>
                  <a:schemeClr val="bg1"/>
                </a:solidFill>
              </a:rPr>
              <a:t> bunky - antipódy</a:t>
            </a:r>
            <a:r>
              <a:rPr lang="sk-SK" sz="2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sk-SK" sz="2000" dirty="0" smtClean="0">
                <a:solidFill>
                  <a:schemeClr val="bg1"/>
                </a:solidFill>
              </a:rPr>
              <a:t>Dve zvyšné jadrá sa v strede spoja a vytvoria </a:t>
            </a:r>
            <a:r>
              <a:rPr lang="sk-SK" sz="2000" dirty="0" err="1" smtClean="0">
                <a:solidFill>
                  <a:schemeClr val="bg1"/>
                </a:solidFill>
              </a:rPr>
              <a:t>diploidné</a:t>
            </a:r>
            <a:r>
              <a:rPr lang="sk-SK" sz="2000" dirty="0" smtClean="0">
                <a:solidFill>
                  <a:schemeClr val="bg1"/>
                </a:solidFill>
              </a:rPr>
              <a:t> </a:t>
            </a:r>
            <a:r>
              <a:rPr lang="sk-SK" sz="2000" b="1" dirty="0" smtClean="0">
                <a:solidFill>
                  <a:schemeClr val="bg1"/>
                </a:solidFill>
              </a:rPr>
              <a:t>centrálne jadro zárodočného mieška</a:t>
            </a:r>
          </a:p>
          <a:p>
            <a:endParaRPr lang="sk-SK" sz="2000" dirty="0" smtClean="0">
              <a:solidFill>
                <a:schemeClr val="bg1"/>
              </a:solidFill>
            </a:endParaRPr>
          </a:p>
          <a:p>
            <a:endParaRPr lang="sk-SK" sz="2000" i="1" u="sng" dirty="0">
              <a:solidFill>
                <a:schemeClr val="bg1"/>
              </a:solidFill>
            </a:endParaRPr>
          </a:p>
        </p:txBody>
      </p:sp>
      <p:pic>
        <p:nvPicPr>
          <p:cNvPr id="8" name="Obrázek 7" descr="krytosemenn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2" y="3714752"/>
            <a:ext cx="5253070" cy="2935158"/>
          </a:xfrm>
          <a:prstGeom prst="rect">
            <a:avLst/>
          </a:prstGeom>
        </p:spPr>
      </p:pic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idx="1"/>
          </p:nvPr>
        </p:nvSpPr>
        <p:spPr>
          <a:xfrm>
            <a:off x="428596" y="285728"/>
            <a:ext cx="8229600" cy="6215063"/>
          </a:xfrm>
        </p:spPr>
        <p:txBody>
          <a:bodyPr>
            <a:normAutofit/>
          </a:bodyPr>
          <a:lstStyle/>
          <a:p>
            <a:r>
              <a:rPr lang="sk-SK" sz="4000" b="1" i="1" u="sng" dirty="0" smtClean="0">
                <a:solidFill>
                  <a:schemeClr val="bg1"/>
                </a:solidFill>
              </a:rPr>
              <a:t>Oplodnenie</a:t>
            </a:r>
          </a:p>
          <a:p>
            <a:r>
              <a:rPr lang="sk-SK" sz="2000" dirty="0" smtClean="0">
                <a:solidFill>
                  <a:schemeClr val="bg1"/>
                </a:solidFill>
              </a:rPr>
              <a:t>Ak sa dostane zrelé peľové zrno na bliznu piestika, vlhká blizna spôsobí, že začne peľové zrno klíčiť.</a:t>
            </a:r>
          </a:p>
          <a:p>
            <a:r>
              <a:rPr lang="sk-SK" sz="2000" dirty="0" smtClean="0">
                <a:solidFill>
                  <a:schemeClr val="bg1"/>
                </a:solidFill>
              </a:rPr>
              <a:t>Vytvára sa peľové vrecúško, ktoré prerastá cez čnelku až do semenníka. Do peľového vrecúška sa presúvajú vegetatívne jadro a obe už vytvorené </a:t>
            </a:r>
            <a:r>
              <a:rPr lang="sk-SK" sz="2000" dirty="0" err="1" smtClean="0">
                <a:solidFill>
                  <a:schemeClr val="bg1"/>
                </a:solidFill>
              </a:rPr>
              <a:t>spermatické</a:t>
            </a:r>
            <a:r>
              <a:rPr lang="sk-SK" sz="2000" dirty="0" smtClean="0">
                <a:solidFill>
                  <a:schemeClr val="bg1"/>
                </a:solidFill>
              </a:rPr>
              <a:t> jadrá.</a:t>
            </a:r>
          </a:p>
          <a:p>
            <a:r>
              <a:rPr lang="sk-SK" sz="2000" dirty="0" smtClean="0">
                <a:solidFill>
                  <a:schemeClr val="bg1"/>
                </a:solidFill>
              </a:rPr>
              <a:t> </a:t>
            </a:r>
            <a:r>
              <a:rPr lang="sk-SK" sz="2000" u="sng" dirty="0" smtClean="0">
                <a:solidFill>
                  <a:schemeClr val="bg1"/>
                </a:solidFill>
              </a:rPr>
              <a:t>U nahosemenných rastlín</a:t>
            </a:r>
            <a:r>
              <a:rPr lang="sk-SK" sz="2000" dirty="0" smtClean="0">
                <a:solidFill>
                  <a:schemeClr val="bg1"/>
                </a:solidFill>
              </a:rPr>
              <a:t> splynie </a:t>
            </a:r>
            <a:r>
              <a:rPr lang="sk-SK" sz="2000" dirty="0" err="1" smtClean="0">
                <a:solidFill>
                  <a:schemeClr val="bg1"/>
                </a:solidFill>
              </a:rPr>
              <a:t>spermatické</a:t>
            </a:r>
            <a:r>
              <a:rPr lang="sk-SK" sz="2000" dirty="0">
                <a:solidFill>
                  <a:schemeClr val="bg1"/>
                </a:solidFill>
              </a:rPr>
              <a:t> </a:t>
            </a:r>
            <a:endParaRPr lang="sk-SK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sk-SK" sz="2000" dirty="0">
                <a:solidFill>
                  <a:schemeClr val="bg1"/>
                </a:solidFill>
              </a:rPr>
              <a:t> </a:t>
            </a:r>
            <a:r>
              <a:rPr lang="sk-SK" sz="2000" dirty="0" smtClean="0">
                <a:solidFill>
                  <a:schemeClr val="bg1"/>
                </a:solidFill>
              </a:rPr>
              <a:t>      jadro s vajcovou bunkou a vytvorí sa </a:t>
            </a:r>
            <a:r>
              <a:rPr lang="sk-SK" sz="2000" dirty="0" err="1" smtClean="0">
                <a:solidFill>
                  <a:schemeClr val="bg1"/>
                </a:solidFill>
              </a:rPr>
              <a:t>zygóta</a:t>
            </a:r>
            <a:r>
              <a:rPr lang="sk-SK" sz="2000" dirty="0" smtClean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endParaRPr lang="sk-SK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sk-SK" sz="2000" u="sng" dirty="0" smtClean="0">
                <a:solidFill>
                  <a:schemeClr val="bg1"/>
                </a:solidFill>
              </a:rPr>
              <a:t>U krytosemenných rastlín</a:t>
            </a:r>
            <a:r>
              <a:rPr lang="sk-SK" sz="2000" dirty="0" smtClean="0">
                <a:solidFill>
                  <a:schemeClr val="bg1"/>
                </a:solidFill>
              </a:rPr>
              <a:t> splynie jedno </a:t>
            </a:r>
            <a:r>
              <a:rPr lang="sk-SK" sz="2000" dirty="0" err="1" smtClean="0">
                <a:solidFill>
                  <a:schemeClr val="bg1"/>
                </a:solidFill>
              </a:rPr>
              <a:t>spermatické</a:t>
            </a:r>
            <a:endParaRPr lang="sk-SK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sk-SK" sz="2000" dirty="0" smtClean="0">
                <a:solidFill>
                  <a:schemeClr val="bg1"/>
                </a:solidFill>
              </a:rPr>
              <a:t> jadro s vajcovou bunkou - vzniká </a:t>
            </a:r>
            <a:r>
              <a:rPr lang="sk-SK" sz="2000" dirty="0" err="1" smtClean="0">
                <a:solidFill>
                  <a:schemeClr val="bg1"/>
                </a:solidFill>
              </a:rPr>
              <a:t>zygóta</a:t>
            </a:r>
            <a:r>
              <a:rPr lang="sk-SK" sz="2000" dirty="0" smtClean="0">
                <a:solidFill>
                  <a:schemeClr val="bg1"/>
                </a:solidFill>
              </a:rPr>
              <a:t>. </a:t>
            </a:r>
          </a:p>
          <a:p>
            <a:pPr>
              <a:buNone/>
            </a:pPr>
            <a:r>
              <a:rPr lang="sk-SK" sz="2000" dirty="0" smtClean="0">
                <a:solidFill>
                  <a:schemeClr val="bg1"/>
                </a:solidFill>
              </a:rPr>
              <a:t>Druhé </a:t>
            </a:r>
            <a:r>
              <a:rPr lang="sk-SK" sz="2000" dirty="0" err="1" smtClean="0">
                <a:solidFill>
                  <a:schemeClr val="bg1"/>
                </a:solidFill>
              </a:rPr>
              <a:t>spermatické</a:t>
            </a:r>
            <a:r>
              <a:rPr lang="sk-SK" sz="2000" dirty="0" smtClean="0">
                <a:solidFill>
                  <a:schemeClr val="bg1"/>
                </a:solidFill>
              </a:rPr>
              <a:t> jadro sa spojí s centrálnym</a:t>
            </a:r>
          </a:p>
          <a:p>
            <a:pPr>
              <a:buNone/>
            </a:pPr>
            <a:r>
              <a:rPr lang="sk-SK" sz="2000" dirty="0" smtClean="0">
                <a:solidFill>
                  <a:schemeClr val="bg1"/>
                </a:solidFill>
              </a:rPr>
              <a:t> jadrom zárodočného mieška a postupne sa z</a:t>
            </a:r>
          </a:p>
          <a:p>
            <a:pPr>
              <a:buNone/>
            </a:pPr>
            <a:r>
              <a:rPr lang="sk-SK" sz="2000" dirty="0" smtClean="0">
                <a:solidFill>
                  <a:schemeClr val="bg1"/>
                </a:solidFill>
              </a:rPr>
              <a:t> neho delením vytvorí </a:t>
            </a:r>
            <a:r>
              <a:rPr lang="sk-SK" sz="2000" dirty="0" err="1" smtClean="0">
                <a:solidFill>
                  <a:schemeClr val="bg1"/>
                </a:solidFill>
              </a:rPr>
              <a:t>triploidný</a:t>
            </a:r>
            <a:r>
              <a:rPr lang="sk-SK" sz="2000" dirty="0" smtClean="0">
                <a:solidFill>
                  <a:schemeClr val="bg1"/>
                </a:solidFill>
              </a:rPr>
              <a:t>  </a:t>
            </a:r>
            <a:r>
              <a:rPr lang="sk-SK" sz="2000" dirty="0" err="1" smtClean="0">
                <a:solidFill>
                  <a:schemeClr val="bg1"/>
                </a:solidFill>
              </a:rPr>
              <a:t>endosperm</a:t>
            </a:r>
            <a:r>
              <a:rPr lang="sk-SK" sz="2000" dirty="0" smtClean="0">
                <a:solidFill>
                  <a:schemeClr val="bg1"/>
                </a:solidFill>
              </a:rPr>
              <a:t>.</a:t>
            </a:r>
          </a:p>
          <a:p>
            <a:endParaRPr lang="sk-SK" sz="2000" i="1" dirty="0">
              <a:solidFill>
                <a:schemeClr val="bg1"/>
              </a:solidFill>
            </a:endParaRPr>
          </a:p>
        </p:txBody>
      </p:sp>
      <p:pic>
        <p:nvPicPr>
          <p:cNvPr id="5" name="Obrázek 4" descr="pelove_vrecusk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22" y="2714620"/>
            <a:ext cx="3024852" cy="3714776"/>
          </a:xfrm>
          <a:prstGeom prst="rect">
            <a:avLst/>
          </a:prstGeom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85728"/>
            <a:ext cx="8472518" cy="6286544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sk-SK" sz="54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sk-SK" sz="54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sk-SK" sz="54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sk-SK" sz="5400" dirty="0" smtClean="0">
                <a:solidFill>
                  <a:schemeClr val="bg1"/>
                </a:solidFill>
              </a:rPr>
              <a:t>Ďakujeme za pozornosť! </a:t>
            </a:r>
            <a:r>
              <a:rPr lang="sk-SK" sz="5400" dirty="0" smtClean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sk-SK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i="1" u="sng" dirty="0" smtClean="0">
                <a:solidFill>
                  <a:schemeClr val="bg2"/>
                </a:solidFill>
              </a:rPr>
              <a:t>Vzťahy medzi rastlinami</a:t>
            </a:r>
            <a:endParaRPr lang="sk-SK" sz="4800" b="1" i="1" u="sng" dirty="0">
              <a:solidFill>
                <a:schemeClr val="bg2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14282" y="1142984"/>
            <a:ext cx="8715436" cy="5715016"/>
          </a:xfrm>
        </p:spPr>
        <p:txBody>
          <a:bodyPr>
            <a:normAutofit/>
          </a:bodyPr>
          <a:lstStyle/>
          <a:p>
            <a:r>
              <a:rPr lang="sk-SK" dirty="0" smtClean="0">
                <a:solidFill>
                  <a:schemeClr val="bg2"/>
                </a:solidFill>
              </a:rPr>
              <a:t>Tieto vzťahy môžu byť rôzne silné a sú výsledkom spoločného dlhodobého vývoja týchto organizmov.</a:t>
            </a:r>
          </a:p>
          <a:p>
            <a:r>
              <a:rPr lang="sk-SK" dirty="0" smtClean="0">
                <a:solidFill>
                  <a:schemeClr val="bg2"/>
                </a:solidFill>
              </a:rPr>
              <a:t>Vzťahy medzi dvoma populáciami sú často zložité a v podstate ich možno charakterizovať ako pozitívne, negatívne alebo neutrálne.                                             </a:t>
            </a:r>
          </a:p>
          <a:p>
            <a:endParaRPr lang="sk-SK" dirty="0" smtClean="0">
              <a:solidFill>
                <a:schemeClr val="bg2"/>
              </a:solidFill>
            </a:endParaRPr>
          </a:p>
          <a:p>
            <a:endParaRPr lang="sk-SK" dirty="0" smtClean="0">
              <a:solidFill>
                <a:schemeClr val="bg2"/>
              </a:solidFill>
            </a:endParaRPr>
          </a:p>
        </p:txBody>
      </p:sp>
      <p:pic>
        <p:nvPicPr>
          <p:cNvPr id="4" name="Obrázek 3" descr="lich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42" y="3786190"/>
            <a:ext cx="3746504" cy="2809878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sk-SK" b="1" i="1" u="sng" dirty="0" smtClean="0">
                <a:solidFill>
                  <a:schemeClr val="bg2"/>
                </a:solidFill>
              </a:rPr>
              <a:t>Pozitívne vzťahy </a:t>
            </a:r>
            <a:r>
              <a:rPr lang="sk-SK" b="1" dirty="0" smtClean="0">
                <a:solidFill>
                  <a:schemeClr val="bg2"/>
                </a:solidFill>
              </a:rPr>
              <a:t>medzi dvoma populáciami : </a:t>
            </a:r>
            <a:r>
              <a:rPr lang="sk-SK" sz="3600" dirty="0" smtClean="0">
                <a:solidFill>
                  <a:schemeClr val="bg2"/>
                </a:solidFill>
              </a:rPr>
              <a:t>vzťahy, kedy dochádza k vzájomnej užitočnosti oboch populácií.</a:t>
            </a:r>
          </a:p>
          <a:p>
            <a:r>
              <a:rPr lang="sk-SK" sz="2800" b="1" i="1" u="sng" dirty="0" err="1" smtClean="0">
                <a:solidFill>
                  <a:schemeClr val="bg2"/>
                </a:solidFill>
              </a:rPr>
              <a:t>komenzalizmus</a:t>
            </a:r>
            <a:r>
              <a:rPr lang="sk-SK" sz="2800" b="1" i="1" u="sng" dirty="0" smtClean="0">
                <a:solidFill>
                  <a:schemeClr val="bg2"/>
                </a:solidFill>
              </a:rPr>
              <a:t> </a:t>
            </a:r>
            <a:r>
              <a:rPr lang="sk-SK" sz="2800" dirty="0" smtClean="0">
                <a:solidFill>
                  <a:schemeClr val="bg2"/>
                </a:solidFill>
              </a:rPr>
              <a:t>– voľné spolužitie (napr. rastliny využívajúce spoločný zdroj živín)</a:t>
            </a:r>
          </a:p>
          <a:p>
            <a:r>
              <a:rPr lang="sk-SK" sz="2800" b="1" i="1" u="sng" dirty="0" err="1" smtClean="0">
                <a:solidFill>
                  <a:schemeClr val="bg2"/>
                </a:solidFill>
              </a:rPr>
              <a:t>Mutualizmus</a:t>
            </a:r>
            <a:r>
              <a:rPr lang="sk-SK" sz="2800" dirty="0" smtClean="0">
                <a:solidFill>
                  <a:schemeClr val="bg2"/>
                </a:solidFill>
              </a:rPr>
              <a:t> (napr. nitrogénne baktérie s </a:t>
            </a:r>
            <a:r>
              <a:rPr lang="sk-SK" sz="2800" dirty="0" smtClean="0">
                <a:solidFill>
                  <a:schemeClr val="bg1"/>
                </a:solidFill>
              </a:rPr>
              <a:t>koreňmi rastlín)</a:t>
            </a:r>
          </a:p>
          <a:p>
            <a:r>
              <a:rPr lang="sk-SK" sz="2800" b="1" i="1" u="sng" dirty="0" smtClean="0">
                <a:solidFill>
                  <a:schemeClr val="bg1"/>
                </a:solidFill>
              </a:rPr>
              <a:t>symbióza</a:t>
            </a:r>
            <a:r>
              <a:rPr lang="sk-SK" sz="2800" dirty="0" smtClean="0">
                <a:solidFill>
                  <a:schemeClr val="bg1"/>
                </a:solidFill>
              </a:rPr>
              <a:t> (napr. lišajníky, </a:t>
            </a:r>
            <a:r>
              <a:rPr lang="sk-SK" sz="2800" dirty="0" err="1" smtClean="0">
                <a:solidFill>
                  <a:schemeClr val="bg1"/>
                </a:solidFill>
              </a:rPr>
              <a:t>mykoríza</a:t>
            </a:r>
            <a:r>
              <a:rPr lang="sk-SK" sz="2800" dirty="0" smtClean="0">
                <a:solidFill>
                  <a:schemeClr val="bg1"/>
                </a:solidFill>
              </a:rPr>
              <a:t>)</a:t>
            </a:r>
            <a:endParaRPr lang="sk-SK" sz="2800" dirty="0">
              <a:solidFill>
                <a:schemeClr val="bg1"/>
              </a:solidFill>
            </a:endParaRPr>
          </a:p>
        </p:txBody>
      </p:sp>
      <p:pic>
        <p:nvPicPr>
          <p:cNvPr id="8" name="Obrázek 7" descr="lichens-520877_960_7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4572008"/>
            <a:ext cx="3071802" cy="2047868"/>
          </a:xfrm>
          <a:prstGeom prst="rect">
            <a:avLst/>
          </a:prstGeom>
        </p:spPr>
      </p:pic>
      <p:pic>
        <p:nvPicPr>
          <p:cNvPr id="9" name="Obrázek 8" descr="079_403__symbiosis_1428589216_standard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182" y="4500570"/>
            <a:ext cx="5143536" cy="216028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idx="1"/>
          </p:nvPr>
        </p:nvSpPr>
        <p:spPr>
          <a:xfrm>
            <a:off x="457200" y="357188"/>
            <a:ext cx="8401080" cy="6143646"/>
          </a:xfrm>
        </p:spPr>
        <p:txBody>
          <a:bodyPr>
            <a:noAutofit/>
          </a:bodyPr>
          <a:lstStyle/>
          <a:p>
            <a:r>
              <a:rPr lang="sk-SK" sz="2600" b="1" i="1" u="sng" dirty="0" smtClean="0">
                <a:solidFill>
                  <a:schemeClr val="bg1"/>
                </a:solidFill>
              </a:rPr>
              <a:t>Aj negatívne vzťahy možno rozlíšiť podľa rozličnej intenzity:</a:t>
            </a:r>
          </a:p>
          <a:p>
            <a:r>
              <a:rPr lang="pl-PL" sz="2600" b="1" i="1" u="sng" dirty="0" smtClean="0">
                <a:solidFill>
                  <a:schemeClr val="bg1"/>
                </a:solidFill>
              </a:rPr>
              <a:t>Konkurencia</a:t>
            </a:r>
            <a:r>
              <a:rPr lang="pl-PL" sz="2600" dirty="0" smtClean="0">
                <a:solidFill>
                  <a:schemeClr val="bg1"/>
                </a:solidFill>
              </a:rPr>
              <a:t> je súťaž medzi populáciami o zdroj výživy alebo o priestor.</a:t>
            </a:r>
          </a:p>
          <a:p>
            <a:r>
              <a:rPr lang="sk-SK" sz="2600" dirty="0" smtClean="0">
                <a:solidFill>
                  <a:schemeClr val="bg1"/>
                </a:solidFill>
              </a:rPr>
              <a:t>Ku konkurencii dochádza vtedy, ak dve alebo viac populácií žijúcich v spoločnom prostredí majú podobnú ekologickú niku.</a:t>
            </a:r>
          </a:p>
          <a:p>
            <a:r>
              <a:rPr lang="sk-SK" sz="2600" b="1" i="1" u="sng" dirty="0" smtClean="0">
                <a:solidFill>
                  <a:schemeClr val="bg1"/>
                </a:solidFill>
              </a:rPr>
              <a:t>Parazitizmus</a:t>
            </a:r>
            <a:r>
              <a:rPr lang="sk-SK" sz="2600" u="sng" dirty="0" smtClean="0">
                <a:solidFill>
                  <a:schemeClr val="bg1"/>
                </a:solidFill>
              </a:rPr>
              <a:t> </a:t>
            </a:r>
            <a:r>
              <a:rPr lang="sk-SK" sz="2600" dirty="0" smtClean="0">
                <a:solidFill>
                  <a:schemeClr val="bg1"/>
                </a:solidFill>
              </a:rPr>
              <a:t>(cudzopasníctvo) je taký vzťah medzi dvoma organizmami (populáciami), v ktorom jeden organizmus – parazit odoberá druhému živému organizmu – hostiteľovi, živiny bez toho, aby mu poskytol nejaký úžitok. </a:t>
            </a:r>
          </a:p>
          <a:p>
            <a:r>
              <a:rPr lang="sk-SK" sz="2600" b="1" i="1" u="sng" dirty="0" err="1" smtClean="0">
                <a:solidFill>
                  <a:schemeClr val="bg1"/>
                </a:solidFill>
              </a:rPr>
              <a:t>Predátorstvo</a:t>
            </a:r>
            <a:r>
              <a:rPr lang="sk-SK" sz="2600" b="1" i="1" u="sng" dirty="0" smtClean="0">
                <a:solidFill>
                  <a:schemeClr val="bg1"/>
                </a:solidFill>
              </a:rPr>
              <a:t> </a:t>
            </a:r>
            <a:r>
              <a:rPr lang="sk-SK" sz="2600" dirty="0" smtClean="0">
                <a:solidFill>
                  <a:schemeClr val="bg1"/>
                </a:solidFill>
              </a:rPr>
              <a:t>je vzťah, kedy jedna populácia požiera jedincov inej populácie.</a:t>
            </a:r>
            <a:endParaRPr lang="pl-PL" sz="2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000" b="1" i="1" u="sng" dirty="0" smtClean="0">
                <a:solidFill>
                  <a:schemeClr val="bg1"/>
                </a:solidFill>
              </a:rPr>
              <a:t>Opeľovanie rastlín</a:t>
            </a:r>
            <a:endParaRPr lang="sk-SK" sz="6000" b="1" i="1" u="sng" dirty="0">
              <a:solidFill>
                <a:schemeClr val="bg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i="1" u="sng" dirty="0" smtClean="0">
                <a:solidFill>
                  <a:schemeClr val="bg1"/>
                </a:solidFill>
              </a:rPr>
              <a:t>Opelenie</a:t>
            </a:r>
            <a:r>
              <a:rPr lang="pl-PL" dirty="0" smtClean="0">
                <a:solidFill>
                  <a:schemeClr val="bg1"/>
                </a:solidFill>
              </a:rPr>
              <a:t> (pollinatio) je prenesenie peľu z tyčinky na bliznu piestika.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endParaRPr lang="pl-PL" dirty="0" smtClean="0">
              <a:solidFill>
                <a:schemeClr val="bg1"/>
              </a:solidFill>
            </a:endParaRPr>
          </a:p>
          <a:p>
            <a:r>
              <a:rPr lang="sk-SK" sz="2800" dirty="0" smtClean="0">
                <a:solidFill>
                  <a:schemeClr val="bg1"/>
                </a:solidFill>
              </a:rPr>
              <a:t>Ak je peľ prenesený z tyčinky na piestik toho istého kvetu jedná sa o </a:t>
            </a:r>
            <a:r>
              <a:rPr lang="sk-SK" sz="2800" b="1" dirty="0" smtClean="0">
                <a:solidFill>
                  <a:schemeClr val="bg1"/>
                </a:solidFill>
              </a:rPr>
              <a:t>samoopelenie</a:t>
            </a:r>
            <a:r>
              <a:rPr lang="sk-SK" sz="2800" dirty="0" smtClean="0">
                <a:solidFill>
                  <a:schemeClr val="bg1"/>
                </a:solidFill>
              </a:rPr>
              <a:t> (</a:t>
            </a:r>
            <a:r>
              <a:rPr lang="sk-SK" sz="2800" dirty="0" err="1" smtClean="0">
                <a:solidFill>
                  <a:schemeClr val="bg1"/>
                </a:solidFill>
              </a:rPr>
              <a:t>autogamia</a:t>
            </a:r>
            <a:r>
              <a:rPr lang="sk-SK" sz="2800" dirty="0" smtClean="0">
                <a:solidFill>
                  <a:schemeClr val="bg1"/>
                </a:solidFill>
              </a:rPr>
              <a:t>).</a:t>
            </a:r>
            <a:r>
              <a:rPr lang="pl-PL" sz="2800" dirty="0" smtClean="0">
                <a:solidFill>
                  <a:schemeClr val="bg1"/>
                </a:solidFill>
              </a:rPr>
              <a:t> </a:t>
            </a:r>
          </a:p>
          <a:p>
            <a:r>
              <a:rPr lang="pl-PL" sz="2800" dirty="0" smtClean="0">
                <a:solidFill>
                  <a:schemeClr val="bg1"/>
                </a:solidFill>
              </a:rPr>
              <a:t>Ak je peľ prenesený na cudzí kvet je to </a:t>
            </a:r>
            <a:r>
              <a:rPr lang="pl-PL" sz="2800" b="1" dirty="0" smtClean="0">
                <a:solidFill>
                  <a:schemeClr val="bg1"/>
                </a:solidFill>
              </a:rPr>
              <a:t>cudzoopelenie</a:t>
            </a:r>
            <a:r>
              <a:rPr lang="pl-PL" sz="2800" dirty="0" smtClean="0">
                <a:solidFill>
                  <a:schemeClr val="bg1"/>
                </a:solidFill>
              </a:rPr>
              <a:t> (allogamia).</a:t>
            </a:r>
          </a:p>
          <a:p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4" name="Obrázek 3" descr="opeleni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42" y="2143116"/>
            <a:ext cx="3738731" cy="1643074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28596" y="357166"/>
            <a:ext cx="8229600" cy="6072230"/>
          </a:xfrm>
        </p:spPr>
        <p:txBody>
          <a:bodyPr/>
          <a:lstStyle/>
          <a:p>
            <a:r>
              <a:rPr lang="sk-SK" sz="2400" dirty="0" smtClean="0">
                <a:solidFill>
                  <a:schemeClr val="bg1"/>
                </a:solidFill>
              </a:rPr>
              <a:t>Špecifickým prípadom samoopelenia je </a:t>
            </a:r>
            <a:r>
              <a:rPr lang="sk-SK" sz="2400" b="1" dirty="0" err="1" smtClean="0">
                <a:solidFill>
                  <a:schemeClr val="bg1"/>
                </a:solidFill>
              </a:rPr>
              <a:t>Kryptogamia</a:t>
            </a:r>
            <a:r>
              <a:rPr lang="sk-SK" sz="2400" dirty="0" smtClean="0">
                <a:solidFill>
                  <a:schemeClr val="bg1"/>
                </a:solidFill>
              </a:rPr>
              <a:t> (</a:t>
            </a:r>
            <a:r>
              <a:rPr lang="sk-SK" sz="2400" dirty="0" err="1" smtClean="0">
                <a:solidFill>
                  <a:schemeClr val="bg1"/>
                </a:solidFill>
              </a:rPr>
              <a:t>skrytoopelivosť</a:t>
            </a:r>
            <a:r>
              <a:rPr lang="sk-SK" sz="2400" dirty="0" smtClean="0">
                <a:solidFill>
                  <a:schemeClr val="bg1"/>
                </a:solidFill>
              </a:rPr>
              <a:t>), pri ktorej dochádza k opeleniu ešte v púčiku, teda ešte pred tým ako kvet rozkvitne. </a:t>
            </a:r>
          </a:p>
          <a:p>
            <a:r>
              <a:rPr lang="sk-SK" sz="2400" dirty="0" smtClean="0">
                <a:solidFill>
                  <a:schemeClr val="bg1"/>
                </a:solidFill>
              </a:rPr>
              <a:t>Peľ môže byť prenesený pomocou vetra - </a:t>
            </a:r>
            <a:r>
              <a:rPr lang="sk-SK" sz="2400" b="1" dirty="0" err="1" smtClean="0">
                <a:solidFill>
                  <a:schemeClr val="bg1"/>
                </a:solidFill>
              </a:rPr>
              <a:t>vetroopelivé</a:t>
            </a:r>
            <a:r>
              <a:rPr lang="sk-SK" sz="2400" b="1" dirty="0" smtClean="0">
                <a:solidFill>
                  <a:schemeClr val="bg1"/>
                </a:solidFill>
              </a:rPr>
              <a:t> rastliny</a:t>
            </a:r>
            <a:r>
              <a:rPr lang="sk-SK" sz="2400" dirty="0" smtClean="0">
                <a:solidFill>
                  <a:schemeClr val="bg1"/>
                </a:solidFill>
              </a:rPr>
              <a:t>, prostredníctvom živočíchov najčastejšie hmyzu (včely), ale aj vtákov (kolibríky) alebo malých cicavcov</a:t>
            </a:r>
            <a:r>
              <a:rPr lang="sk-SK" dirty="0" smtClean="0">
                <a:solidFill>
                  <a:schemeClr val="bg1"/>
                </a:solidFill>
              </a:rPr>
              <a:t>.</a:t>
            </a: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4" name="Obrázek 3" descr="48074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3143248"/>
            <a:ext cx="3782011" cy="2786082"/>
          </a:xfrm>
          <a:prstGeom prst="rect">
            <a:avLst/>
          </a:prstGeom>
        </p:spPr>
      </p:pic>
      <p:pic>
        <p:nvPicPr>
          <p:cNvPr id="5" name="Obrázek 4" descr="2000px-Angiosperm_life_cycle_diagram_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000372"/>
            <a:ext cx="4214842" cy="3463532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sk-SK" b="1" i="1" u="sng" dirty="0" smtClean="0">
                <a:solidFill>
                  <a:schemeClr val="bg1"/>
                </a:solidFill>
              </a:rPr>
              <a:t>Dozrievanie peľového zrna  (vznik samčieho </a:t>
            </a:r>
            <a:r>
              <a:rPr lang="sk-SK" b="1" i="1" u="sng" dirty="0" err="1" smtClean="0">
                <a:solidFill>
                  <a:schemeClr val="bg1"/>
                </a:solidFill>
              </a:rPr>
              <a:t>gametofytu</a:t>
            </a:r>
            <a:r>
              <a:rPr lang="sk-SK" b="1" i="1" u="sng" dirty="0" smtClean="0">
                <a:solidFill>
                  <a:schemeClr val="bg1"/>
                </a:solidFill>
              </a:rPr>
              <a:t>) :</a:t>
            </a:r>
          </a:p>
          <a:p>
            <a:r>
              <a:rPr lang="sk-SK" sz="2000" dirty="0" smtClean="0">
                <a:solidFill>
                  <a:schemeClr val="bg1"/>
                </a:solidFill>
              </a:rPr>
              <a:t>Peľové zrná vznikajú v peľnici po redukčnom delení.</a:t>
            </a:r>
          </a:p>
          <a:p>
            <a:r>
              <a:rPr lang="sk-SK" sz="2000" dirty="0" smtClean="0">
                <a:solidFill>
                  <a:schemeClr val="bg1"/>
                </a:solidFill>
              </a:rPr>
              <a:t>Vzniknuté bunky majú </a:t>
            </a:r>
            <a:r>
              <a:rPr lang="sk-SK" sz="2000" dirty="0" err="1" smtClean="0">
                <a:solidFill>
                  <a:schemeClr val="bg1"/>
                </a:solidFill>
              </a:rPr>
              <a:t>haploidné</a:t>
            </a:r>
            <a:r>
              <a:rPr lang="sk-SK" sz="2000" dirty="0" smtClean="0">
                <a:solidFill>
                  <a:schemeClr val="bg1"/>
                </a:solidFill>
              </a:rPr>
              <a:t> jadro, ktoré sa </a:t>
            </a:r>
            <a:r>
              <a:rPr lang="sk-SK" sz="2000" dirty="0" err="1" smtClean="0">
                <a:solidFill>
                  <a:schemeClr val="bg1"/>
                </a:solidFill>
              </a:rPr>
              <a:t>mitoticky</a:t>
            </a:r>
            <a:r>
              <a:rPr lang="sk-SK" sz="2000" dirty="0" smtClean="0">
                <a:solidFill>
                  <a:schemeClr val="bg1"/>
                </a:solidFill>
              </a:rPr>
              <a:t> rozdelí a vzniknú dve </a:t>
            </a:r>
            <a:r>
              <a:rPr lang="sk-SK" sz="2000" dirty="0" err="1" smtClean="0">
                <a:solidFill>
                  <a:schemeClr val="bg1"/>
                </a:solidFill>
              </a:rPr>
              <a:t>haploidné</a:t>
            </a:r>
            <a:r>
              <a:rPr lang="sk-SK" sz="2000" dirty="0" smtClean="0">
                <a:solidFill>
                  <a:schemeClr val="bg1"/>
                </a:solidFill>
              </a:rPr>
              <a:t> jadrá: </a:t>
            </a:r>
            <a:r>
              <a:rPr lang="sk-SK" sz="2000" b="1" dirty="0" smtClean="0">
                <a:solidFill>
                  <a:schemeClr val="bg1"/>
                </a:solidFill>
              </a:rPr>
              <a:t>vegetatívne</a:t>
            </a:r>
            <a:r>
              <a:rPr lang="sk-SK" sz="2000" dirty="0" smtClean="0">
                <a:solidFill>
                  <a:schemeClr val="bg1"/>
                </a:solidFill>
              </a:rPr>
              <a:t> (vyživovacie) a </a:t>
            </a:r>
            <a:r>
              <a:rPr lang="sk-SK" sz="2000" b="1" dirty="0" smtClean="0">
                <a:solidFill>
                  <a:schemeClr val="bg1"/>
                </a:solidFill>
              </a:rPr>
              <a:t>generatívne</a:t>
            </a:r>
            <a:r>
              <a:rPr lang="sk-SK" sz="2000" dirty="0" smtClean="0">
                <a:solidFill>
                  <a:schemeClr val="bg1"/>
                </a:solidFill>
              </a:rPr>
              <a:t> (rozmnožovacie).</a:t>
            </a:r>
          </a:p>
          <a:p>
            <a:r>
              <a:rPr lang="sk-SK" sz="2000" dirty="0" smtClean="0">
                <a:solidFill>
                  <a:schemeClr val="bg1"/>
                </a:solidFill>
              </a:rPr>
              <a:t>Neskôr sa generatívne jadro ešte raz rozdelí a vznikajú dve tzv. </a:t>
            </a:r>
            <a:r>
              <a:rPr lang="sk-SK" sz="2000" b="1" dirty="0" err="1" smtClean="0">
                <a:solidFill>
                  <a:schemeClr val="bg1"/>
                </a:solidFill>
              </a:rPr>
              <a:t>spermatické</a:t>
            </a:r>
            <a:r>
              <a:rPr lang="sk-SK" sz="2000" b="1" dirty="0" smtClean="0">
                <a:solidFill>
                  <a:schemeClr val="bg1"/>
                </a:solidFill>
              </a:rPr>
              <a:t> jadrá. </a:t>
            </a:r>
            <a:endParaRPr lang="sk-SK" sz="2000" dirty="0" smtClean="0">
              <a:solidFill>
                <a:schemeClr val="bg1"/>
              </a:solidFill>
            </a:endParaRPr>
          </a:p>
          <a:p>
            <a:r>
              <a:rPr lang="sk-SK" sz="2000" dirty="0" smtClean="0">
                <a:solidFill>
                  <a:schemeClr val="bg1"/>
                </a:solidFill>
              </a:rPr>
              <a:t>Práve tieto </a:t>
            </a:r>
            <a:r>
              <a:rPr lang="sk-SK" sz="2000" dirty="0" err="1" smtClean="0">
                <a:solidFill>
                  <a:schemeClr val="bg1"/>
                </a:solidFill>
              </a:rPr>
              <a:t>spermatické</a:t>
            </a:r>
            <a:r>
              <a:rPr lang="sk-SK" sz="2000" dirty="0" smtClean="0">
                <a:solidFill>
                  <a:schemeClr val="bg1"/>
                </a:solidFill>
              </a:rPr>
              <a:t> jadrá sa zúčastnia oplodnenia ako samčie pohlavné bunky</a:t>
            </a:r>
          </a:p>
          <a:p>
            <a:endParaRPr lang="sk-SK" sz="2400" i="1" dirty="0">
              <a:solidFill>
                <a:schemeClr val="bg1"/>
              </a:solidFill>
            </a:endParaRPr>
          </a:p>
        </p:txBody>
      </p:sp>
      <p:pic>
        <p:nvPicPr>
          <p:cNvPr id="7" name="Obrázek 6" descr="vznik_pel_zrn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68" y="3786190"/>
            <a:ext cx="5397130" cy="2857520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215106"/>
          </a:xfrm>
        </p:spPr>
        <p:txBody>
          <a:bodyPr/>
          <a:lstStyle/>
          <a:p>
            <a:r>
              <a:rPr lang="sk-SK" b="1" i="1" u="sng" dirty="0" smtClean="0">
                <a:solidFill>
                  <a:schemeClr val="bg1"/>
                </a:solidFill>
              </a:rPr>
              <a:t>Dozrievanie vajíčka (vznik samičieho </a:t>
            </a:r>
            <a:r>
              <a:rPr lang="sk-SK" b="1" i="1" u="sng" dirty="0" err="1" smtClean="0">
                <a:solidFill>
                  <a:schemeClr val="bg1"/>
                </a:solidFill>
              </a:rPr>
              <a:t>gametofytu</a:t>
            </a:r>
            <a:r>
              <a:rPr lang="sk-SK" b="1" i="1" u="sng" dirty="0" smtClean="0">
                <a:solidFill>
                  <a:schemeClr val="bg1"/>
                </a:solidFill>
              </a:rPr>
              <a:t>):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Vajíčka vznikajú u semenných rastlín na </a:t>
            </a:r>
            <a:r>
              <a:rPr lang="sk-SK" dirty="0" err="1" smtClean="0">
                <a:solidFill>
                  <a:schemeClr val="bg1"/>
                </a:solidFill>
              </a:rPr>
              <a:t>plodolistoch</a:t>
            </a:r>
            <a:r>
              <a:rPr lang="sk-SK" dirty="0" smtClean="0">
                <a:solidFill>
                  <a:schemeClr val="bg1"/>
                </a:solidFill>
              </a:rPr>
              <a:t>, ktoré sa u nahosemenných a krytosemenných rastlinách odlišujú.</a:t>
            </a:r>
          </a:p>
          <a:p>
            <a:pPr>
              <a:buNone/>
            </a:pPr>
            <a:endParaRPr lang="sk-SK" sz="2000" u="sng" dirty="0" smtClean="0">
              <a:solidFill>
                <a:schemeClr val="bg1"/>
              </a:solidFill>
            </a:endParaRPr>
          </a:p>
          <a:p>
            <a:endParaRPr lang="sk-SK" dirty="0"/>
          </a:p>
        </p:txBody>
      </p:sp>
      <p:pic>
        <p:nvPicPr>
          <p:cNvPr id="5" name="Obrázek 4" descr="oplodneni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02" y="3000372"/>
            <a:ext cx="5681698" cy="3629642"/>
          </a:xfrm>
          <a:prstGeom prst="rect">
            <a:avLst/>
          </a:prstGeo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5840413"/>
          </a:xfrm>
        </p:spPr>
        <p:txBody>
          <a:bodyPr>
            <a:normAutofit/>
          </a:bodyPr>
          <a:lstStyle/>
          <a:p>
            <a:r>
              <a:rPr lang="sk-SK" sz="2800" b="1" i="1" u="sng" dirty="0" smtClean="0">
                <a:solidFill>
                  <a:schemeClr val="bg1"/>
                </a:solidFill>
              </a:rPr>
              <a:t>Vývin zárodočného mieška u nahosemenných rastlín</a:t>
            </a:r>
          </a:p>
          <a:p>
            <a:r>
              <a:rPr lang="sk-SK" sz="2800" dirty="0" smtClean="0">
                <a:solidFill>
                  <a:schemeClr val="bg1"/>
                </a:solidFill>
              </a:rPr>
              <a:t>Po vytvorení bunkových </a:t>
            </a:r>
            <a:r>
              <a:rPr lang="sk-SK" sz="2800" dirty="0" err="1" smtClean="0">
                <a:solidFill>
                  <a:schemeClr val="bg1"/>
                </a:solidFill>
              </a:rPr>
              <a:t>priehradok</a:t>
            </a:r>
            <a:r>
              <a:rPr lang="sk-SK" sz="2800" dirty="0" smtClean="0">
                <a:solidFill>
                  <a:schemeClr val="bg1"/>
                </a:solidFill>
              </a:rPr>
              <a:t> vzniká zásobné pletivo -</a:t>
            </a:r>
            <a:r>
              <a:rPr lang="sk-SK" sz="2800" b="1" dirty="0" smtClean="0">
                <a:solidFill>
                  <a:schemeClr val="bg1"/>
                </a:solidFill>
              </a:rPr>
              <a:t> primárny </a:t>
            </a:r>
            <a:r>
              <a:rPr lang="sk-SK" sz="2800" b="1" dirty="0" err="1" smtClean="0">
                <a:solidFill>
                  <a:schemeClr val="bg1"/>
                </a:solidFill>
              </a:rPr>
              <a:t>endosperm</a:t>
            </a:r>
            <a:r>
              <a:rPr lang="sk-SK" sz="2800" b="1" dirty="0" smtClean="0">
                <a:solidFill>
                  <a:schemeClr val="bg1"/>
                </a:solidFill>
              </a:rPr>
              <a:t>. </a:t>
            </a:r>
            <a:r>
              <a:rPr lang="sk-SK" sz="2800" dirty="0" smtClean="0">
                <a:solidFill>
                  <a:schemeClr val="bg1"/>
                </a:solidFill>
              </a:rPr>
              <a:t>V ňom sa postupne diferencuje jeden alebo viac </a:t>
            </a:r>
            <a:r>
              <a:rPr lang="sk-SK" sz="2800" dirty="0" err="1" smtClean="0">
                <a:solidFill>
                  <a:schemeClr val="bg1"/>
                </a:solidFill>
              </a:rPr>
              <a:t>zárodočníkov</a:t>
            </a:r>
            <a:r>
              <a:rPr lang="sk-SK" sz="2800" dirty="0" smtClean="0">
                <a:solidFill>
                  <a:schemeClr val="bg1"/>
                </a:solidFill>
              </a:rPr>
              <a:t> (</a:t>
            </a:r>
            <a:r>
              <a:rPr lang="sk-SK" sz="2800" dirty="0" err="1" smtClean="0">
                <a:solidFill>
                  <a:schemeClr val="bg1"/>
                </a:solidFill>
              </a:rPr>
              <a:t>archegónium</a:t>
            </a:r>
            <a:r>
              <a:rPr lang="sk-SK" sz="2800" dirty="0" smtClean="0">
                <a:solidFill>
                  <a:schemeClr val="bg1"/>
                </a:solidFill>
              </a:rPr>
              <a:t>) s vajcovou bunkou (</a:t>
            </a:r>
            <a:r>
              <a:rPr lang="sk-SK" sz="2800" dirty="0" err="1" smtClean="0">
                <a:solidFill>
                  <a:schemeClr val="bg1"/>
                </a:solidFill>
              </a:rPr>
              <a:t>oosféra</a:t>
            </a:r>
            <a:r>
              <a:rPr lang="sk-SK" sz="2800" dirty="0" smtClean="0">
                <a:solidFill>
                  <a:schemeClr val="bg1"/>
                </a:solidFill>
              </a:rPr>
              <a:t>). Tento útvar je </a:t>
            </a:r>
            <a:r>
              <a:rPr lang="sk-SK" sz="2800" b="1" dirty="0" smtClean="0">
                <a:solidFill>
                  <a:schemeClr val="bg1"/>
                </a:solidFill>
              </a:rPr>
              <a:t>zrelý zárodočný miešok</a:t>
            </a:r>
            <a:r>
              <a:rPr lang="sk-SK" sz="2800" dirty="0" smtClean="0">
                <a:solidFill>
                  <a:schemeClr val="bg1"/>
                </a:solidFill>
              </a:rPr>
              <a:t> u nahosemenných rastlín.</a:t>
            </a:r>
            <a:endParaRPr lang="sk-SK" sz="2800" i="1" u="sng" dirty="0">
              <a:solidFill>
                <a:schemeClr val="bg1"/>
              </a:solidFill>
            </a:endParaRPr>
          </a:p>
        </p:txBody>
      </p:sp>
      <p:pic>
        <p:nvPicPr>
          <p:cNvPr id="5" name="Obrázek 4" descr="nahosemenn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3643314"/>
            <a:ext cx="7306159" cy="2143140"/>
          </a:xfrm>
          <a:prstGeom prst="rect">
            <a:avLst/>
          </a:prstGeom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539</Words>
  <Application>Microsoft Office PowerPoint</Application>
  <PresentationFormat>Předvádění na obrazovce (4:3)</PresentationFormat>
  <Paragraphs>57</Paragraphs>
  <Slides>12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3" baseType="lpstr">
      <vt:lpstr>Motiv sady Office</vt:lpstr>
      <vt:lpstr>Vzťahy rastlín a ich opeľovanie</vt:lpstr>
      <vt:lpstr>Vzťahy medzi rastlinami</vt:lpstr>
      <vt:lpstr>Snímek 3</vt:lpstr>
      <vt:lpstr>Snímek 4</vt:lpstr>
      <vt:lpstr>Opeľovanie rastlín</vt:lpstr>
      <vt:lpstr>Snímek 6</vt:lpstr>
      <vt:lpstr>Snímek 7</vt:lpstr>
      <vt:lpstr>Snímek 8</vt:lpstr>
      <vt:lpstr>Snímek 9</vt:lpstr>
      <vt:lpstr>Snímek 10</vt:lpstr>
      <vt:lpstr>Snímek 11</vt:lpstr>
      <vt:lpstr>Snímek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Vzťahy rastlín a ich opeľovače</dc:title>
  <dc:creator>Fero_Drajna</dc:creator>
  <cp:lastModifiedBy>Fero_Drajna</cp:lastModifiedBy>
  <cp:revision>11</cp:revision>
  <dcterms:created xsi:type="dcterms:W3CDTF">2016-12-19T18:37:05Z</dcterms:created>
  <dcterms:modified xsi:type="dcterms:W3CDTF">2016-12-19T20:12:03Z</dcterms:modified>
</cp:coreProperties>
</file>