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28. 2. 2017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395536" y="188640"/>
            <a:ext cx="8136904" cy="62646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sk-SK" b="1" dirty="0">
                <a:solidFill>
                  <a:schemeClr val="bg1"/>
                </a:solidFill>
                <a:effectLst/>
              </a:rPr>
              <a:t>V španielskom meste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Laguna</a:t>
            </a:r>
            <a:r>
              <a:rPr lang="sk-SK" b="1" dirty="0">
                <a:solidFill>
                  <a:schemeClr val="bg1"/>
                </a:solidFill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de</a:t>
            </a:r>
            <a:r>
              <a:rPr lang="sk-SK" b="1" dirty="0">
                <a:solidFill>
                  <a:schemeClr val="bg1"/>
                </a:solidFill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Duero</a:t>
            </a:r>
            <a:r>
              <a:rPr lang="sk-SK" b="1" dirty="0">
                <a:solidFill>
                  <a:schemeClr val="bg1"/>
                </a:solidFill>
                <a:effectLst/>
              </a:rPr>
              <a:t> sa 3. júna 2014 narodili dve zelené šteniatka. Jedno z nich krátko po pôrode zomrelo, no druhé sa má k svetu. Ojedinelé sfarbenie šteniatok pritom nemá na svedomí žiadna továreň, ako by zrejme po vzore seriálu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Simpsonovci</a:t>
            </a:r>
            <a:r>
              <a:rPr lang="sk-SK" b="1" dirty="0">
                <a:solidFill>
                  <a:schemeClr val="bg1"/>
                </a:solidFill>
                <a:effectLst/>
              </a:rPr>
              <a:t> mnohí čakali, ale je ojedinelým prírodným prejavom pigmentu s názvom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biliverdín</a:t>
            </a:r>
            <a:r>
              <a:rPr lang="sk-SK" b="1" dirty="0">
                <a:solidFill>
                  <a:schemeClr val="bg1"/>
                </a:solidFill>
                <a:effectLst/>
              </a:rPr>
              <a:t>, ktorý je obsiahnutý v krvi a zrejme bol zo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súčkinej</a:t>
            </a:r>
            <a:r>
              <a:rPr lang="sk-SK" b="1" dirty="0">
                <a:solidFill>
                  <a:schemeClr val="bg1"/>
                </a:solidFill>
                <a:effectLst/>
              </a:rPr>
              <a:t> placenty odovzdávaný priamo šteniatkam. O to preživšie sa postarali veterinári, ktorí sa snažili zistiť viac o dôvodoch sfarbenia. Pôvodne sa domnievali, že pôjde o baktérie. Zelená farba sa </a:t>
            </a:r>
            <a:r>
              <a:rPr lang="sk-SK" b="1" dirty="0" smtClean="0">
                <a:solidFill>
                  <a:schemeClr val="bg1"/>
                </a:solidFill>
                <a:effectLst/>
              </a:rPr>
              <a:t>po</a:t>
            </a:r>
            <a:r>
              <a:rPr lang="sk-SK" b="1" dirty="0">
                <a:solidFill>
                  <a:schemeClr val="bg1"/>
                </a:solidFill>
                <a:effectLst/>
              </a:rPr>
              <a:t>stupne stráca, až sa celkom obnoví bežné sfarbenie psa. Zelené šteniatko by tak nemuselo mať žiadne následky, ani prejavy neobvyklého obsahu tejto látky v tele. Naposledy sa zelené šteniatko objavilo v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Brazílií</a:t>
            </a:r>
            <a:r>
              <a:rPr lang="sk-SK" b="1" dirty="0">
                <a:solidFill>
                  <a:schemeClr val="bg1"/>
                </a:solidFill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v</a:t>
            </a:r>
            <a:r>
              <a:rPr lang="sk-SK" b="1" dirty="0">
                <a:solidFill>
                  <a:schemeClr val="bg1"/>
                </a:solidFill>
                <a:effectLst/>
              </a:rPr>
              <a:t> roku 2010. Dostalo meno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Hulk</a:t>
            </a:r>
            <a:r>
              <a:rPr lang="sk-SK" b="1" dirty="0" smtClean="0">
                <a:solidFill>
                  <a:schemeClr val="bg1"/>
                </a:solidFill>
                <a:effectLst/>
              </a:rPr>
              <a:t>.</a:t>
            </a:r>
            <a:r>
              <a:rPr lang="sk-SK" dirty="0">
                <a:effectLst/>
              </a:rPr>
              <a:t> </a:t>
            </a:r>
            <a:r>
              <a:rPr lang="sk-SK" b="1" dirty="0" err="1">
                <a:solidFill>
                  <a:schemeClr val="bg1"/>
                </a:solidFill>
                <a:effectLst/>
              </a:rPr>
              <a:t>Biliverdín</a:t>
            </a:r>
            <a:r>
              <a:rPr lang="sk-SK" b="1" dirty="0">
                <a:solidFill>
                  <a:schemeClr val="bg1"/>
                </a:solidFill>
                <a:effectLst/>
              </a:rPr>
              <a:t> je pigment zelenej farby a je súčasťou </a:t>
            </a:r>
            <a:r>
              <a:rPr lang="sk-SK" dirty="0">
                <a:solidFill>
                  <a:schemeClr val="bg1"/>
                </a:solidFill>
                <a:effectLst/>
              </a:rPr>
              <a:t>molekuly hemoglobínu, červeného farbiva červených krviniek. Stretávame sa s ním najčastejšie pri modrinách, ktoré môžu byť zelené, prípadne prechádzať pre nižšiu intenzitu farby do žltej. Jeho zvýšenie je prejavom choroby pečene. Vo svete zvierat sa najčastejšie pigment objavuje v škrupinách vajec, v krvi a tele rýb, prípadne v placente psov, čo bol aj tento prípad.</a:t>
            </a:r>
          </a:p>
          <a:p>
            <a:endParaRPr lang="sk-SK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Zelené šteniat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687749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/>
          <p:cNvSpPr txBox="1"/>
          <p:nvPr/>
        </p:nvSpPr>
        <p:spPr>
          <a:xfrm>
            <a:off x="1331640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91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11560" y="116632"/>
            <a:ext cx="7756263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 smtClean="0"/>
              <a:t>3. </a:t>
            </a:r>
            <a:r>
              <a:rPr lang="sk-SK" dirty="0" err="1" smtClean="0"/>
              <a:t>Mendelov</a:t>
            </a:r>
            <a:r>
              <a:rPr lang="sk-SK" dirty="0" smtClean="0"/>
              <a:t> zákon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805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251521" y="188641"/>
            <a:ext cx="8193232" cy="59375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dirty="0"/>
              <a:t>Vedci prišli na spôsob, ako pomocou počítača ovládať myseľ myší. Vízia budúcnosti a filmov, kedy sa dá mienka ovplyvňovať len na základe počítača, sa tak vo veľmi malej miere a vo vlastných počiatkoch stáva skutočnosťou. Pomocou technológie zvanej </a:t>
            </a:r>
            <a:r>
              <a:rPr lang="sk-SK" dirty="0" err="1"/>
              <a:t>optogenetika</a:t>
            </a:r>
            <a:r>
              <a:rPr lang="sk-SK" dirty="0"/>
              <a:t> dokážu nasmerovať lúč svetla do geneticky upravených neurónov, čím stimulujú produkciu </a:t>
            </a:r>
            <a:r>
              <a:rPr lang="sk-SK" dirty="0" err="1"/>
              <a:t>dopamínu</a:t>
            </a:r>
            <a:r>
              <a:rPr lang="sk-SK" dirty="0"/>
              <a:t> a za konkrétnu vec je tak objekt odmeňovaný. V praxi tak znamená, že myš síce môže mať svoju vôľu, no je ovplyvnená do určitej miery inštrukciou vyvolanou umelo tak, aby na základe vsugerovaných pocitov uprednostnila niečo iné – to, čo je zadané počítačom. Donedávna celý výskum komplikoval fakt, že myši museli nosiť prilby, ktoré boli nemotorné a veľké. Prirodzené správanie myší sa tak strácalo a výskum ovplyvňovala práve nemotornosť a nepoužiteľnosť zariadenia na malých hlodavcoch.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44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sk-SK" b="1" dirty="0"/>
              <a:t>Výskum môže priniesť dva objavy</a:t>
            </a:r>
            <a:r>
              <a:rPr lang="sk-SK" dirty="0"/>
              <a:t/>
            </a:r>
            <a:br>
              <a:rPr lang="sk-SK" dirty="0"/>
            </a:br>
            <a:r>
              <a:rPr lang="sk-SK" dirty="0"/>
              <a:t>Tento výskum môže v konečnom dôsledku priniesť hneď dva objavy. Jednak spôsob, akým by sa dali ovplyvňovať myšlienky, alebo vsugerovať určité podnety, rozhodnutia, živým </a:t>
            </a:r>
            <a:r>
              <a:rPr lang="sk-SK" dirty="0" err="1"/>
              <a:t>roganizmom</a:t>
            </a:r>
            <a:r>
              <a:rPr lang="sk-SK" dirty="0"/>
              <a:t>, a zároveň je tu počiatok možnej technológie s bohatým využitím, a teda napájaním na diaľku. Mohli by sme sa tak dočkať v budúcnosti možnosti nabiť telefón len tým, že ho necháme na stole, kde načerpá energiu na diaľku napríklad na základe automatickej informácie o slabej batérií zo samotného mobilu.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Myši Discover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8" t="14615" r="16415" b="25645"/>
          <a:stretch/>
        </p:blipFill>
        <p:spPr bwMode="auto">
          <a:xfrm>
            <a:off x="1542472" y="0"/>
            <a:ext cx="3965632" cy="216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59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59632" y="548680"/>
            <a:ext cx="6777318" cy="120288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solidFill>
                  <a:schemeClr val="bg2">
                    <a:lumMod val="50000"/>
                  </a:schemeClr>
                </a:solidFill>
              </a:rPr>
              <a:t>OPAKOVANIE </a:t>
            </a:r>
            <a:r>
              <a:rPr lang="sk-SK" b="1" dirty="0" smtClean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</a:t>
            </a:r>
            <a:endParaRPr lang="sk-SK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364088" y="5877272"/>
            <a:ext cx="3344416" cy="45322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r"/>
            <a:r>
              <a:rPr lang="sk-SK" dirty="0" smtClean="0">
                <a:solidFill>
                  <a:schemeClr val="bg2">
                    <a:lumMod val="50000"/>
                  </a:schemeClr>
                </a:solidFill>
              </a:rPr>
              <a:t>Mgr. Ivana </a:t>
            </a:r>
            <a:r>
              <a:rPr lang="sk-SK" dirty="0" err="1" smtClean="0">
                <a:solidFill>
                  <a:schemeClr val="bg2">
                    <a:lumMod val="50000"/>
                  </a:schemeClr>
                </a:solidFill>
              </a:rPr>
              <a:t>Richnavská</a:t>
            </a:r>
            <a:endParaRPr lang="sk-SK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6" name="Picture 2" descr="Výsledok vyhľadávania obrázkov pre dopyt genet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29372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8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Oblak 3"/>
          <p:cNvSpPr/>
          <p:nvPr/>
        </p:nvSpPr>
        <p:spPr>
          <a:xfrm>
            <a:off x="179512" y="476672"/>
            <a:ext cx="8352928" cy="53285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b="1" dirty="0" smtClean="0"/>
              <a:t>gén</a:t>
            </a:r>
            <a:endParaRPr lang="sk-SK" sz="8800" b="1" dirty="0"/>
          </a:p>
        </p:txBody>
      </p:sp>
      <p:sp>
        <p:nvSpPr>
          <p:cNvPr id="5" name="Oblak 4"/>
          <p:cNvSpPr/>
          <p:nvPr/>
        </p:nvSpPr>
        <p:spPr>
          <a:xfrm>
            <a:off x="0" y="629072"/>
            <a:ext cx="8684840" cy="532859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000" b="1" dirty="0" smtClean="0"/>
              <a:t>chromozóm</a:t>
            </a:r>
            <a:endParaRPr lang="sk-SK" sz="8000" b="1" dirty="0"/>
          </a:p>
        </p:txBody>
      </p:sp>
      <p:sp>
        <p:nvSpPr>
          <p:cNvPr id="6" name="Oblak 5"/>
          <p:cNvSpPr/>
          <p:nvPr/>
        </p:nvSpPr>
        <p:spPr>
          <a:xfrm>
            <a:off x="331912" y="629072"/>
            <a:ext cx="8352928" cy="5328592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alela</a:t>
            </a:r>
            <a:endParaRPr lang="sk-SK" sz="8800" b="1" dirty="0"/>
          </a:p>
        </p:txBody>
      </p:sp>
      <p:sp>
        <p:nvSpPr>
          <p:cNvPr id="7" name="Oblak 6"/>
          <p:cNvSpPr/>
          <p:nvPr/>
        </p:nvSpPr>
        <p:spPr>
          <a:xfrm>
            <a:off x="484312" y="781472"/>
            <a:ext cx="8352928" cy="5328592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lokus</a:t>
            </a:r>
            <a:endParaRPr lang="sk-SK" sz="8800" b="1" dirty="0"/>
          </a:p>
        </p:txBody>
      </p:sp>
      <p:sp>
        <p:nvSpPr>
          <p:cNvPr id="8" name="Oblak 7"/>
          <p:cNvSpPr/>
          <p:nvPr/>
        </p:nvSpPr>
        <p:spPr>
          <a:xfrm>
            <a:off x="313974" y="933872"/>
            <a:ext cx="8352928" cy="5328592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b="1" dirty="0" err="1" smtClean="0">
                <a:solidFill>
                  <a:schemeClr val="tx1"/>
                </a:solidFill>
              </a:rPr>
              <a:t>homozygot</a:t>
            </a:r>
            <a:endParaRPr lang="sk-SK" sz="8000" b="1" dirty="0">
              <a:solidFill>
                <a:schemeClr val="tx1"/>
              </a:solidFill>
            </a:endParaRPr>
          </a:p>
        </p:txBody>
      </p:sp>
      <p:sp>
        <p:nvSpPr>
          <p:cNvPr id="9" name="Oblak 8"/>
          <p:cNvSpPr/>
          <p:nvPr/>
        </p:nvSpPr>
        <p:spPr>
          <a:xfrm>
            <a:off x="636712" y="933872"/>
            <a:ext cx="8352928" cy="532859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7200" b="1" dirty="0" err="1" smtClean="0"/>
              <a:t>heterozygot</a:t>
            </a:r>
            <a:endParaRPr lang="sk-SK" sz="7200" b="1" dirty="0"/>
          </a:p>
        </p:txBody>
      </p:sp>
      <p:sp>
        <p:nvSpPr>
          <p:cNvPr id="10" name="Oblak 9"/>
          <p:cNvSpPr/>
          <p:nvPr/>
        </p:nvSpPr>
        <p:spPr>
          <a:xfrm>
            <a:off x="395536" y="767726"/>
            <a:ext cx="8352928" cy="532859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lokus</a:t>
            </a:r>
            <a:endParaRPr lang="sk-SK" sz="8800" b="1" dirty="0"/>
          </a:p>
        </p:txBody>
      </p:sp>
      <p:sp>
        <p:nvSpPr>
          <p:cNvPr id="11" name="Oblak 10"/>
          <p:cNvSpPr/>
          <p:nvPr/>
        </p:nvSpPr>
        <p:spPr>
          <a:xfrm>
            <a:off x="395536" y="629072"/>
            <a:ext cx="8352928" cy="5328592"/>
          </a:xfrm>
          <a:prstGeom prst="clou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b="1" dirty="0" err="1" smtClean="0"/>
              <a:t>diploid</a:t>
            </a:r>
            <a:endParaRPr lang="sk-SK" sz="8800" b="1" dirty="0"/>
          </a:p>
        </p:txBody>
      </p:sp>
      <p:sp>
        <p:nvSpPr>
          <p:cNvPr id="12" name="Oblak 11"/>
          <p:cNvSpPr/>
          <p:nvPr/>
        </p:nvSpPr>
        <p:spPr>
          <a:xfrm>
            <a:off x="547936" y="781472"/>
            <a:ext cx="8352928" cy="5328592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800" b="1" dirty="0" smtClean="0">
                <a:solidFill>
                  <a:sysClr val="windowText" lastClr="000000"/>
                </a:solidFill>
              </a:rPr>
              <a:t>genotyp</a:t>
            </a:r>
            <a:endParaRPr lang="sk-SK" sz="88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6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88490" y="260648"/>
            <a:ext cx="7756263" cy="17281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JOHAN GREGOR MENDEL</a:t>
            </a:r>
            <a:endParaRPr lang="sk-SK" dirty="0"/>
          </a:p>
        </p:txBody>
      </p:sp>
      <p:pic>
        <p:nvPicPr>
          <p:cNvPr id="3074" name="Picture 2" descr="Výsledok vyhľadávania obrázkov pre dopyt johann gregor mendel genet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343275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na bublina 3"/>
          <p:cNvSpPr/>
          <p:nvPr/>
        </p:nvSpPr>
        <p:spPr>
          <a:xfrm>
            <a:off x="5292080" y="710425"/>
            <a:ext cx="3600400" cy="288032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3076" name="Picture 4" descr="Výsledok vyhľadávania obrázkov pre dopyt CHROMOZ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3" b="11651"/>
          <a:stretch/>
        </p:blipFill>
        <p:spPr bwMode="auto">
          <a:xfrm>
            <a:off x="5725891" y="1094212"/>
            <a:ext cx="2732777" cy="193327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8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 descr="Výsledok vyhľadávania obrázkov pre dopyt johann gregor mendel geneti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" y="1324535"/>
            <a:ext cx="9028654" cy="355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4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611560" y="116632"/>
            <a:ext cx="7756263" cy="792088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1. </a:t>
            </a:r>
            <a:r>
              <a:rPr lang="sk-SK" dirty="0" err="1" smtClean="0"/>
              <a:t>Mendelov</a:t>
            </a:r>
            <a:r>
              <a:rPr lang="sk-SK" dirty="0" smtClean="0"/>
              <a:t> zákon</a:t>
            </a:r>
            <a:endParaRPr lang="sk-SK" dirty="0"/>
          </a:p>
        </p:txBody>
      </p:sp>
      <p:pic>
        <p:nvPicPr>
          <p:cNvPr id="4098" name="Picture 2" descr="Výsledok vyhľadávania obrázkov pre dopyt 1.MENDELOV ZAK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66"/>
          <a:stretch/>
        </p:blipFill>
        <p:spPr bwMode="auto">
          <a:xfrm>
            <a:off x="1115616" y="914584"/>
            <a:ext cx="5832648" cy="588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8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Nadpis 2"/>
          <p:cNvSpPr txBox="1">
            <a:spLocks/>
          </p:cNvSpPr>
          <p:nvPr/>
        </p:nvSpPr>
        <p:spPr>
          <a:xfrm>
            <a:off x="611560" y="116632"/>
            <a:ext cx="7756263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2</a:t>
            </a:r>
            <a:r>
              <a:rPr lang="sk-SK" dirty="0" smtClean="0"/>
              <a:t>. </a:t>
            </a:r>
            <a:r>
              <a:rPr lang="sk-SK" dirty="0" err="1" smtClean="0"/>
              <a:t>Mendelov</a:t>
            </a:r>
            <a:r>
              <a:rPr lang="sk-SK" dirty="0" smtClean="0"/>
              <a:t> zákon</a:t>
            </a:r>
            <a:endParaRPr lang="sk-SK" dirty="0"/>
          </a:p>
        </p:txBody>
      </p:sp>
      <p:pic>
        <p:nvPicPr>
          <p:cNvPr id="5122" name="Picture 2" descr="Výsledok vyhľadávania obrázkov pre dopyt 2.MENDELOV ZAK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646892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1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zaná kniha">
  <a:themeElements>
    <a:clrScheme name="Viazaná kniha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Viazaná kniha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azaná kniha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12</TotalTime>
  <Words>398</Words>
  <Application>Microsoft Office PowerPoint</Application>
  <PresentationFormat>Prezentácia na obrazovke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Viazaná kniha</vt:lpstr>
      <vt:lpstr>Prezentácia programu PowerPoint</vt:lpstr>
      <vt:lpstr>Prezentácia programu PowerPoint</vt:lpstr>
      <vt:lpstr>Prezentácia programu PowerPoint</vt:lpstr>
      <vt:lpstr>OPAKOVANIE </vt:lpstr>
      <vt:lpstr>Prezentácia programu PowerPoint</vt:lpstr>
      <vt:lpstr>JOHAN GREGOR MENDEL</vt:lpstr>
      <vt:lpstr>Prezentácia programu PowerPoint</vt:lpstr>
      <vt:lpstr>1. Mendelov zákon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OPAKOVANIE </dc:title>
  <dc:creator>Guest</dc:creator>
  <cp:lastModifiedBy>Guest</cp:lastModifiedBy>
  <cp:revision>24</cp:revision>
  <dcterms:created xsi:type="dcterms:W3CDTF">2017-02-28T07:11:24Z</dcterms:created>
  <dcterms:modified xsi:type="dcterms:W3CDTF">2017-02-28T07:27:13Z</dcterms:modified>
</cp:coreProperties>
</file>